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10"/>
  </p:notes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243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50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2F404D-E3B3-4831-8608-D050F7CF2C30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7E4B6D-B989-45F5-B096-86920BDEBE6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458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D7E4B6D-B989-45F5-B096-86920BDEBE6F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7767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1E289FFC-EECA-4352-8D9C-78208FEDB4A9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2F40F3D7-2170-42F5-9AB0-2AB550B195C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2051720" y="2060848"/>
            <a:ext cx="3960440" cy="1780108"/>
          </a:xfrm>
        </p:spPr>
        <p:txBody>
          <a:bodyPr>
            <a:normAutofit/>
          </a:bodyPr>
          <a:lstStyle/>
          <a:p>
            <a:pPr algn="l"/>
            <a:r>
              <a:rPr lang="en-US" b="1" dirty="0">
                <a:solidFill>
                  <a:srgbClr val="CC3333"/>
                </a:solidFill>
                <a:latin typeface="Cambria"/>
              </a:rPr>
              <a:t/>
            </a:r>
            <a:br>
              <a:rPr lang="en-US" b="1" dirty="0">
                <a:solidFill>
                  <a:srgbClr val="CC3333"/>
                </a:solidFill>
                <a:latin typeface="Cambria"/>
              </a:rPr>
            </a:br>
            <a:endParaRPr lang="ru-RU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>
          <a:xfrm>
            <a:off x="3347864" y="2780928"/>
            <a:ext cx="6400800" cy="1473200"/>
          </a:xfrm>
        </p:spPr>
        <p:txBody>
          <a:bodyPr>
            <a:normAutofit lnSpcReduction="10000"/>
          </a:bodyPr>
          <a:lstStyle/>
          <a:p>
            <a:pPr algn="l"/>
            <a:r>
              <a:rPr lang="en-US" sz="9600" b="1" dirty="0" err="1" smtClean="0">
                <a:solidFill>
                  <a:srgbClr val="CC3333"/>
                </a:solidFill>
                <a:latin typeface="Cambria"/>
              </a:rPr>
              <a:t>présent</a:t>
            </a:r>
            <a:endParaRPr lang="en-US" sz="9600" b="1" dirty="0">
              <a:solidFill>
                <a:srgbClr val="CC3333"/>
              </a:solidFill>
              <a:latin typeface="Cambria"/>
            </a:endParaRPr>
          </a:p>
          <a:p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>
            <a:off x="-756592" y="1052736"/>
            <a:ext cx="864096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b="1" dirty="0" smtClean="0">
                <a:solidFill>
                  <a:srgbClr val="CC3333"/>
                </a:solidFill>
                <a:latin typeface="Cambria"/>
              </a:rPr>
              <a:t>       </a:t>
            </a:r>
            <a:r>
              <a:rPr lang="en-US" sz="9600" b="1" dirty="0" err="1" smtClean="0">
                <a:solidFill>
                  <a:srgbClr val="CC3333"/>
                </a:solidFill>
                <a:latin typeface="Cambria"/>
              </a:rPr>
              <a:t>Subjonctif</a:t>
            </a:r>
            <a:endParaRPr lang="en-US" sz="9600" b="1" i="0" dirty="0">
              <a:solidFill>
                <a:srgbClr val="CC3333"/>
              </a:solidFill>
              <a:effectLst/>
              <a:latin typeface="Cambria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228184" y="5013176"/>
            <a:ext cx="279262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Работу выполнила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: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ученица </a:t>
            </a: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7 «В» класса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МБОУ гимназии №53</a:t>
            </a:r>
            <a:b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 smtClean="0">
                <a:latin typeface="Arial" panose="020B0604020202020204" pitchFamily="34" charset="0"/>
                <a:cs typeface="Arial" panose="020B0604020202020204" pitchFamily="34" charset="0"/>
              </a:rPr>
              <a:t>Багнова Полина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30979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 </a:t>
            </a:r>
            <a:r>
              <a:rPr lang="en-US" dirty="0" smtClean="0"/>
              <a:t>formation. </a:t>
            </a:r>
            <a:r>
              <a:rPr lang="ru-RU" dirty="0" smtClean="0"/>
              <a:t>Образование.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822992" y="1628800"/>
            <a:ext cx="7776864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On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forme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le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Subjonctif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sur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le radical de la 3ème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personne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pluriel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 du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présent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de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l`Indicatif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+ les </a:t>
            </a:r>
            <a:r>
              <a:rPr lang="en-US" sz="2400" b="1" dirty="0" err="1" smtClean="0">
                <a:solidFill>
                  <a:schemeClr val="tx2">
                    <a:lumMod val="75000"/>
                  </a:schemeClr>
                </a:solidFill>
              </a:rPr>
              <a:t>terminaisons</a:t>
            </a:r>
            <a:r>
              <a:rPr lang="en-US" sz="2400" b="1" dirty="0" smtClean="0">
                <a:solidFill>
                  <a:schemeClr val="tx2">
                    <a:lumMod val="75000"/>
                  </a:schemeClr>
                </a:solidFill>
              </a:rPr>
              <a:t> :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2400" b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fr-FR" sz="2800" b="1" dirty="0" smtClean="0">
                <a:solidFill>
                  <a:srgbClr val="FF0000"/>
                </a:solidFill>
              </a:rPr>
              <a:t>e</a:t>
            </a:r>
            <a:r>
              <a:rPr lang="fr-FR" sz="2800" b="1" dirty="0" smtClean="0">
                <a:solidFill>
                  <a:schemeClr val="accent3">
                    <a:lumMod val="50000"/>
                  </a:schemeClr>
                </a:solidFill>
              </a:rPr>
              <a:t>                ions</a:t>
            </a:r>
            <a:br>
              <a:rPr lang="fr-FR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fr-FR" sz="2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</a:t>
            </a:r>
            <a:r>
              <a:rPr lang="fr-FR" sz="2800" b="1" dirty="0" smtClean="0">
                <a:solidFill>
                  <a:srgbClr val="FF0000"/>
                </a:solidFill>
              </a:rPr>
              <a:t>es</a:t>
            </a:r>
            <a:r>
              <a:rPr lang="fr-FR" sz="2800" b="1" dirty="0" smtClean="0">
                <a:solidFill>
                  <a:schemeClr val="accent3">
                    <a:lumMod val="50000"/>
                  </a:schemeClr>
                </a:solidFill>
              </a:rPr>
              <a:t>              iez</a:t>
            </a:r>
            <a:br>
              <a:rPr lang="fr-FR" sz="2800" b="1" dirty="0" smtClean="0">
                <a:solidFill>
                  <a:schemeClr val="accent3">
                    <a:lumMod val="50000"/>
                  </a:schemeClr>
                </a:solidFill>
              </a:rPr>
            </a:br>
            <a:r>
              <a:rPr lang="fr-FR" sz="2800" b="1" dirty="0" smtClean="0">
                <a:solidFill>
                  <a:schemeClr val="accent3">
                    <a:lumMod val="50000"/>
                  </a:schemeClr>
                </a:solidFill>
              </a:rPr>
              <a:t>                                  </a:t>
            </a:r>
            <a:r>
              <a:rPr lang="fr-FR" sz="2800" b="1" dirty="0" smtClean="0">
                <a:solidFill>
                  <a:srgbClr val="FF0000"/>
                </a:solidFill>
              </a:rPr>
              <a:t>e</a:t>
            </a:r>
            <a:r>
              <a:rPr lang="fr-FR" sz="2800" b="1" dirty="0" smtClean="0">
                <a:solidFill>
                  <a:schemeClr val="accent3">
                    <a:lumMod val="50000"/>
                  </a:schemeClr>
                </a:solidFill>
              </a:rPr>
              <a:t>                ent </a:t>
            </a:r>
            <a:endParaRPr lang="en-US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22992" y="3933056"/>
            <a:ext cx="777686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err="1" smtClean="0"/>
              <a:t>Exemple</a:t>
            </a:r>
            <a:r>
              <a:rPr lang="en-US" dirty="0" smtClean="0">
                <a:solidFill>
                  <a:schemeClr val="tx2">
                    <a:lumMod val="50000"/>
                  </a:schemeClr>
                </a:solidFill>
              </a:rPr>
              <a:t>:                                      </a:t>
            </a:r>
            <a:r>
              <a:rPr lang="en-US" sz="2400" b="1" dirty="0" err="1" smtClean="0">
                <a:solidFill>
                  <a:schemeClr val="tx2">
                    <a:lumMod val="50000"/>
                  </a:schemeClr>
                </a:solidFill>
              </a:rPr>
              <a:t>Prendre</a:t>
            </a:r>
            <a: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2400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1. 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ils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>  </a:t>
            </a:r>
            <a:r>
              <a:rPr lang="en-US" sz="2400" b="1" dirty="0" err="1" smtClean="0">
                <a:solidFill>
                  <a:schemeClr val="tx2">
                    <a:lumMod val="50000"/>
                  </a:schemeClr>
                </a:solidFill>
              </a:rPr>
              <a:t>prenn</a:t>
            </a:r>
            <a:r>
              <a:rPr lang="en-US" sz="2400" dirty="0" err="1" smtClean="0">
                <a:solidFill>
                  <a:schemeClr val="tx2">
                    <a:lumMod val="50000"/>
                  </a:schemeClr>
                </a:solidFill>
              </a:rPr>
              <a:t>ent</a:t>
            </a:r>
            <a: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2400" dirty="0" smtClean="0">
                <a:solidFill>
                  <a:schemeClr val="tx2">
                    <a:lumMod val="50000"/>
                  </a:schemeClr>
                </a:solidFill>
              </a:rPr>
            </a:br>
            <a:endParaRPr lang="ru-RU" sz="24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 rot="20347632">
            <a:off x="1813366" y="4673025"/>
            <a:ext cx="242316" cy="32348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Прямоугольник 1"/>
          <p:cNvSpPr/>
          <p:nvPr/>
        </p:nvSpPr>
        <p:spPr>
          <a:xfrm>
            <a:off x="822992" y="4948719"/>
            <a:ext cx="250581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 smtClean="0"/>
              <a:t>2. </a:t>
            </a:r>
            <a:r>
              <a:rPr lang="en-US" sz="2400" dirty="0" err="1" smtClean="0"/>
              <a:t>Que</a:t>
            </a:r>
            <a:r>
              <a:rPr lang="en-US" sz="2400" dirty="0" smtClean="0"/>
              <a:t> je </a:t>
            </a:r>
            <a:r>
              <a:rPr lang="en-US" sz="2400" b="1" dirty="0" err="1" smtClean="0"/>
              <a:t>prenn</a:t>
            </a:r>
            <a:r>
              <a:rPr lang="en-US" sz="2400" dirty="0" err="1" smtClean="0"/>
              <a:t>+e</a:t>
            </a:r>
            <a:r>
              <a:rPr lang="ru-RU" dirty="0"/>
              <a:t> 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988744" y="5674682"/>
            <a:ext cx="718365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 </a:t>
            </a:r>
            <a:r>
              <a:rPr lang="en-US" sz="2400" dirty="0" smtClean="0"/>
              <a:t>Ma </a:t>
            </a:r>
            <a:r>
              <a:rPr lang="en-US" sz="2400" dirty="0" err="1" smtClean="0"/>
              <a:t>maman</a:t>
            </a:r>
            <a:r>
              <a:rPr lang="en-US" sz="2400" dirty="0" smtClean="0"/>
              <a:t> </a:t>
            </a:r>
            <a:r>
              <a:rPr lang="en-US" sz="2400" dirty="0" err="1" smtClean="0"/>
              <a:t>veut</a:t>
            </a:r>
            <a:r>
              <a:rPr lang="en-US" sz="2400" dirty="0" smtClean="0"/>
              <a:t> </a:t>
            </a:r>
            <a:r>
              <a:rPr lang="en-US" sz="2400" dirty="0" smtClean="0">
                <a:solidFill>
                  <a:schemeClr val="bg2">
                    <a:lumMod val="25000"/>
                  </a:schemeClr>
                </a:solidFill>
              </a:rPr>
              <a:t>q</a:t>
            </a:r>
            <a:r>
              <a:rPr lang="fr-FR" sz="2400" dirty="0" smtClean="0">
                <a:solidFill>
                  <a:schemeClr val="bg2">
                    <a:lumMod val="25000"/>
                  </a:schemeClr>
                </a:solidFill>
              </a:rPr>
              <a:t>ue  </a:t>
            </a:r>
            <a:r>
              <a:rPr lang="fr-FR" sz="2400" b="1" dirty="0" smtClean="0">
                <a:solidFill>
                  <a:schemeClr val="bg2">
                    <a:lumMod val="25000"/>
                  </a:schemeClr>
                </a:solidFill>
              </a:rPr>
              <a:t>                  </a:t>
            </a:r>
            <a:r>
              <a:rPr lang="fr-FR" sz="2400" dirty="0" smtClean="0">
                <a:solidFill>
                  <a:schemeClr val="bg2">
                    <a:lumMod val="25000"/>
                  </a:schemeClr>
                </a:solidFill>
              </a:rPr>
              <a:t>  </a:t>
            </a:r>
            <a:r>
              <a:rPr lang="fr-FR" sz="2400" dirty="0" smtClean="0"/>
              <a:t>mon petit déjeuner.</a:t>
            </a:r>
            <a:endParaRPr lang="ru-RU" sz="2400" dirty="0"/>
          </a:p>
        </p:txBody>
      </p:sp>
      <p:sp>
        <p:nvSpPr>
          <p:cNvPr id="5" name="Стрелка вправо 4"/>
          <p:cNvSpPr/>
          <p:nvPr/>
        </p:nvSpPr>
        <p:spPr>
          <a:xfrm rot="1230679">
            <a:off x="3177173" y="5418372"/>
            <a:ext cx="1206902" cy="8547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/>
          <p:cNvSpPr/>
          <p:nvPr/>
        </p:nvSpPr>
        <p:spPr>
          <a:xfrm>
            <a:off x="3842229" y="5674682"/>
            <a:ext cx="149752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b="1" dirty="0"/>
              <a:t>je prenne 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906196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3" grpId="0"/>
      <p:bldP spid="5" grpId="0" animBg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29360" y="548680"/>
            <a:ext cx="576064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400" dirty="0" smtClean="0"/>
              <a:t>Les </a:t>
            </a:r>
            <a:r>
              <a:rPr lang="en-US" sz="4400" dirty="0" err="1" smtClean="0"/>
              <a:t>verbes</a:t>
            </a:r>
            <a:r>
              <a:rPr lang="en-US" sz="4400" dirty="0" smtClean="0"/>
              <a:t> </a:t>
            </a:r>
            <a:r>
              <a:rPr lang="en-US" sz="4400" dirty="0" err="1" smtClean="0"/>
              <a:t>irréguliers</a:t>
            </a:r>
            <a:endParaRPr lang="ru-RU" sz="4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3326" y="1553260"/>
            <a:ext cx="65594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Aller</a:t>
            </a:r>
            <a:endParaRPr lang="ru-RU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3326" y="1961494"/>
            <a:ext cx="7146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Avoir</a:t>
            </a:r>
            <a:endParaRPr lang="ru-RU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13326" y="2492896"/>
            <a:ext cx="5966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Être</a:t>
            </a:r>
            <a:endParaRPr lang="ru-RU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3326" y="3033248"/>
            <a:ext cx="67678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Faire</a:t>
            </a:r>
            <a:endParaRPr lang="ru-RU" b="1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13326" y="3605016"/>
            <a:ext cx="95250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Pouvoir</a:t>
            </a:r>
            <a:endParaRPr lang="ru-RU" b="1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60180" y="4199360"/>
            <a:ext cx="80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/>
              <a:t>Savoir</a:t>
            </a:r>
            <a:endParaRPr lang="ru-RU" b="1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3326" y="4797152"/>
            <a:ext cx="89774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Vouloir</a:t>
            </a:r>
            <a:endParaRPr lang="ru-RU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60180" y="5394410"/>
            <a:ext cx="8050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Falloir</a:t>
            </a:r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2195735" y="1556792"/>
            <a:ext cx="306846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000" dirty="0"/>
              <a:t>que j’aill</a:t>
            </a:r>
            <a:r>
              <a:rPr lang="fr-FR" sz="2000" dirty="0">
                <a:solidFill>
                  <a:srgbClr val="FF0000"/>
                </a:solidFill>
              </a:rPr>
              <a:t>e</a:t>
            </a:r>
            <a:r>
              <a:rPr lang="fr-FR" sz="2000" dirty="0"/>
              <a:t>, que nous all</a:t>
            </a:r>
            <a:r>
              <a:rPr lang="fr-FR" sz="2000" dirty="0">
                <a:solidFill>
                  <a:srgbClr val="00B050"/>
                </a:solidFill>
              </a:rPr>
              <a:t>ions</a:t>
            </a:r>
            <a:endParaRPr lang="ru-RU" sz="2000" dirty="0">
              <a:solidFill>
                <a:srgbClr val="00B05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086177" y="1946105"/>
            <a:ext cx="807581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/>
              <a:t>que j’ai</a:t>
            </a:r>
            <a:r>
              <a:rPr lang="fr-FR" sz="2000" dirty="0">
                <a:solidFill>
                  <a:srgbClr val="FF0000"/>
                </a:solidFill>
              </a:rPr>
              <a:t>e</a:t>
            </a:r>
            <a:r>
              <a:rPr lang="fr-FR" sz="2000" dirty="0"/>
              <a:t>, que tu ai</a:t>
            </a:r>
            <a:r>
              <a:rPr lang="fr-FR" sz="2000" dirty="0">
                <a:solidFill>
                  <a:srgbClr val="FF0000"/>
                </a:solidFill>
              </a:rPr>
              <a:t>es</a:t>
            </a:r>
            <a:r>
              <a:rPr lang="fr-FR" sz="2000" dirty="0"/>
              <a:t>, qu’il ai</a:t>
            </a:r>
            <a:r>
              <a:rPr lang="fr-FR" sz="2000" dirty="0">
                <a:solidFill>
                  <a:srgbClr val="FF0000"/>
                </a:solidFill>
              </a:rPr>
              <a:t>t</a:t>
            </a:r>
            <a:r>
              <a:rPr lang="fr-FR" sz="2000" dirty="0"/>
              <a:t>, que nous a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yons</a:t>
            </a:r>
            <a:r>
              <a:rPr lang="fr-FR" sz="2000" dirty="0"/>
              <a:t>, que vous a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yez</a:t>
            </a:r>
            <a:r>
              <a:rPr lang="fr-FR" sz="2000" dirty="0"/>
              <a:t>, qu’ils ai</a:t>
            </a:r>
            <a:r>
              <a:rPr lang="fr-FR" sz="2000" dirty="0">
                <a:solidFill>
                  <a:srgbClr val="FF0000"/>
                </a:solidFill>
              </a:rPr>
              <a:t>ent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111072" y="2395130"/>
            <a:ext cx="865043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000" dirty="0"/>
              <a:t>que je soi</a:t>
            </a:r>
            <a:r>
              <a:rPr lang="fr-FR" sz="2000" dirty="0">
                <a:solidFill>
                  <a:srgbClr val="FF0000"/>
                </a:solidFill>
              </a:rPr>
              <a:t>s</a:t>
            </a:r>
            <a:r>
              <a:rPr lang="fr-FR" sz="2000" dirty="0"/>
              <a:t>, que tu soi</a:t>
            </a:r>
            <a:r>
              <a:rPr lang="fr-FR" sz="2000" dirty="0">
                <a:solidFill>
                  <a:srgbClr val="FF0000"/>
                </a:solidFill>
              </a:rPr>
              <a:t>s</a:t>
            </a:r>
            <a:r>
              <a:rPr lang="fr-FR" sz="2000" dirty="0"/>
              <a:t>, qu’il soi</a:t>
            </a:r>
            <a:r>
              <a:rPr lang="fr-FR" sz="2000" dirty="0">
                <a:solidFill>
                  <a:srgbClr val="FF0000"/>
                </a:solidFill>
              </a:rPr>
              <a:t>t</a:t>
            </a:r>
            <a:r>
              <a:rPr lang="fr-FR" sz="2000" dirty="0"/>
              <a:t>, que nous so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yons</a:t>
            </a:r>
            <a:r>
              <a:rPr lang="fr-FR" sz="2000" dirty="0"/>
              <a:t>, que vous so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yez</a:t>
            </a:r>
            <a:r>
              <a:rPr lang="fr-FR" sz="2000" dirty="0"/>
              <a:t>, qu’ils soi</a:t>
            </a:r>
            <a:r>
              <a:rPr lang="fr-FR" sz="2000" dirty="0">
                <a:solidFill>
                  <a:srgbClr val="FF0000"/>
                </a:solidFill>
              </a:rPr>
              <a:t>ent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81456" y="3017859"/>
            <a:ext cx="145584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/>
              <a:t>que</a:t>
            </a:r>
            <a:r>
              <a:rPr lang="en-US" sz="2000" dirty="0"/>
              <a:t> je </a:t>
            </a:r>
            <a:r>
              <a:rPr lang="en-US" sz="2000" dirty="0" err="1"/>
              <a:t>fass</a:t>
            </a:r>
            <a:r>
              <a:rPr lang="en-US" sz="2000" dirty="0" err="1">
                <a:solidFill>
                  <a:srgbClr val="FF0000"/>
                </a:solidFill>
              </a:rPr>
              <a:t>e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081456" y="3589627"/>
            <a:ext cx="1579278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/>
              <a:t>que</a:t>
            </a:r>
            <a:r>
              <a:rPr lang="en-US" sz="2000" dirty="0"/>
              <a:t> je </a:t>
            </a:r>
            <a:r>
              <a:rPr lang="en-US" sz="2000" dirty="0" err="1"/>
              <a:t>puiss</a:t>
            </a:r>
            <a:r>
              <a:rPr lang="en-US" sz="2000" dirty="0" err="1">
                <a:solidFill>
                  <a:srgbClr val="FF0000"/>
                </a:solidFill>
              </a:rPr>
              <a:t>e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081456" y="4183971"/>
            <a:ext cx="1516762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/>
              <a:t>que</a:t>
            </a:r>
            <a:r>
              <a:rPr lang="en-US" sz="2000" dirty="0"/>
              <a:t> je </a:t>
            </a:r>
            <a:r>
              <a:rPr lang="en-US" sz="2000" dirty="0" err="1"/>
              <a:t>sach</a:t>
            </a:r>
            <a:r>
              <a:rPr lang="en-US" sz="2000" dirty="0" err="1">
                <a:solidFill>
                  <a:srgbClr val="FF0000"/>
                </a:solidFill>
              </a:rPr>
              <a:t>e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195735" y="4797152"/>
            <a:ext cx="372570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dirty="0"/>
              <a:t> </a:t>
            </a:r>
            <a:r>
              <a:rPr lang="fr-FR" sz="2000" dirty="0"/>
              <a:t>que je veuill</a:t>
            </a:r>
            <a:r>
              <a:rPr lang="fr-FR" sz="2000" dirty="0">
                <a:solidFill>
                  <a:srgbClr val="FF0000"/>
                </a:solidFill>
              </a:rPr>
              <a:t>e</a:t>
            </a:r>
            <a:r>
              <a:rPr lang="fr-FR" sz="2000" dirty="0"/>
              <a:t>, que nous voul</a:t>
            </a:r>
            <a:r>
              <a:rPr lang="fr-FR" sz="2000" dirty="0">
                <a:solidFill>
                  <a:schemeClr val="accent3">
                    <a:lumMod val="75000"/>
                  </a:schemeClr>
                </a:solidFill>
              </a:rPr>
              <a:t>ions</a:t>
            </a:r>
            <a:endParaRPr lang="ru-RU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195735" y="5394410"/>
            <a:ext cx="122020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/>
              <a:t>qu’il</a:t>
            </a:r>
            <a:r>
              <a:rPr lang="en-US" sz="2000" dirty="0"/>
              <a:t> faill</a:t>
            </a:r>
            <a:r>
              <a:rPr lang="en-US" sz="2000" dirty="0">
                <a:solidFill>
                  <a:srgbClr val="FF0000"/>
                </a:solidFill>
              </a:rPr>
              <a:t>e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59685" y="6021288"/>
            <a:ext cx="10021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/>
              <a:t>Pleuvoir</a:t>
            </a:r>
            <a:endParaRPr lang="ru-RU" dirty="0"/>
          </a:p>
        </p:txBody>
      </p:sp>
      <p:sp>
        <p:nvSpPr>
          <p:cNvPr id="22" name="Прямоугольник 21"/>
          <p:cNvSpPr/>
          <p:nvPr/>
        </p:nvSpPr>
        <p:spPr>
          <a:xfrm>
            <a:off x="2195735" y="6005899"/>
            <a:ext cx="1426994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 err="1"/>
              <a:t>qu’il</a:t>
            </a:r>
            <a:r>
              <a:rPr lang="en-US" sz="2000" dirty="0"/>
              <a:t> </a:t>
            </a:r>
            <a:r>
              <a:rPr lang="en-US" sz="2000" dirty="0" err="1"/>
              <a:t>pleuv</a:t>
            </a:r>
            <a:r>
              <a:rPr lang="en-US" sz="2000" dirty="0" err="1">
                <a:solidFill>
                  <a:srgbClr val="FF0000"/>
                </a:solidFill>
              </a:rPr>
              <a:t>e</a:t>
            </a:r>
            <a:endParaRPr lang="ru-RU" sz="2000" dirty="0">
              <a:solidFill>
                <a:srgbClr val="FF0000"/>
              </a:solidFill>
            </a:endParaRPr>
          </a:p>
        </p:txBody>
      </p:sp>
      <p:sp>
        <p:nvSpPr>
          <p:cNvPr id="25" name="Стрелка вправо 24"/>
          <p:cNvSpPr/>
          <p:nvPr/>
        </p:nvSpPr>
        <p:spPr>
          <a:xfrm>
            <a:off x="927945" y="1737926"/>
            <a:ext cx="691727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>
            <a:off x="904980" y="2131318"/>
            <a:ext cx="23788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>
            <a:off x="779667" y="2677562"/>
            <a:ext cx="29655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Стрелка вправо 27"/>
          <p:cNvSpPr/>
          <p:nvPr/>
        </p:nvSpPr>
        <p:spPr>
          <a:xfrm>
            <a:off x="1104839" y="3205441"/>
            <a:ext cx="65884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Стрелка вправо 28"/>
          <p:cNvSpPr/>
          <p:nvPr/>
        </p:nvSpPr>
        <p:spPr>
          <a:xfrm>
            <a:off x="1261882" y="3789682"/>
            <a:ext cx="501806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Стрелка вправо 29"/>
          <p:cNvSpPr/>
          <p:nvPr/>
        </p:nvSpPr>
        <p:spPr>
          <a:xfrm>
            <a:off x="1276120" y="4361165"/>
            <a:ext cx="52584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Стрелка вправо 30"/>
          <p:cNvSpPr/>
          <p:nvPr/>
        </p:nvSpPr>
        <p:spPr>
          <a:xfrm>
            <a:off x="1276120" y="4981818"/>
            <a:ext cx="52584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Стрелка вправо 31"/>
          <p:cNvSpPr/>
          <p:nvPr/>
        </p:nvSpPr>
        <p:spPr>
          <a:xfrm>
            <a:off x="1276120" y="5579076"/>
            <a:ext cx="525849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Стрелка вправо 32"/>
          <p:cNvSpPr/>
          <p:nvPr/>
        </p:nvSpPr>
        <p:spPr>
          <a:xfrm>
            <a:off x="1458303" y="6183094"/>
            <a:ext cx="440668" cy="45719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03426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2" grpId="0"/>
      <p:bldP spid="25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1052720" y="5733256"/>
            <a:ext cx="132977" cy="360040"/>
          </a:xfrm>
        </p:spPr>
        <p:txBody>
          <a:bodyPr>
            <a:normAutofit fontScale="92500" lnSpcReduction="20000"/>
          </a:bodyPr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sz="4800" dirty="0" smtClean="0"/>
              <a:t>Quand on </a:t>
            </a:r>
            <a:r>
              <a:rPr lang="fr-FR" sz="4800" dirty="0" smtClean="0"/>
              <a:t>emploie </a:t>
            </a:r>
            <a:r>
              <a:rPr lang="fr-FR" sz="4800" dirty="0" smtClean="0"/>
              <a:t>le Subjonctif?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9567" y="1844823"/>
            <a:ext cx="8424936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800" b="1" dirty="0" smtClean="0"/>
              <a:t>On </a:t>
            </a:r>
            <a:r>
              <a:rPr lang="fr-FR" sz="2800" b="1" dirty="0" smtClean="0"/>
              <a:t>emploie </a:t>
            </a:r>
            <a:r>
              <a:rPr lang="fr-FR" sz="2800" b="1" dirty="0" smtClean="0"/>
              <a:t>le Subjonctif après les verbes qui                                                                   expriment les sentiments</a:t>
            </a:r>
            <a:r>
              <a:rPr lang="en-US" sz="2800" b="1" dirty="0" smtClean="0"/>
              <a:t>:</a:t>
            </a:r>
            <a:r>
              <a:rPr lang="ru-RU" sz="2800" b="1" dirty="0" smtClean="0"/>
              <a:t> </a:t>
            </a:r>
            <a:endParaRPr lang="ru-RU" sz="28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899592" y="3068960"/>
            <a:ext cx="136692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la joie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98882" y="3790013"/>
            <a:ext cx="193193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la volonté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82381" y="4497872"/>
            <a:ext cx="140134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>
                <a:solidFill>
                  <a:schemeClr val="accent2">
                    <a:lumMod val="75000"/>
                  </a:schemeClr>
                </a:solidFill>
              </a:rPr>
              <a:t>l</a:t>
            </a:r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a peur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99675" y="5229199"/>
            <a:ext cx="18133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3200" b="1" dirty="0">
                <a:solidFill>
                  <a:schemeClr val="accent2">
                    <a:lumMod val="75000"/>
                  </a:schemeClr>
                </a:solidFill>
              </a:rPr>
              <a:t>l</a:t>
            </a:r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a crainte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87118" y="3068960"/>
            <a:ext cx="2257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chemeClr val="accent2">
                    <a:lumMod val="75000"/>
                  </a:schemeClr>
                </a:solidFill>
              </a:rPr>
              <a:t>la </a:t>
            </a:r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tristesse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187118" y="3789039"/>
            <a:ext cx="2878822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le doute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187118" y="4497872"/>
            <a:ext cx="225709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>
                <a:solidFill>
                  <a:schemeClr val="accent2">
                    <a:lumMod val="75000"/>
                  </a:schemeClr>
                </a:solidFill>
              </a:rPr>
              <a:t>la </a:t>
            </a:r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nécessité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187118" y="5229199"/>
            <a:ext cx="268913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3200" b="1" dirty="0" smtClean="0">
                <a:solidFill>
                  <a:schemeClr val="accent2">
                    <a:lumMod val="75000"/>
                  </a:schemeClr>
                </a:solidFill>
              </a:rPr>
              <a:t>l`interdiction</a:t>
            </a:r>
            <a:endParaRPr lang="ru-RU" sz="32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33011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627784" y="476672"/>
            <a:ext cx="338437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800" b="1" i="1" dirty="0" smtClean="0">
                <a:solidFill>
                  <a:schemeClr val="tx2">
                    <a:lumMod val="75000"/>
                  </a:schemeClr>
                </a:solidFill>
              </a:rPr>
              <a:t>La joie</a:t>
            </a:r>
            <a:endParaRPr lang="ru-RU" sz="88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026" name="Picture 2" descr="D:\img23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212" y="2132856"/>
            <a:ext cx="3168352" cy="31683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815328" y="2348880"/>
            <a:ext cx="424847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0" b="1" i="1" dirty="0" smtClean="0">
                <a:solidFill>
                  <a:schemeClr val="accent2">
                    <a:lumMod val="75000"/>
                  </a:schemeClr>
                </a:solidFill>
              </a:rPr>
              <a:t>Je suis content(e) </a:t>
            </a:r>
            <a:r>
              <a:rPr lang="fr-FR" sz="6000" b="1" i="1" dirty="0" smtClean="0">
                <a:solidFill>
                  <a:schemeClr val="accent3">
                    <a:lumMod val="50000"/>
                  </a:schemeClr>
                </a:solidFill>
              </a:rPr>
              <a:t>que </a:t>
            </a:r>
            <a:r>
              <a:rPr lang="fr-FR" sz="6000" b="1" i="1" dirty="0" smtClean="0">
                <a:solidFill>
                  <a:schemeClr val="accent2">
                    <a:lumMod val="75000"/>
                  </a:schemeClr>
                </a:solidFill>
              </a:rPr>
              <a:t>... 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0774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5E-6 -3.33333E-6 L -0.28837 -3.33333E-6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427" y="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11760" y="620688"/>
            <a:ext cx="4464495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8800" b="1" i="1" dirty="0" smtClean="0">
                <a:solidFill>
                  <a:schemeClr val="tx2">
                    <a:lumMod val="75000"/>
                  </a:schemeClr>
                </a:solidFill>
              </a:rPr>
              <a:t>La peur</a:t>
            </a:r>
            <a:endParaRPr lang="ru-RU" sz="8800" dirty="0"/>
          </a:p>
        </p:txBody>
      </p:sp>
      <p:pic>
        <p:nvPicPr>
          <p:cNvPr id="2050" name="Picture 2" descr="Фотообои паника смайликов - vector * PIXERS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388872"/>
            <a:ext cx="5227315" cy="307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2708920"/>
            <a:ext cx="41044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6000" b="1" i="1" dirty="0" smtClean="0">
                <a:solidFill>
                  <a:schemeClr val="accent2">
                    <a:lumMod val="75000"/>
                  </a:schemeClr>
                </a:solidFill>
              </a:rPr>
              <a:t>J`ai peur   </a:t>
            </a:r>
            <a:r>
              <a:rPr lang="fr-FR" sz="6000" b="1" i="1" dirty="0" smtClean="0">
                <a:solidFill>
                  <a:schemeClr val="accent3">
                    <a:lumMod val="75000"/>
                  </a:schemeClr>
                </a:solidFill>
              </a:rPr>
              <a:t>que</a:t>
            </a:r>
            <a:r>
              <a:rPr lang="fr-FR" sz="6000" b="1" i="1" dirty="0" smtClean="0">
                <a:solidFill>
                  <a:schemeClr val="accent2">
                    <a:lumMod val="75000"/>
                  </a:schemeClr>
                </a:solidFill>
              </a:rPr>
              <a:t>...</a:t>
            </a:r>
            <a:endParaRPr lang="ru-RU" sz="6000" b="1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65030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16667E-6 4.81481E-6 L -0.26216 0.00092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08" y="4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95736" y="692696"/>
            <a:ext cx="626469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7200" b="1" i="1" dirty="0" smtClean="0">
                <a:solidFill>
                  <a:schemeClr val="tx2">
                    <a:lumMod val="75000"/>
                  </a:schemeClr>
                </a:solidFill>
              </a:rPr>
              <a:t>La tristesse</a:t>
            </a:r>
            <a:endParaRPr lang="ru-RU" sz="7200" b="1" i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3074" name="Picture 2" descr="How Many Did You Fin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1628800"/>
            <a:ext cx="4546817" cy="45468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283968" y="2708920"/>
            <a:ext cx="4491935" cy="193899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6000" b="1" i="1" dirty="0" smtClean="0">
                <a:solidFill>
                  <a:schemeClr val="accent2">
                    <a:lumMod val="75000"/>
                  </a:schemeClr>
                </a:solidFill>
              </a:rPr>
              <a:t>Je suis </a:t>
            </a:r>
            <a:r>
              <a:rPr lang="fr-FR" sz="6000" b="1" i="1" smtClean="0">
                <a:solidFill>
                  <a:schemeClr val="accent2">
                    <a:lumMod val="75000"/>
                  </a:schemeClr>
                </a:solidFill>
              </a:rPr>
              <a:t>trist</a:t>
            </a:r>
            <a:r>
              <a:rPr lang="fr-FR" sz="6000" b="1" i="1">
                <a:solidFill>
                  <a:schemeClr val="accent2">
                    <a:lumMod val="75000"/>
                  </a:schemeClr>
                </a:solidFill>
              </a:rPr>
              <a:t>g</a:t>
            </a:r>
            <a:r>
              <a:rPr lang="fr-FR" sz="6000" b="1" i="1" smtClean="0">
                <a:solidFill>
                  <a:schemeClr val="accent2">
                    <a:lumMod val="75000"/>
                  </a:schemeClr>
                </a:solidFill>
              </a:rPr>
              <a:t>e</a:t>
            </a:r>
            <a:r>
              <a:rPr lang="fr-FR" sz="6000" b="1" i="1" dirty="0" smtClean="0">
                <a:solidFill>
                  <a:schemeClr val="accent2">
                    <a:lumMod val="75000"/>
                  </a:schemeClr>
                </a:solidFill>
              </a:rPr>
              <a:t/>
            </a:r>
            <a:br>
              <a:rPr lang="fr-FR" sz="6000" b="1" i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fr-FR" sz="6000" b="1" i="1" dirty="0" smtClean="0">
                <a:solidFill>
                  <a:schemeClr val="accent3">
                    <a:lumMod val="75000"/>
                  </a:schemeClr>
                </a:solidFill>
              </a:rPr>
              <a:t>que</a:t>
            </a:r>
            <a:r>
              <a:rPr lang="fr-FR" sz="6000" b="1" i="1" dirty="0" smtClean="0">
                <a:solidFill>
                  <a:schemeClr val="accent2">
                    <a:lumMod val="75000"/>
                  </a:schemeClr>
                </a:solidFill>
              </a:rPr>
              <a:t>...</a:t>
            </a:r>
            <a:endParaRPr lang="ru-RU" sz="60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600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1.48148E-6 L -0.27223 0.00463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611" y="231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500042"/>
            <a:ext cx="721523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5400" b="1" i="1" dirty="0" smtClean="0">
                <a:solidFill>
                  <a:schemeClr val="tx2">
                    <a:lumMod val="75000"/>
                  </a:schemeClr>
                </a:solidFill>
              </a:rPr>
              <a:t>Subjonctif ou Indicatif?</a:t>
            </a:r>
            <a:endParaRPr lang="ru-RU" sz="54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5046" y="1844824"/>
            <a:ext cx="795940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1. Notre professeur veut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que</a:t>
            </a:r>
            <a:r>
              <a:rPr lang="fr-FR" sz="2400" dirty="0" smtClean="0"/>
              <a:t> nous ...(apprendre) les règles.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42910" y="2571744"/>
            <a:ext cx="756084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dirty="0" smtClean="0"/>
              <a:t>2. Ma mère espère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que</a:t>
            </a:r>
            <a:r>
              <a:rPr lang="fr-FR" sz="2400" dirty="0" smtClean="0"/>
              <a:t> je ...(aller) à l`école à l`heure.</a:t>
            </a:r>
            <a:endParaRPr lang="ru-RU" sz="24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3214686"/>
            <a:ext cx="677781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3</a:t>
            </a:r>
            <a:r>
              <a:rPr lang="en-US" sz="2400" dirty="0" smtClean="0"/>
              <a:t>.Je </a:t>
            </a:r>
            <a:r>
              <a:rPr lang="en-US" sz="2400" dirty="0" err="1" smtClean="0"/>
              <a:t>crois</a:t>
            </a:r>
            <a:r>
              <a:rPr lang="en-US" sz="2400" dirty="0" smtClean="0"/>
              <a:t>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que</a:t>
            </a:r>
            <a:r>
              <a:rPr lang="en-US" sz="2400" dirty="0" smtClean="0"/>
              <a:t> </a:t>
            </a:r>
            <a:r>
              <a:rPr lang="en-US" sz="2400" dirty="0" err="1" smtClean="0"/>
              <a:t>tu</a:t>
            </a:r>
            <a:r>
              <a:rPr lang="en-US" sz="2400" dirty="0" smtClean="0"/>
              <a:t> … (</a:t>
            </a:r>
            <a:r>
              <a:rPr lang="en-US" sz="2400" dirty="0" err="1" smtClean="0"/>
              <a:t>reprendre</a:t>
            </a:r>
            <a:r>
              <a:rPr lang="en-US" sz="2400" dirty="0" smtClean="0"/>
              <a:t>) les </a:t>
            </a:r>
            <a:r>
              <a:rPr lang="en-US" sz="2400" dirty="0" err="1" smtClean="0"/>
              <a:t>cours</a:t>
            </a:r>
            <a:r>
              <a:rPr lang="en-US" sz="2400" dirty="0" smtClean="0"/>
              <a:t> de </a:t>
            </a:r>
            <a:r>
              <a:rPr lang="en-US" sz="2400" dirty="0" err="1" smtClean="0"/>
              <a:t>danse</a:t>
            </a:r>
            <a:r>
              <a:rPr lang="en-US" sz="2400" dirty="0" smtClean="0"/>
              <a:t>.</a:t>
            </a:r>
            <a:endParaRPr lang="ru-RU" sz="24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857628"/>
            <a:ext cx="549381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/>
              <a:t>4.</a:t>
            </a:r>
            <a:r>
              <a:rPr lang="en-US" sz="2400" dirty="0" smtClean="0"/>
              <a:t>Il </a:t>
            </a:r>
            <a:r>
              <a:rPr lang="en-US" sz="2400" dirty="0" err="1" smtClean="0"/>
              <a:t>est</a:t>
            </a:r>
            <a:r>
              <a:rPr lang="en-US" sz="2400" dirty="0" smtClean="0"/>
              <a:t> possible </a:t>
            </a:r>
            <a:r>
              <a:rPr lang="en-US" sz="2400" dirty="0" err="1" smtClean="0">
                <a:solidFill>
                  <a:schemeClr val="accent2">
                    <a:lumMod val="50000"/>
                  </a:schemeClr>
                </a:solidFill>
              </a:rPr>
              <a:t>qu`</a:t>
            </a:r>
            <a:r>
              <a:rPr lang="en-US" sz="2400" dirty="0" err="1" smtClean="0"/>
              <a:t>il</a:t>
            </a:r>
            <a:r>
              <a:rPr lang="en-US" sz="2400" dirty="0" smtClean="0"/>
              <a:t> …(</a:t>
            </a:r>
            <a:r>
              <a:rPr lang="en-US" sz="2400" dirty="0" err="1" smtClean="0"/>
              <a:t>pleuvoir</a:t>
            </a:r>
            <a:r>
              <a:rPr lang="en-US" sz="2400" dirty="0" smtClean="0"/>
              <a:t>) </a:t>
            </a:r>
            <a:r>
              <a:rPr lang="en-US" sz="2400" dirty="0" err="1" smtClean="0"/>
              <a:t>demain</a:t>
            </a:r>
            <a:endParaRPr lang="ru-RU" sz="24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10" y="4500570"/>
            <a:ext cx="635141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 smtClean="0"/>
              <a:t>5.Elle sait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que</a:t>
            </a:r>
            <a:r>
              <a:rPr lang="fr-FR" sz="2400" dirty="0" smtClean="0"/>
              <a:t> son oncle ...(venir) demain matin.</a:t>
            </a:r>
            <a:endParaRPr lang="ru-RU" sz="24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5214950"/>
            <a:ext cx="641393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sz="2400" dirty="0" smtClean="0"/>
              <a:t>6.Je doute </a:t>
            </a:r>
            <a:r>
              <a:rPr lang="fr-FR" sz="2400" dirty="0" smtClean="0">
                <a:solidFill>
                  <a:schemeClr val="accent2">
                    <a:lumMod val="50000"/>
                  </a:schemeClr>
                </a:solidFill>
              </a:rPr>
              <a:t>que</a:t>
            </a:r>
            <a:r>
              <a:rPr lang="fr-FR" sz="2400" dirty="0" smtClean="0"/>
              <a:t> vous ...(avoir) assez du courage.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4536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473</TotalTime>
  <Words>239</Words>
  <Application>Microsoft Office PowerPoint</Application>
  <PresentationFormat>On-screen Show (4:3)</PresentationFormat>
  <Paragraphs>53</Paragraphs>
  <Slides>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Волна</vt:lpstr>
      <vt:lpstr> </vt:lpstr>
      <vt:lpstr>La formation. Образование.</vt:lpstr>
      <vt:lpstr>PowerPoint Presentation</vt:lpstr>
      <vt:lpstr>Quand on emploie le Subjonctif?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Bogomolova, Tatyana</cp:lastModifiedBy>
  <cp:revision>22</cp:revision>
  <dcterms:created xsi:type="dcterms:W3CDTF">2015-02-04T15:23:43Z</dcterms:created>
  <dcterms:modified xsi:type="dcterms:W3CDTF">2015-02-07T17:46:11Z</dcterms:modified>
</cp:coreProperties>
</file>