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00A15C55-8517-42AA-B614-E9B94910E393}" styleName="Средний стиль 2 - акцент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B9631B5-78F2-41C9-869B-9F39066F8104}" styleName="Средний стиль 3 - акцент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BC18D8-68A1-4792-94A7-FD91CA34DC87}" type="datetimeFigureOut">
              <a:rPr lang="ru-RU" smtClean="0"/>
              <a:pPr/>
              <a:t>08.10.2014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95D498-5EE6-4DE0-9514-A94C342C845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13" Type="http://schemas.openxmlformats.org/officeDocument/2006/relationships/slide" Target="slide16.xml"/><Relationship Id="rId3" Type="http://schemas.openxmlformats.org/officeDocument/2006/relationships/slide" Target="slide4.xml"/><Relationship Id="rId7" Type="http://schemas.openxmlformats.org/officeDocument/2006/relationships/slide" Target="slide8.xml"/><Relationship Id="rId12" Type="http://schemas.openxmlformats.org/officeDocument/2006/relationships/slide" Target="slide15.xml"/><Relationship Id="rId2" Type="http://schemas.openxmlformats.org/officeDocument/2006/relationships/slide" Target="slide3.xml"/><Relationship Id="rId1" Type="http://schemas.openxmlformats.org/officeDocument/2006/relationships/slideLayout" Target="../slideLayouts/slideLayout2.xml"/><Relationship Id="rId6" Type="http://schemas.openxmlformats.org/officeDocument/2006/relationships/slide" Target="slide7.xml"/><Relationship Id="rId11" Type="http://schemas.openxmlformats.org/officeDocument/2006/relationships/slide" Target="slide14.xml"/><Relationship Id="rId5" Type="http://schemas.openxmlformats.org/officeDocument/2006/relationships/slide" Target="slide6.xml"/><Relationship Id="rId10" Type="http://schemas.openxmlformats.org/officeDocument/2006/relationships/slide" Target="slide11.xml"/><Relationship Id="rId4" Type="http://schemas.openxmlformats.org/officeDocument/2006/relationships/slide" Target="slide5.xml"/><Relationship Id="rId9" Type="http://schemas.openxmlformats.org/officeDocument/2006/relationships/slide" Target="slide1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" Target="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571480"/>
            <a:ext cx="6400800" cy="506732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51520" y="1857364"/>
            <a:ext cx="8535322" cy="203330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Stop">
              <a:avLst>
                <a:gd name="adj" fmla="val 14286"/>
              </a:avLst>
            </a:prstTxWarp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72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Своя игра</a:t>
            </a:r>
            <a:endParaRPr lang="ru-RU" sz="72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«Распредели ношу поровну»</a:t>
            </a:r>
          </a:p>
          <a:p>
            <a:pPr algn="ctr">
              <a:buNone/>
            </a:pPr>
            <a:r>
              <a:rPr lang="ru-RU" sz="3600" dirty="0" smtClean="0">
                <a:solidFill>
                  <a:srgbClr val="FF0000"/>
                </a:solidFill>
              </a:rPr>
              <a:t>Мама, папа и два сына купили на рынке продукты, которые разложили в пакеты массой 1, 2, 3, 4, 5, 6 и 7 кг. Можно ли распределить пакеты так, чтобы масса пакетов у каждого члена семьи была одинаковой?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Творческая мастерская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149080"/>
            <a:ext cx="2019300" cy="24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Математический </a:t>
            </a:r>
            <a:r>
              <a:rPr lang="ru-RU" b="1" dirty="0" err="1" smtClean="0">
                <a:solidFill>
                  <a:srgbClr val="7030A0"/>
                </a:solidFill>
              </a:rPr>
              <a:t>брейн-ринг</a:t>
            </a:r>
            <a:r>
              <a:rPr lang="ru-RU" b="1" dirty="0" smtClean="0">
                <a:solidFill>
                  <a:srgbClr val="7030A0"/>
                </a:solidFill>
              </a:rPr>
              <a:t/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(на решение одной задачи даётся одна минута)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Три брата накопили вместе 90 рублей. Младший накопил на 20 рублей меньше, а старший на 20 рублей больше среднего. Сколько рублей у каждого? </a:t>
            </a:r>
            <a:endParaRPr lang="ru-RU" sz="4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5400" dirty="0" smtClean="0">
                <a:solidFill>
                  <a:srgbClr val="FF0000"/>
                </a:solidFill>
              </a:rPr>
              <a:t>Мальчики при встрече обменялись рукопожатиями. При этом было сделано 6 рукопожатий. Сколько было мальчиков?</a:t>
            </a:r>
            <a:endParaRPr lang="ru-RU" sz="54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Один ученик написал о себе так: «Пальцев у меня двадцать пять на одной руке, столько же на другой, да на обеих ногах 10» Как это так? </a:t>
            </a:r>
            <a:endParaRPr lang="ru-RU" sz="4800" dirty="0">
              <a:solidFill>
                <a:srgbClr val="FF0000"/>
              </a:solidFill>
            </a:endParaRPr>
          </a:p>
        </p:txBody>
      </p:sp>
      <p:pic>
        <p:nvPicPr>
          <p:cNvPr id="4" name="Рисунок 3" descr="Учителям запретили общаться с учениками через SMS и email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221088"/>
            <a:ext cx="2419350" cy="2485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sz="6000" b="1" dirty="0" smtClean="0">
                <a:solidFill>
                  <a:srgbClr val="7030A0"/>
                </a:solidFill>
              </a:rPr>
              <a:t>придумайте </a:t>
            </a:r>
            <a:r>
              <a:rPr lang="ru-RU" sz="6000" b="1" dirty="0" smtClean="0">
                <a:solidFill>
                  <a:srgbClr val="7030A0"/>
                </a:solidFill>
              </a:rPr>
              <a:t>загадку о любом математическом понятии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Кто стал лучшим учеником в Ингушетии?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3573016"/>
            <a:ext cx="2295525" cy="2990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разгадайте </a:t>
            </a:r>
            <a:r>
              <a:rPr lang="ru-RU" b="1" dirty="0" smtClean="0">
                <a:solidFill>
                  <a:srgbClr val="7030A0"/>
                </a:solidFill>
              </a:rPr>
              <a:t>значение детских слов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3600" dirty="0" err="1" smtClean="0">
                <a:solidFill>
                  <a:srgbClr val="FF0000"/>
                </a:solidFill>
              </a:rPr>
              <a:t>Тушенники</a:t>
            </a:r>
            <a:r>
              <a:rPr lang="ru-RU" sz="3600" dirty="0" smtClean="0">
                <a:solidFill>
                  <a:srgbClr val="FF0000"/>
                </a:solidFill>
              </a:rPr>
              <a:t> -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err="1" smtClean="0">
                <a:solidFill>
                  <a:srgbClr val="FF0000"/>
                </a:solidFill>
              </a:rPr>
              <a:t>Журчей</a:t>
            </a:r>
            <a:r>
              <a:rPr lang="ru-RU" sz="3600" dirty="0" smtClean="0">
                <a:solidFill>
                  <a:srgbClr val="FF0000"/>
                </a:solidFill>
              </a:rPr>
              <a:t> -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err="1" smtClean="0">
                <a:solidFill>
                  <a:srgbClr val="FF0000"/>
                </a:solidFill>
              </a:rPr>
              <a:t>Рукти</a:t>
            </a:r>
            <a:r>
              <a:rPr lang="ru-RU" sz="3600" dirty="0" smtClean="0">
                <a:solidFill>
                  <a:srgbClr val="FF0000"/>
                </a:solidFill>
              </a:rPr>
              <a:t> -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err="1" smtClean="0">
                <a:solidFill>
                  <a:srgbClr val="FF0000"/>
                </a:solidFill>
              </a:rPr>
              <a:t>Рыжка</a:t>
            </a:r>
            <a:r>
              <a:rPr lang="ru-RU" sz="3600" dirty="0" smtClean="0">
                <a:solidFill>
                  <a:srgbClr val="FF0000"/>
                </a:solidFill>
              </a:rPr>
              <a:t> -</a:t>
            </a:r>
          </a:p>
          <a:p>
            <a:pPr>
              <a:buFont typeface="Wingdings" pitchFamily="2" charset="2"/>
              <a:buChar char="v"/>
            </a:pPr>
            <a:r>
              <a:rPr lang="ru-RU" sz="3600" dirty="0" err="1" smtClean="0">
                <a:solidFill>
                  <a:srgbClr val="FF0000"/>
                </a:solidFill>
              </a:rPr>
              <a:t>Красняк</a:t>
            </a:r>
            <a:r>
              <a:rPr lang="ru-RU" sz="3600" dirty="0" smtClean="0">
                <a:solidFill>
                  <a:srgbClr val="FF0000"/>
                </a:solidFill>
              </a:rPr>
              <a:t> –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оциальное проектирование: Социальный опыт: 1. Социальные пробы. 2. Социальная практика. Социальный проект. Социализация через: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1628800"/>
            <a:ext cx="2664296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придумайте </a:t>
            </a:r>
            <a:r>
              <a:rPr lang="ru-RU" sz="5400" b="1" dirty="0" smtClean="0">
                <a:solidFill>
                  <a:srgbClr val="7030A0"/>
                </a:solidFill>
              </a:rPr>
              <a:t>рассказ из 3 предложений, чтобы все слова начинались на одну букву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Lenagold - Клипарт - Мальчики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4005064"/>
            <a:ext cx="3672408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0" y="620688"/>
            <a:ext cx="7848872" cy="460851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Triangle">
              <a:avLst>
                <a:gd name="adj" fmla="val 48473"/>
              </a:avLst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 новых встреч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357188"/>
          <a:ext cx="8291264" cy="6126609"/>
        </p:xfrm>
        <a:graphic>
          <a:graphicData uri="http://schemas.openxmlformats.org/drawingml/2006/table">
            <a:tbl>
              <a:tblPr firstRow="1" bandRow="1">
                <a:tableStyleId>{EB9631B5-78F2-41C9-869B-9F39066F8104}</a:tableStyleId>
              </a:tblPr>
              <a:tblGrid>
                <a:gridCol w="2072816"/>
                <a:gridCol w="2072816"/>
                <a:gridCol w="2072816"/>
                <a:gridCol w="2072816"/>
              </a:tblGrid>
              <a:tr h="1163917">
                <a:tc>
                  <a:txBody>
                    <a:bodyPr/>
                    <a:lstStyle/>
                    <a:p>
                      <a:pPr algn="ctr"/>
                      <a:r>
                        <a:rPr lang="ru-RU" sz="2800" dirty="0" smtClean="0"/>
                        <a:t>Родная</a:t>
                      </a:r>
                    </a:p>
                    <a:p>
                      <a:pPr algn="ctr"/>
                      <a:r>
                        <a:rPr lang="ru-RU" sz="2800" dirty="0" smtClean="0"/>
                        <a:t>речь</a:t>
                      </a:r>
                      <a:endParaRPr lang="ru-RU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dirty="0" smtClean="0">
                          <a:hlinkClick r:id="rId2" action="ppaction://hlinksldjump"/>
                        </a:rPr>
                        <a:t>10</a:t>
                      </a:r>
                      <a:endParaRPr lang="ru-RU" sz="6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3" action="ppaction://hlinksldjump"/>
                        </a:rPr>
                        <a:t>20</a:t>
                      </a:r>
                      <a:endParaRPr lang="ru-RU" sz="7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7200" dirty="0" smtClean="0">
                          <a:hlinkClick r:id="rId4" action="ppaction://hlinksldjump"/>
                        </a:rPr>
                        <a:t>30</a:t>
                      </a:r>
                      <a:endParaRPr lang="ru-RU" sz="7200" dirty="0"/>
                    </a:p>
                  </a:txBody>
                  <a:tcPr/>
                </a:tc>
              </a:tr>
              <a:tr h="1765019">
                <a:tc>
                  <a:txBody>
                    <a:bodyPr/>
                    <a:lstStyle/>
                    <a:p>
                      <a:pPr algn="ctr"/>
                      <a:r>
                        <a:rPr lang="ru-RU" sz="6000" b="1" dirty="0" smtClean="0">
                          <a:solidFill>
                            <a:srgbClr val="7030A0"/>
                          </a:solidFill>
                        </a:rPr>
                        <a:t>слова</a:t>
                      </a:r>
                      <a:endParaRPr lang="ru-RU" sz="6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5" action="ppaction://hlinksldjump"/>
                        </a:rPr>
                        <a:t>10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6" action="ppaction://hlinksldjump"/>
                        </a:rPr>
                        <a:t>20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7" action="ppaction://hlinksldjump"/>
                        </a:rPr>
                        <a:t>30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2008953">
                <a:tc>
                  <a:txBody>
                    <a:bodyPr/>
                    <a:lstStyle/>
                    <a:p>
                      <a:r>
                        <a:rPr lang="ru-RU" sz="3200" b="1" dirty="0" smtClean="0">
                          <a:solidFill>
                            <a:srgbClr val="7030A0"/>
                          </a:solidFill>
                        </a:rPr>
                        <a:t>Математические загадки</a:t>
                      </a:r>
                      <a:endParaRPr lang="ru-RU" sz="32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8" action="ppaction://hlinksldjump"/>
                        </a:rPr>
                        <a:t>10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9" action="ppaction://hlinksldjump"/>
                        </a:rPr>
                        <a:t>20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10" action="ppaction://hlinksldjump"/>
                        </a:rPr>
                        <a:t>30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  <a:tr h="1163917">
                <a:tc>
                  <a:txBody>
                    <a:bodyPr/>
                    <a:lstStyle/>
                    <a:p>
                      <a:r>
                        <a:rPr lang="ru-RU" sz="3600" b="1" dirty="0" smtClean="0">
                          <a:solidFill>
                            <a:srgbClr val="7030A0"/>
                          </a:solidFill>
                        </a:rPr>
                        <a:t>фантазия</a:t>
                      </a:r>
                      <a:endParaRPr lang="ru-RU" sz="40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11" action="ppaction://hlinksldjump"/>
                        </a:rPr>
                        <a:t>10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12" action="ppaction://hlinksldjump"/>
                        </a:rPr>
                        <a:t>20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600" b="1" dirty="0" smtClean="0">
                          <a:solidFill>
                            <a:srgbClr val="7030A0"/>
                          </a:solidFill>
                          <a:hlinkClick r:id="rId13" action="ppaction://hlinksldjump"/>
                        </a:rPr>
                        <a:t>30</a:t>
                      </a:r>
                      <a:endParaRPr lang="ru-RU" sz="6600" b="1" dirty="0">
                        <a:solidFill>
                          <a:srgbClr val="7030A0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Ученье </a:t>
            </a:r>
            <a:r>
              <a:rPr lang="ru-RU" dirty="0" smtClean="0">
                <a:solidFill>
                  <a:srgbClr val="FF0000"/>
                </a:solidFill>
              </a:rPr>
              <a:t>– </a:t>
            </a:r>
            <a:r>
              <a:rPr lang="ru-RU" dirty="0" smtClean="0">
                <a:solidFill>
                  <a:srgbClr val="FF0000"/>
                </a:solidFill>
              </a:rPr>
              <a:t>свет…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Дело </a:t>
            </a:r>
            <a:r>
              <a:rPr lang="ru-RU" dirty="0" smtClean="0">
                <a:solidFill>
                  <a:srgbClr val="FF0000"/>
                </a:solidFill>
              </a:rPr>
              <a:t>мастера…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Маленькое дело лучше</a:t>
            </a:r>
            <a:r>
              <a:rPr lang="ru-RU" dirty="0" smtClean="0"/>
              <a:t> </a:t>
            </a:r>
            <a:r>
              <a:rPr lang="ru-RU" dirty="0" smtClean="0">
                <a:solidFill>
                  <a:srgbClr val="FF0000"/>
                </a:solidFill>
              </a:rPr>
              <a:t>…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Терпенье и </a:t>
            </a:r>
            <a:r>
              <a:rPr lang="ru-RU" dirty="0" smtClean="0">
                <a:solidFill>
                  <a:srgbClr val="FF0000"/>
                </a:solidFill>
              </a:rPr>
              <a:t>труд…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Глаза боятся…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683568" y="0"/>
            <a:ext cx="7704856" cy="2708921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ArchUpPour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Доскажи пословицу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6" name="Рисунок 5" descr="Children Reading Books Clip Art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72200" y="4221088"/>
            <a:ext cx="2448272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15616" y="0"/>
            <a:ext cx="7560840" cy="5949280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ButtonPour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Вспомните и назовите пословицы,</a:t>
            </a:r>
          </a:p>
          <a:p>
            <a:pPr algn="ctr"/>
            <a:r>
              <a:rPr lang="ru-RU" sz="5400" b="1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В которых есть числа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Содержимое 4" descr="5а - Best of the best. (Кисловская СОШ)">
            <a:hlinkClick r:id="rId2" action="ppaction://hlinksldjump"/>
          </p:cNvPr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4077072"/>
            <a:ext cx="1541335" cy="2337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Очень умный, талантливый, мудрый, выдающийся </a:t>
            </a:r>
            <a:r>
              <a:rPr lang="ru-RU" dirty="0" smtClean="0">
                <a:solidFill>
                  <a:srgbClr val="FF0000"/>
                </a:solidFill>
              </a:rPr>
              <a:t>человек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Чему равен вес соли, которую надо съесть чтобы хорошо узнать </a:t>
            </a:r>
            <a:r>
              <a:rPr lang="ru-RU" dirty="0" smtClean="0">
                <a:solidFill>
                  <a:srgbClr val="FF0000"/>
                </a:solidFill>
              </a:rPr>
              <a:t>человека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Как говорят, когда не верят в скорое выполнение каких-либо обещаний в </a:t>
            </a:r>
            <a:r>
              <a:rPr lang="ru-RU" dirty="0" smtClean="0">
                <a:solidFill>
                  <a:srgbClr val="FF0000"/>
                </a:solidFill>
              </a:rPr>
              <a:t>срок</a:t>
            </a:r>
            <a:endParaRPr lang="ru-RU" dirty="0" smtClean="0"/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Очень горько плакать</a:t>
            </a:r>
          </a:p>
          <a:p>
            <a:pPr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2103" y="404665"/>
            <a:ext cx="8179804" cy="1368152"/>
          </a:xfrm>
          <a:prstGeom prst="rect">
            <a:avLst/>
          </a:prstGeom>
          <a:noFill/>
        </p:spPr>
        <p:txBody>
          <a:bodyPr wrap="none" lIns="91440" tIns="45720" rIns="91440" bIns="45720">
            <a:prstTxWarp prst="textChevron">
              <a:avLst/>
            </a:prstTxWarp>
            <a:spAutoFit/>
            <a:scene3d>
              <a:camera prst="orthographicFront">
                <a:rot lat="0" lon="0" rev="0"/>
              </a:camera>
              <a:lightRig rig="glow" dir="t">
                <a:rot lat="0" lon="0" rev="3600000"/>
              </a:lightRig>
            </a:scene3d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>
                  <a:prstDash val="solid"/>
                </a:ln>
                <a:gradFill rotWithShape="1">
                  <a:gsLst>
                    <a:gs pos="0">
                      <a:schemeClr val="accent4">
                        <a:tint val="70000"/>
                        <a:satMod val="200000"/>
                      </a:schemeClr>
                    </a:gs>
                    <a:gs pos="40000">
                      <a:schemeClr val="accent4">
                        <a:tint val="90000"/>
                        <a:satMod val="130000"/>
                      </a:schemeClr>
                    </a:gs>
                    <a:gs pos="50000">
                      <a:schemeClr val="accent4">
                        <a:tint val="90000"/>
                        <a:satMod val="130000"/>
                      </a:schemeClr>
                    </a:gs>
                    <a:gs pos="68000">
                      <a:schemeClr val="accent4">
                        <a:tint val="90000"/>
                        <a:satMod val="130000"/>
                      </a:schemeClr>
                    </a:gs>
                    <a:gs pos="100000">
                      <a:schemeClr val="accent4">
                        <a:tint val="70000"/>
                        <a:satMod val="200000"/>
                      </a:schemeClr>
                    </a:gs>
                  </a:gsLst>
                  <a:lin ang="5400000"/>
                </a:gradFill>
                <a:effectLst>
                  <a:outerShdw blurRad="88000" dist="50800" dir="5040000" algn="tl">
                    <a:schemeClr val="accent4">
                      <a:tint val="80000"/>
                      <a:satMod val="250000"/>
                      <a:alpha val="45000"/>
                    </a:schemeClr>
                  </a:outerShdw>
                </a:effectLst>
              </a:rPr>
              <a:t>Замени фразеологизмами</a:t>
            </a:r>
            <a:endParaRPr lang="ru-RU" sz="5400" b="1" cap="none" spc="0" dirty="0">
              <a:ln>
                <a:prstDash val="solid"/>
              </a:ln>
              <a:gradFill rotWithShape="1">
                <a:gsLst>
                  <a:gs pos="0">
                    <a:schemeClr val="accent4">
                      <a:tint val="70000"/>
                      <a:satMod val="200000"/>
                    </a:schemeClr>
                  </a:gs>
                  <a:gs pos="40000">
                    <a:schemeClr val="accent4">
                      <a:tint val="90000"/>
                      <a:satMod val="130000"/>
                    </a:schemeClr>
                  </a:gs>
                  <a:gs pos="50000">
                    <a:schemeClr val="accent4">
                      <a:tint val="90000"/>
                      <a:satMod val="130000"/>
                    </a:schemeClr>
                  </a:gs>
                  <a:gs pos="68000">
                    <a:schemeClr val="accent4">
                      <a:tint val="90000"/>
                      <a:satMod val="130000"/>
                    </a:schemeClr>
                  </a:gs>
                  <a:gs pos="100000">
                    <a:schemeClr val="accent4">
                      <a:tint val="70000"/>
                      <a:satMod val="200000"/>
                    </a:schemeClr>
                  </a:gs>
                </a:gsLst>
                <a:lin ang="5400000"/>
              </a:gradFill>
              <a:effectLst>
                <a:outerShdw blurRad="88000" dist="50800" dir="5040000" algn="tl">
                  <a:schemeClr val="accent4">
                    <a:tint val="80000"/>
                    <a:satMod val="250000"/>
                    <a:alpha val="45000"/>
                  </a:schemeClr>
                </a:outerShdw>
              </a:effectLst>
            </a:endParaRPr>
          </a:p>
        </p:txBody>
      </p:sp>
      <p:pic>
        <p:nvPicPr>
          <p:cNvPr id="5" name="Рисунок 4" descr="ГБОУ города Москвы СОШ 1002 - ЦИКЛ ОТКРЫТЫХ УРОКОВ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44208" y="5157192"/>
            <a:ext cx="2699792" cy="170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В каждом из данных ниже слов спрятался какой-нибудь зверь. Да вот беда: один целиком не </a:t>
            </a:r>
            <a:r>
              <a:rPr lang="ru-RU" b="1" dirty="0" smtClean="0">
                <a:solidFill>
                  <a:srgbClr val="7030A0"/>
                </a:solidFill>
              </a:rPr>
              <a:t>поместился</a:t>
            </a:r>
            <a:r>
              <a:rPr lang="ru-RU" b="1" dirty="0" smtClean="0">
                <a:solidFill>
                  <a:srgbClr val="7030A0"/>
                </a:solidFill>
              </a:rPr>
              <a:t>. В каком слове</a:t>
            </a:r>
            <a:r>
              <a:rPr lang="ru-RU" b="1" dirty="0" smtClean="0">
                <a:solidFill>
                  <a:srgbClr val="7030A0"/>
                </a:solidFill>
              </a:rPr>
              <a:t>?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Палисадник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Камыш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Заслонка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Посёлок</a:t>
            </a:r>
          </a:p>
          <a:p>
            <a:pPr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укротитель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5" name="Рисунок 4" descr="Эффекты от внедрения технологий. Рост мастерства педагогов, влияние на качество урока. Повышение ответственности за результаты о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861048"/>
            <a:ext cx="3226668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>
                <a:solidFill>
                  <a:srgbClr val="7030A0"/>
                </a:solidFill>
              </a:rPr>
              <a:t>Соберите </a:t>
            </a:r>
            <a:r>
              <a:rPr lang="ru-RU" b="1" dirty="0" smtClean="0">
                <a:solidFill>
                  <a:srgbClr val="7030A0"/>
                </a:solidFill>
              </a:rPr>
              <a:t>математические слова</a:t>
            </a:r>
            <a:r>
              <a:rPr lang="ru-RU" b="1" dirty="0" smtClean="0">
                <a:solidFill>
                  <a:srgbClr val="7030A0"/>
                </a:solidFill>
              </a:rPr>
              <a:t>:</a:t>
            </a:r>
          </a:p>
          <a:p>
            <a:pPr>
              <a:buFont typeface="Wingdings" pitchFamily="2" charset="2"/>
              <a:buChar char="v"/>
            </a:pPr>
            <a:r>
              <a:rPr lang="ru-RU" sz="4800" dirty="0" err="1" smtClean="0">
                <a:solidFill>
                  <a:srgbClr val="FF0000"/>
                </a:solidFill>
              </a:rPr>
              <a:t>рмяупкооньгил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800" dirty="0" err="1" smtClean="0">
                <a:solidFill>
                  <a:srgbClr val="FF0000"/>
                </a:solidFill>
              </a:rPr>
              <a:t>м</a:t>
            </a:r>
            <a:r>
              <a:rPr lang="ru-RU" sz="4800" dirty="0" err="1" smtClean="0">
                <a:solidFill>
                  <a:srgbClr val="FF0000"/>
                </a:solidFill>
              </a:rPr>
              <a:t>иужнеено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800" dirty="0" err="1" smtClean="0">
                <a:solidFill>
                  <a:srgbClr val="FF0000"/>
                </a:solidFill>
              </a:rPr>
              <a:t>ремипетр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Font typeface="Wingdings" pitchFamily="2" charset="2"/>
              <a:buChar char="v"/>
            </a:pPr>
            <a:r>
              <a:rPr lang="ru-RU" sz="4800" dirty="0" err="1" smtClean="0">
                <a:solidFill>
                  <a:srgbClr val="FF0000"/>
                </a:solidFill>
              </a:rPr>
              <a:t>ранивунее</a:t>
            </a:r>
            <a:endParaRPr lang="ru-RU" sz="4800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ru-RU" dirty="0" smtClean="0"/>
          </a:p>
          <a:p>
            <a:pPr>
              <a:buFont typeface="Wingdings" pitchFamily="2" charset="2"/>
              <a:buChar char="v"/>
            </a:pPr>
            <a:endParaRPr lang="ru-RU" b="1" dirty="0" smtClean="0">
              <a:solidFill>
                <a:srgbClr val="7030A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Сайт учителя начальных классов Климовой Татьяны Анатольевны &quot; Страница 12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492896"/>
            <a:ext cx="2664296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60648"/>
            <a:ext cx="8229600" cy="5865515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rgbClr val="7030A0"/>
                </a:solidFill>
              </a:rPr>
              <a:t>запишите </a:t>
            </a:r>
            <a:r>
              <a:rPr lang="ru-RU" sz="5400" b="1" dirty="0" smtClean="0">
                <a:solidFill>
                  <a:srgbClr val="7030A0"/>
                </a:solidFill>
              </a:rPr>
              <a:t>как можно больше слов, в которых есть слово ель(</a:t>
            </a:r>
            <a:r>
              <a:rPr lang="ru-RU" sz="5400" b="1" dirty="0" err="1" smtClean="0">
                <a:solidFill>
                  <a:srgbClr val="7030A0"/>
                </a:solidFill>
              </a:rPr>
              <a:t>н-р</a:t>
            </a:r>
            <a:r>
              <a:rPr lang="ru-RU" sz="5400" b="1" dirty="0" smtClean="0">
                <a:solidFill>
                  <a:srgbClr val="7030A0"/>
                </a:solidFill>
              </a:rPr>
              <a:t>, понед</a:t>
            </a:r>
            <a:r>
              <a:rPr lang="ru-RU" sz="5400" b="1" dirty="0" smtClean="0">
                <a:solidFill>
                  <a:srgbClr val="FF0000"/>
                </a:solidFill>
              </a:rPr>
              <a:t>ель</a:t>
            </a:r>
            <a:r>
              <a:rPr lang="ru-RU" sz="5400" b="1" dirty="0" smtClean="0">
                <a:solidFill>
                  <a:srgbClr val="7030A0"/>
                </a:solidFill>
              </a:rPr>
              <a:t>ник)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&quot;Хебибёзде хую. Светлана Юревна&quot;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3861048"/>
            <a:ext cx="2520280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algn="ctr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Назови древний </a:t>
            </a:r>
            <a:r>
              <a:rPr lang="ru-RU" dirty="0" smtClean="0">
                <a:solidFill>
                  <a:srgbClr val="FF0000"/>
                </a:solidFill>
              </a:rPr>
              <a:t>калькулятор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Единица со свитой из шести </a:t>
            </a:r>
            <a:r>
              <a:rPr lang="ru-RU" dirty="0" smtClean="0">
                <a:solidFill>
                  <a:srgbClr val="FF0000"/>
                </a:solidFill>
              </a:rPr>
              <a:t>нулей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Шесть ног, две головы, один хвост. Кто это?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Нас семь братьев, летами равные, а именами разными. Отгадайте, кто мы?</a:t>
            </a:r>
          </a:p>
          <a:p>
            <a:pPr algn="ctr">
              <a:buFont typeface="Wingdings" pitchFamily="2" charset="2"/>
              <a:buChar char="v"/>
            </a:pPr>
            <a:r>
              <a:rPr lang="ru-RU" dirty="0" smtClean="0">
                <a:solidFill>
                  <a:srgbClr val="FF0000"/>
                </a:solidFill>
              </a:rPr>
              <a:t>Он – грызун не очень мелкий, ибо чуть побольше белки. 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А заменишь «У» на «О» - </a:t>
            </a:r>
            <a:br>
              <a:rPr lang="ru-RU" dirty="0" smtClean="0">
                <a:solidFill>
                  <a:srgbClr val="FF000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Будет круглое число.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Официальный сайт школы 132 г - Способы увеличения груди без операции. Комплекс упражнений">
            <a:hlinkClick r:id="rId2" action="ppaction://hlinksldjump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04248" y="4221088"/>
            <a:ext cx="2038350" cy="2441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132</TotalTime>
  <Words>345</Words>
  <Application>Microsoft Office PowerPoint</Application>
  <PresentationFormat>Экран (4:3)</PresentationFormat>
  <Paragraphs>72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Математический брейн-ринг (на решение одной задачи даётся одна минута) </vt:lpstr>
      <vt:lpstr>Слайд 12</vt:lpstr>
      <vt:lpstr>Слайд 13</vt:lpstr>
      <vt:lpstr>Слайд 14</vt:lpstr>
      <vt:lpstr>разгадайте значение детских слов </vt:lpstr>
      <vt:lpstr>Слайд 16</vt:lpstr>
      <vt:lpstr>Слайд 17</vt:lpstr>
    </vt:vector>
  </TitlesOfParts>
  <Company>School№87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School№87</dc:creator>
  <cp:lastModifiedBy>Константин</cp:lastModifiedBy>
  <cp:revision>14</cp:revision>
  <dcterms:created xsi:type="dcterms:W3CDTF">2014-10-08T11:48:40Z</dcterms:created>
  <dcterms:modified xsi:type="dcterms:W3CDTF">2014-10-08T15:48:12Z</dcterms:modified>
</cp:coreProperties>
</file>