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9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06.11.2013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41923"/>
            <a:ext cx="7884368" cy="52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64088" y="4725144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2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Фомина Л.К.</a:t>
            </a:r>
            <a:endParaRPr lang="ru-RU" sz="2000" i="1" dirty="0">
              <a:solidFill>
                <a:schemeClr val="accent2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2428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«Информационные основы управления специальным учреждением».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69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1000100" y="428604"/>
            <a:ext cx="5429288" cy="2857520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Для успешной организации педагогического процесса создается банк данных медико-психолого-педагогического консилиума, в котором собираются сведения о состоянии и динамики развития каждого воспитанника.</a:t>
            </a:r>
            <a:endParaRPr lang="ru-RU" dirty="0"/>
          </a:p>
        </p:txBody>
      </p:sp>
      <p:sp>
        <p:nvSpPr>
          <p:cNvPr id="5" name="Стрелка вправо 4"/>
          <p:cNvSpPr/>
          <p:nvPr/>
        </p:nvSpPr>
        <p:spPr>
          <a:xfrm>
            <a:off x="1571604" y="2428868"/>
            <a:ext cx="5000660" cy="2571768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>
                <a:solidFill>
                  <a:schemeClr val="tx1"/>
                </a:solidFill>
              </a:rPr>
              <a:t>	Эти </a:t>
            </a:r>
            <a:r>
              <a:rPr lang="ru-RU" sz="1400" dirty="0" smtClean="0">
                <a:solidFill>
                  <a:schemeClr val="tx1"/>
                </a:solidFill>
              </a:rPr>
              <a:t>сведения поступают от различных специалистов — учителей, медиков, психологов, дефектологов — и позволяют создать представление о контингенте воспитанников в целом, о классе (группе), а также обеспечивают учет и динамику индивидуального развития каждого обучающегося</a:t>
            </a:r>
            <a:r>
              <a:rPr lang="ru-RU" sz="1400" dirty="0" smtClean="0"/>
              <a:t>. </a:t>
            </a:r>
            <a:endParaRPr lang="ru-RU" sz="1400" dirty="0"/>
          </a:p>
        </p:txBody>
      </p:sp>
      <p:sp>
        <p:nvSpPr>
          <p:cNvPr id="6" name="Стрелка вправо 5"/>
          <p:cNvSpPr/>
          <p:nvPr/>
        </p:nvSpPr>
        <p:spPr>
          <a:xfrm>
            <a:off x="2357422" y="4429132"/>
            <a:ext cx="4500594" cy="2428868"/>
          </a:xfrm>
          <a:prstGeom prst="rightArrow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200" dirty="0" smtClean="0"/>
              <a:t>	С </a:t>
            </a:r>
            <a:r>
              <a:rPr lang="ru-RU" sz="1200" dirty="0" smtClean="0"/>
              <a:t>изменением контингента класса в школах ежегодно должны пересматриваться условия обучения, корректироваться или заново создаваться материально-техническая база. </a:t>
            </a:r>
          </a:p>
          <a:p>
            <a:pPr algn="ctr"/>
            <a:endParaRPr lang="ru-RU" dirty="0"/>
          </a:p>
        </p:txBody>
      </p:sp>
      <p:pic>
        <p:nvPicPr>
          <p:cNvPr id="4098" name="Picture 2" descr="C:\Users\admin\Pictures\i (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2857496"/>
            <a:ext cx="2286016" cy="1714512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857356" y="642918"/>
            <a:ext cx="5429288" cy="1571636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Собранная </a:t>
            </a:r>
            <a:r>
              <a:rPr lang="ru-RU" dirty="0" smtClean="0"/>
              <a:t>таким образом информация анализируется через диагностику, мониторинг и моделирование с целью выработки эффективного управленческого решения</a:t>
            </a:r>
            <a:endParaRPr lang="ru-RU" dirty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2357422" y="2500306"/>
            <a:ext cx="4572032" cy="3071834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i="1" dirty="0" smtClean="0"/>
              <a:t>	Диагностика </a:t>
            </a:r>
            <a:r>
              <a:rPr lang="ru-RU" i="1" dirty="0" smtClean="0"/>
              <a:t>школы, </a:t>
            </a:r>
            <a:r>
              <a:rPr lang="ru-RU" dirty="0" smtClean="0"/>
              <a:t>проводимая внешними экспертами, позволяет объективно определить знания, умения, навыки обучающихся на данном этапе развития школы; проанализировать и оценить педагогическую технологию образовательного учреждения в целом, эффективность и результативность работы школы, обобщить ее передовой педагогический опыт.</a:t>
            </a: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4071934" y="5929330"/>
            <a:ext cx="1214446" cy="428628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низ 3"/>
          <p:cNvSpPr/>
          <p:nvPr/>
        </p:nvSpPr>
        <p:spPr>
          <a:xfrm>
            <a:off x="3857620" y="142852"/>
            <a:ext cx="1357322" cy="571504"/>
          </a:xfrm>
          <a:prstGeom prst="down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428728" y="857232"/>
            <a:ext cx="6286544" cy="2571768"/>
          </a:xfrm>
          <a:prstGeom prst="round2Diag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i="1" dirty="0" smtClean="0"/>
              <a:t>Научный </a:t>
            </a:r>
            <a:r>
              <a:rPr lang="ru-RU" i="1" dirty="0" smtClean="0"/>
              <a:t>мониторинг </a:t>
            </a:r>
            <a:r>
              <a:rPr lang="ru-RU" dirty="0" smtClean="0"/>
              <a:t>проводится силами директора и администрации в соответствии с годовым планом работы учреждения. Это позволяет выявлять как достижения школы, так и отрицательные явления, анализировать неудачные решения, определять, на какой стации разработки или исполнения они были приняты, и, следовательно, совершенствовать научное прогнозирование управленческих </a:t>
            </a:r>
            <a:r>
              <a:rPr lang="ru-RU" dirty="0" smtClean="0"/>
              <a:t>решений.</a:t>
            </a:r>
            <a:endParaRPr lang="ru-RU" dirty="0"/>
          </a:p>
        </p:txBody>
      </p:sp>
      <p:sp>
        <p:nvSpPr>
          <p:cNvPr id="7" name="Выноска со стрелкой вверх 6"/>
          <p:cNvSpPr/>
          <p:nvPr/>
        </p:nvSpPr>
        <p:spPr>
          <a:xfrm>
            <a:off x="1571604" y="3571876"/>
            <a:ext cx="6357982" cy="3000396"/>
          </a:xfrm>
          <a:prstGeom prst="up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	</a:t>
            </a:r>
            <a:r>
              <a:rPr lang="ru-RU" dirty="0" smtClean="0"/>
              <a:t>Осуществление </a:t>
            </a:r>
            <a:r>
              <a:rPr lang="ru-RU" dirty="0" smtClean="0"/>
              <a:t>научного мониторинга — одно из основных условий совершенствования эффективности руководства учебно-воспитательным процессом. В процессе изучения фактического состояния дела руководитель учреждения должен сочетать проверку исполнения управленческих решений с оказанием практической помощи педагогам по их выполнению.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1500166" y="428604"/>
            <a:ext cx="6000792" cy="1357322"/>
          </a:xfrm>
          <a:prstGeom prst="downArrowCallou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зависимости от цели мониторинг может </a:t>
            </a:r>
            <a:r>
              <a:rPr lang="ru-RU" dirty="0" smtClean="0"/>
              <a:t>быть:</a:t>
            </a:r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1000100" y="1714488"/>
            <a:ext cx="2357454" cy="1214446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тематическим</a:t>
            </a:r>
            <a:endParaRPr lang="ru-RU" dirty="0"/>
          </a:p>
        </p:txBody>
      </p:sp>
      <p:sp>
        <p:nvSpPr>
          <p:cNvPr id="6" name="Овал 5"/>
          <p:cNvSpPr/>
          <p:nvPr/>
        </p:nvSpPr>
        <p:spPr>
          <a:xfrm>
            <a:off x="5286380" y="5357826"/>
            <a:ext cx="3357586" cy="1214446"/>
          </a:xfrm>
          <a:prstGeom prst="ellipse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предупредительным</a:t>
            </a:r>
            <a:endParaRPr lang="ru-RU" dirty="0"/>
          </a:p>
        </p:txBody>
      </p:sp>
      <p:sp>
        <p:nvSpPr>
          <p:cNvPr id="7" name="Овал 6"/>
          <p:cNvSpPr/>
          <p:nvPr/>
        </p:nvSpPr>
        <p:spPr>
          <a:xfrm>
            <a:off x="2071670" y="2928934"/>
            <a:ext cx="2571768" cy="1285884"/>
          </a:xfrm>
          <a:prstGeom prst="ellipse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фронтальным</a:t>
            </a:r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3786182" y="4000504"/>
            <a:ext cx="2643206" cy="1500198"/>
          </a:xfrm>
          <a:prstGeom prst="ellipse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выборочным</a:t>
            </a:r>
            <a:endParaRPr lang="ru-RU" dirty="0"/>
          </a:p>
        </p:txBody>
      </p:sp>
      <p:pic>
        <p:nvPicPr>
          <p:cNvPr id="6146" name="Picture 2" descr="C:\Users\admin\Pictures\i (9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15074" y="2000240"/>
            <a:ext cx="2000264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трелка вправо 3"/>
          <p:cNvSpPr/>
          <p:nvPr/>
        </p:nvSpPr>
        <p:spPr>
          <a:xfrm>
            <a:off x="642910" y="0"/>
            <a:ext cx="7500990" cy="2428892"/>
          </a:xfrm>
          <a:prstGeom prst="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Тематический мониторинг проводится в связи с изучением работы всего коллектива над реализацией одного из разделов образовательной программы.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1357290" y="1643050"/>
            <a:ext cx="7072362" cy="2500330"/>
          </a:xfrm>
          <a:prstGeom prst="rightArrow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Фронтальный </a:t>
            </a:r>
            <a:r>
              <a:rPr lang="ru-RU" dirty="0" smtClean="0">
                <a:solidFill>
                  <a:schemeClr val="tx1"/>
                </a:solidFill>
              </a:rPr>
              <a:t>позволяет контролировать знания, умения, навыки школьников по освоению основ наук.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2214546" y="3286124"/>
            <a:ext cx="6215106" cy="2286016"/>
          </a:xfrm>
          <a:prstGeom prst="right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Предупредительный проводится в течение учебного года; его объектом может являться, например, промежуточная аттестация школьников или итоговая аттестация выпускников.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928926" y="4929198"/>
            <a:ext cx="5357850" cy="1785950"/>
          </a:xfrm>
          <a:prstGeom prst="right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Выборочный мониторинг осуществляется как контроль за деятельностью одного из блоков образовательного учреждения.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Мониторинг управленческой деятельности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pic>
        <p:nvPicPr>
          <p:cNvPr id="4" name="Содержимое 3" descr="http://nashaucheba.ru/docs/35/34437/conv_1/file1_html_5ccfcc3a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357298"/>
            <a:ext cx="6500858" cy="39290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Управление современным специальным (коррекционным) образовательным учреждением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nashaucheba.ru/docs/35/34437/conv_1/file1_html_m8a2946c.pn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214422"/>
            <a:ext cx="7072362" cy="50006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Выноска со стрелкой вниз 3"/>
          <p:cNvSpPr/>
          <p:nvPr/>
        </p:nvSpPr>
        <p:spPr>
          <a:xfrm>
            <a:off x="785786" y="500042"/>
            <a:ext cx="7215238" cy="1928826"/>
          </a:xfrm>
          <a:prstGeom prst="downArrowCallou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dirty="0" smtClean="0"/>
              <a:t>Исходя из теории управления образовательными учреждениями (Т. И. Шамова, В.М.Монахов, М.М.Поташник, Е.А.Ямбург, П.И.Третьяков и др.), проектирование структур управления, как управляющих, так и управляемых, должно исходить из следующих принципов:</a:t>
            </a:r>
            <a:endParaRPr lang="ru-RU" dirty="0">
              <a:ln>
                <a:solidFill>
                  <a:srgbClr val="FFFF00"/>
                </a:solidFill>
              </a:ln>
            </a:endParaRPr>
          </a:p>
        </p:txBody>
      </p:sp>
      <p:sp>
        <p:nvSpPr>
          <p:cNvPr id="5" name="Капля 4"/>
          <p:cNvSpPr/>
          <p:nvPr/>
        </p:nvSpPr>
        <p:spPr>
          <a:xfrm>
            <a:off x="1071538" y="1928802"/>
            <a:ext cx="2071702" cy="2214578"/>
          </a:xfrm>
          <a:prstGeom prst="teardrop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моделирование структур управления целостной педагогической системы. </a:t>
            </a:r>
            <a:endParaRPr lang="ru-RU" dirty="0"/>
          </a:p>
        </p:txBody>
      </p:sp>
      <p:sp>
        <p:nvSpPr>
          <p:cNvPr id="6" name="Капля 5"/>
          <p:cNvSpPr/>
          <p:nvPr/>
        </p:nvSpPr>
        <p:spPr>
          <a:xfrm>
            <a:off x="2071670" y="3786190"/>
            <a:ext cx="2714644" cy="2786082"/>
          </a:xfrm>
          <a:prstGeom prst="teardrop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проектирование управляющей и управляемой структур (служб) проводится с учетом развития самого процесса управления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" name="Капля 6"/>
          <p:cNvSpPr/>
          <p:nvPr/>
        </p:nvSpPr>
        <p:spPr>
          <a:xfrm>
            <a:off x="5715008" y="3786190"/>
            <a:ext cx="2857520" cy="2857520"/>
          </a:xfrm>
          <a:prstGeom prst="teardrop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структурирование основных блоков управляющей и управляемой педагогических подсистем определяется, исходя из распределения основных функциональных полномочий и обязаннос</a:t>
            </a:r>
            <a:r>
              <a:rPr lang="ru-RU" sz="1400" dirty="0" smtClean="0"/>
              <a:t>тей</a:t>
            </a:r>
            <a:endParaRPr lang="ru-RU" sz="1400" dirty="0"/>
          </a:p>
        </p:txBody>
      </p:sp>
      <p:sp>
        <p:nvSpPr>
          <p:cNvPr id="8" name="Капля 7"/>
          <p:cNvSpPr/>
          <p:nvPr/>
        </p:nvSpPr>
        <p:spPr>
          <a:xfrm>
            <a:off x="4643438" y="1857364"/>
            <a:ext cx="2071702" cy="2214578"/>
          </a:xfrm>
          <a:prstGeom prst="teardrop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 smtClean="0"/>
              <a:t>непрерывность в целостной системе управления образовательным процессом</a:t>
            </a:r>
            <a:endParaRPr lang="ru-RU" sz="16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noAutofit/>
          </a:bodyPr>
          <a:lstStyle/>
          <a:p>
            <a:r>
              <a:rPr lang="ru-RU" sz="2800" dirty="0" smtClean="0"/>
              <a:t>Каждое </a:t>
            </a:r>
            <a:r>
              <a:rPr lang="ru-RU" sz="2800" dirty="0" smtClean="0"/>
              <a:t>подразделение управляющей и управляемой подсистем, их аппарат должны быть наделены регламентирующей </a:t>
            </a:r>
            <a:r>
              <a:rPr lang="ru-RU" sz="2800" dirty="0" smtClean="0"/>
              <a:t>документацией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14414" y="1500174"/>
            <a:ext cx="6715172" cy="2286016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</a:rPr>
              <a:t>	введение </a:t>
            </a:r>
            <a:r>
              <a:rPr lang="ru-RU" dirty="0" smtClean="0">
                <a:solidFill>
                  <a:schemeClr val="tx1"/>
                </a:solidFill>
              </a:rPr>
              <a:t>института научных консультантов учреждения, которые привлекаются к работе всех звеньев педагогической системы на разных стадиях ее становления: при разработке концепции, определении стратегии и тактики ее реализации, организации научного мониторинга и оценки результативности, обобщения опыта, публикации материалов, а также при подготовке к проведению аттестации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3929066"/>
            <a:ext cx="5500726" cy="221457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dirty="0" smtClean="0"/>
              <a:t>	формирование </a:t>
            </a:r>
            <a:r>
              <a:rPr lang="ru-RU" dirty="0" smtClean="0"/>
              <a:t>и развитие системы управления, развитие инициативы и творчества предусматривает делегирование некоторых полномочий руководителя учреждения руководителям блоков (подсистем), заместителям директора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Олег\Desktop\1024х768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641923"/>
            <a:ext cx="7884368" cy="521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364088" y="4725144"/>
            <a:ext cx="25922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i="1" dirty="0" smtClean="0">
                <a:solidFill>
                  <a:schemeClr val="accent2"/>
                </a:solidFill>
                <a:latin typeface="Bookman Old Style" pitchFamily="18" charset="0"/>
                <a:ea typeface="Verdana" pitchFamily="34" charset="0"/>
                <a:cs typeface="Verdana" pitchFamily="34" charset="0"/>
              </a:rPr>
              <a:t>Фомина Л.К.</a:t>
            </a:r>
            <a:endParaRPr lang="ru-RU" sz="2000" i="1" dirty="0">
              <a:solidFill>
                <a:schemeClr val="accent2"/>
              </a:solidFill>
              <a:latin typeface="Bookman Old Style" pitchFamily="18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242887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«Информационные основы управления специальным учреждением».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1669169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2" y="404664"/>
            <a:ext cx="66967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ИНФОРМАЦИОННЫЕ </a:t>
            </a:r>
            <a:r>
              <a:rPr lang="ru-RU" sz="2800" b="1" dirty="0" smtClean="0"/>
              <a:t>ОСНОВЫ </a:t>
            </a:r>
            <a:r>
              <a:rPr lang="ru-RU" sz="2800" b="1" dirty="0" smtClean="0"/>
              <a:t>УПРАВЛЕНИЯ</a:t>
            </a:r>
            <a:endParaRPr lang="ru-RU" sz="2800" b="1" dirty="0" smtClean="0"/>
          </a:p>
        </p:txBody>
      </p:sp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1428728" y="1285860"/>
            <a:ext cx="7000924" cy="5214974"/>
          </a:xfrm>
          <a:prstGeom prst="round2DiagRect">
            <a:avLst>
              <a:gd name="adj1" fmla="val 5886"/>
              <a:gd name="adj2" fmla="val 0"/>
            </a:avLst>
          </a:prstGeom>
          <a:solidFill>
            <a:schemeClr val="lt1">
              <a:alpha val="65000"/>
            </a:schemeClr>
          </a:solidFill>
          <a:ln w="381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1400" dirty="0" smtClean="0"/>
              <a:t>	</a:t>
            </a:r>
            <a:r>
              <a:rPr lang="ru-RU" sz="1400" dirty="0" smtClean="0"/>
              <a:t>Глубокие </a:t>
            </a:r>
            <a:r>
              <a:rPr lang="ru-RU" sz="1400" dirty="0" smtClean="0"/>
              <a:t>изменения в российском обществе, начавшиеся в годы перестройки, обусловили крупномасштабные преобразования в педагогике. Российская школа с позиции «школа для всех» перешла на позицию «школа для каждого». Существенный вклад в разработку и реализацию новой концепции внесли выдающиеся педагоги-новаторы В.А.Сухомлинский, </a:t>
            </a:r>
            <a:r>
              <a:rPr lang="ru-RU" sz="1400" dirty="0" err="1" smtClean="0"/>
              <a:t>В.А.Караковский</a:t>
            </a:r>
            <a:r>
              <a:rPr lang="ru-RU" sz="1400" dirty="0" smtClean="0"/>
              <a:t>, М.П.Щетинин, </a:t>
            </a:r>
            <a:r>
              <a:rPr lang="ru-RU" sz="1400" dirty="0" err="1" smtClean="0"/>
              <a:t>А.Н.Тубельский</a:t>
            </a:r>
            <a:r>
              <a:rPr lang="ru-RU" sz="1400" dirty="0" smtClean="0"/>
              <a:t>, Е.А.Ямбург. Школы получили право самостоятельно выбирать и развивать педагогическую технологию, в стране осуществляется переход от тоталитарной, унифицированной системы образования к вариативной. Эти же процессы характерны и для коррекционной школы. </a:t>
            </a:r>
            <a:endParaRPr lang="ru-RU" sz="14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1026" name="Picture 2" descr="C:\Users\admin\Pictures\i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5286388"/>
            <a:ext cx="1357322" cy="1305117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4176673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Особенности наполняемости классов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algn="just">
              <a:buFont typeface="Wingdings" pitchFamily="2" charset="2"/>
              <a:buChar char="v"/>
            </a:pPr>
            <a:r>
              <a:rPr lang="ru-RU" dirty="0" smtClean="0"/>
              <a:t>В </a:t>
            </a:r>
            <a:r>
              <a:rPr lang="ru-RU" dirty="0" smtClean="0"/>
              <a:t>учреждениях I вида в классе обучается 6 человек (сложный Дефект — 5); </a:t>
            </a:r>
            <a:endParaRPr lang="ru-RU" dirty="0" smtClean="0"/>
          </a:p>
          <a:p>
            <a:pPr lvl="1" algn="just">
              <a:buFont typeface="Wingdings" pitchFamily="2" charset="2"/>
              <a:buChar char="v"/>
            </a:pPr>
            <a:r>
              <a:rPr lang="ru-RU" dirty="0" smtClean="0"/>
              <a:t>в </a:t>
            </a:r>
            <a:r>
              <a:rPr lang="ru-RU" dirty="0" smtClean="0"/>
              <a:t>учреждениях II вида — 1-е отделение — 10 человек, 2-е отделение —до 6; </a:t>
            </a:r>
            <a:endParaRPr lang="ru-RU" dirty="0" smtClean="0"/>
          </a:p>
          <a:p>
            <a:pPr lvl="1" algn="just">
              <a:buFont typeface="Wingdings" pitchFamily="2" charset="2"/>
              <a:buChar char="v"/>
            </a:pPr>
            <a:r>
              <a:rPr lang="ru-RU" dirty="0" smtClean="0"/>
              <a:t>III </a:t>
            </a:r>
            <a:r>
              <a:rPr lang="ru-RU" dirty="0" smtClean="0"/>
              <a:t>вида —8 человек; </a:t>
            </a:r>
            <a:endParaRPr lang="ru-RU" dirty="0" smtClean="0"/>
          </a:p>
          <a:p>
            <a:pPr lvl="1" algn="just">
              <a:buFont typeface="Wingdings" pitchFamily="2" charset="2"/>
              <a:buChar char="v"/>
            </a:pPr>
            <a:r>
              <a:rPr lang="ru-RU" dirty="0" smtClean="0"/>
              <a:t>IV</a:t>
            </a:r>
            <a:r>
              <a:rPr lang="ru-RU" dirty="0" smtClean="0"/>
              <a:t>, V, VII, VIII видов — 12 человек; VI вида — 10 человек.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 коррекционных школах необходимы особые условия обучения</a:t>
            </a:r>
            <a:endParaRPr lang="ru-RU" sz="32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buNone/>
            </a:pPr>
            <a:r>
              <a:rPr lang="ru-RU" dirty="0" smtClean="0"/>
              <a:t>		</a:t>
            </a:r>
          </a:p>
          <a:p>
            <a:pPr algn="just">
              <a:buNone/>
            </a:pPr>
            <a:endParaRPr lang="ru-RU" sz="2100" dirty="0" smtClean="0"/>
          </a:p>
          <a:p>
            <a:pPr algn="just">
              <a:buNone/>
            </a:pPr>
            <a:endParaRPr lang="ru-RU" sz="2100" dirty="0" smtClean="0"/>
          </a:p>
          <a:p>
            <a:pPr algn="just">
              <a:buNone/>
            </a:pPr>
            <a:endParaRPr lang="ru-RU" sz="2100" dirty="0" smtClean="0"/>
          </a:p>
          <a:p>
            <a:pPr algn="just">
              <a:buNone/>
            </a:pPr>
            <a:endParaRPr lang="ru-RU" sz="2100" dirty="0" smtClean="0"/>
          </a:p>
          <a:p>
            <a:pPr algn="just">
              <a:buNone/>
            </a:pPr>
            <a:r>
              <a:rPr lang="ru-RU" sz="2100" dirty="0" smtClean="0"/>
              <a:t> </a:t>
            </a:r>
            <a:endParaRPr lang="ru-RU" sz="21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1714488"/>
            <a:ext cx="4429156" cy="571504"/>
          </a:xfrm>
          <a:prstGeom prst="rect">
            <a:avLst/>
          </a:prstGeom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помещения для фронтальных и индивидуальных занятий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43306" y="3429000"/>
            <a:ext cx="2571768" cy="500066"/>
          </a:xfrm>
          <a:prstGeom prst="rect">
            <a:avLst/>
          </a:prstGeom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спальни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357554" y="2571744"/>
            <a:ext cx="3143272" cy="571504"/>
          </a:xfrm>
          <a:prstGeom prst="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комнаты отдыха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214818"/>
            <a:ext cx="2143140" cy="928694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оздоровительные кабинеты и </a:t>
            </a:r>
            <a:r>
              <a:rPr lang="ru-RU" dirty="0" err="1" smtClean="0"/>
              <a:t>др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 smtClean="0"/>
              <a:t>В коррекционных </a:t>
            </a:r>
            <a:r>
              <a:rPr lang="ru-RU" sz="2400" b="1" dirty="0" smtClean="0"/>
              <a:t>школах</a:t>
            </a:r>
            <a:r>
              <a:rPr lang="ru-RU" sz="2400" b="1" dirty="0" smtClean="0"/>
              <a:t> требуются существенно большие затраты на создание соответствующей материально-технической базы</a:t>
            </a:r>
            <a:endParaRPr lang="ru-RU" sz="24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14348" y="1643050"/>
            <a:ext cx="3429024" cy="785818"/>
          </a:xfrm>
          <a:prstGeom prst="roundRect">
            <a:avLst/>
          </a:prstGeom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звукоусиливающая аппаратура (в школах I, II видов), </a:t>
            </a: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071802" y="3786190"/>
            <a:ext cx="3571900" cy="1000132"/>
          </a:xfrm>
          <a:prstGeom prst="roundRect">
            <a:avLst/>
          </a:prstGeom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учебники со шрифтом Брайля (в школах III, IV видов), </a:t>
            </a:r>
            <a:endParaRPr lang="ru-RU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4357686" y="5000636"/>
            <a:ext cx="4000528" cy="1071570"/>
          </a:xfrm>
          <a:prstGeom prst="round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специальные функциональные кровати и коляски (школы VI видов);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14546" y="2643182"/>
            <a:ext cx="3429024" cy="928694"/>
          </a:xfrm>
          <a:prstGeom prst="roundRect">
            <a:avLst/>
          </a:prstGeom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нужна определенная окраска стен для комфортного зрительного режима и т.д. 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	Требуются </a:t>
            </a:r>
            <a:r>
              <a:rPr lang="ru-RU" dirty="0" smtClean="0"/>
              <a:t>квалифицированные специалисты</a:t>
            </a:r>
            <a:r>
              <a:rPr lang="ru-RU" dirty="0" smtClean="0"/>
              <a:t>: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dirty="0" smtClean="0"/>
              <a:t> </a:t>
            </a:r>
          </a:p>
          <a:p>
            <a:pPr algn="ctr"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Users\admin\Pictures\i (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43702" y="1785926"/>
            <a:ext cx="1428750" cy="14287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071538" y="1428736"/>
            <a:ext cx="3214710" cy="64294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педагоги-дефектологи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000232" y="2357430"/>
            <a:ext cx="3000396" cy="6429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психологи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857488" y="3429000"/>
            <a:ext cx="3214710" cy="64294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медики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429132"/>
            <a:ext cx="3000396" cy="71438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технический персонал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2800" dirty="0" smtClean="0"/>
              <a:t>		</a:t>
            </a:r>
          </a:p>
          <a:p>
            <a:pPr algn="just">
              <a:buNone/>
            </a:pPr>
            <a:r>
              <a:rPr lang="ru-RU" sz="2800" dirty="0" smtClean="0"/>
              <a:t>	</a:t>
            </a:r>
            <a:r>
              <a:rPr lang="ru-RU" sz="2800" dirty="0" smtClean="0"/>
              <a:t>	Еще </a:t>
            </a:r>
            <a:r>
              <a:rPr lang="ru-RU" sz="2800" dirty="0" smtClean="0"/>
              <a:t>больше проблем возникает при организации обучения детей со сложным дефектом: глухих с задержкой психического развития; слепых с нарушением слуха; детей с нарушениями зрения, движения и т.п., число которых, к сожалению, растет. </a:t>
            </a:r>
            <a:endParaRPr lang="ru-RU" sz="2800" dirty="0"/>
          </a:p>
        </p:txBody>
      </p:sp>
      <p:pic>
        <p:nvPicPr>
          <p:cNvPr id="3074" name="Picture 2" descr="C:\Users\admin\Pictures\i (6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3643314"/>
            <a:ext cx="2428892" cy="19379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/>
              <a:t>Школа </a:t>
            </a:r>
            <a:r>
              <a:rPr lang="ru-RU" sz="3600" dirty="0" smtClean="0"/>
              <a:t>как управляемая система состоит из двух подсистем</a:t>
            </a:r>
            <a:endParaRPr lang="ru-RU" sz="3600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10800000" flipV="1">
            <a:off x="2500298" y="1643050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6215074" y="1643050"/>
            <a:ext cx="500066" cy="2143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Прямоугольник 7"/>
          <p:cNvSpPr/>
          <p:nvPr/>
        </p:nvSpPr>
        <p:spPr>
          <a:xfrm>
            <a:off x="1428728" y="2143116"/>
            <a:ext cx="2071702" cy="285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управляющей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500694" y="2071678"/>
            <a:ext cx="1928826" cy="28575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управляемой</a:t>
            </a:r>
            <a:endParaRPr lang="ru-RU" dirty="0"/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1500166" y="2786058"/>
            <a:ext cx="2000264" cy="92869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директор и администрация</a:t>
            </a:r>
            <a:endParaRPr lang="ru-RU" dirty="0"/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5000628" y="2714620"/>
            <a:ext cx="2786082" cy="164307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dirty="0" smtClean="0"/>
              <a:t>педагоги и другие специалисты: психологи, социальные педагоги, медики; обучающиеся; родители; учебно-вспомогательный персонал, общественные школьные организации и т.д.</a:t>
            </a:r>
            <a:endParaRPr lang="ru-RU" sz="1400" dirty="0"/>
          </a:p>
        </p:txBody>
      </p:sp>
      <p:pic>
        <p:nvPicPr>
          <p:cNvPr id="5122" name="Picture 2" descr="C:\Users\admin\Pictures\i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4500570"/>
            <a:ext cx="3286148" cy="219076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700" b="1" dirty="0" smtClean="0"/>
              <a:t>Для того чтобы управление было эффективным, о каждом блоке должна иметься исчерпывающая объективная </a:t>
            </a:r>
            <a:r>
              <a:rPr lang="ru-RU" sz="2700" b="1" dirty="0" smtClean="0"/>
              <a:t>информация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85918" y="1857364"/>
            <a:ext cx="5857916" cy="292895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i="1" dirty="0" smtClean="0">
                <a:solidFill>
                  <a:schemeClr val="tx1"/>
                </a:solidFill>
              </a:rPr>
              <a:t>	Информационные </a:t>
            </a:r>
            <a:r>
              <a:rPr lang="ru-RU" i="1" dirty="0" smtClean="0">
                <a:solidFill>
                  <a:schemeClr val="tx1"/>
                </a:solidFill>
              </a:rPr>
              <a:t>основы управления </a:t>
            </a:r>
            <a:r>
              <a:rPr lang="ru-RU" dirty="0" smtClean="0">
                <a:solidFill>
                  <a:schemeClr val="tx1"/>
                </a:solidFill>
              </a:rPr>
              <a:t>— это использование при выработке управленческого решения совокупности сведений, отражающих современные требования к специальным (коррекционным) образовательным учреждениям местных органов управления образованием, а также данные мониторинга: состояние и динамика деятельности образовательного учреждения в целом и его блоков.</a:t>
            </a:r>
          </a:p>
          <a:p>
            <a:pPr algn="ctr"/>
            <a:endParaRPr lang="ru-RU" dirty="0">
              <a:effectLst>
                <a:outerShdw blurRad="60007" dist="310007" dir="7680000" sy="30000" kx="1300200" algn="ctr" rotWithShape="0">
                  <a:prstClr val="black">
                    <a:alpha val="32000"/>
                  </a:prst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450</Words>
  <Application>Microsoft Office PowerPoint</Application>
  <PresentationFormat>Экран (4:3)</PresentationFormat>
  <Paragraphs>75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Особенности наполняемости классов</vt:lpstr>
      <vt:lpstr>В коррекционных школах необходимы особые условия обучения</vt:lpstr>
      <vt:lpstr>В коррекционных школах требуются существенно большие затраты на создание соответствующей материально-технической базы</vt:lpstr>
      <vt:lpstr>Слайд 6</vt:lpstr>
      <vt:lpstr>Слайд 7</vt:lpstr>
      <vt:lpstr>Школа как управляемая система состоит из двух подсистем</vt:lpstr>
      <vt:lpstr>Для того чтобы управление было эффективным, о каждом блоке должна иметься исчерпывающая объективная информация</vt:lpstr>
      <vt:lpstr>Слайд 10</vt:lpstr>
      <vt:lpstr>Слайд 11</vt:lpstr>
      <vt:lpstr>Слайд 12</vt:lpstr>
      <vt:lpstr>Слайд 13</vt:lpstr>
      <vt:lpstr>Слайд 14</vt:lpstr>
      <vt:lpstr>Мониторинг управленческой деятельности </vt:lpstr>
      <vt:lpstr>Управление современным специальным (коррекционным) образовательным учреждением </vt:lpstr>
      <vt:lpstr>Слайд 17</vt:lpstr>
      <vt:lpstr>Каждое подразделение управляющей и управляемой подсистем, их аппарат должны быть наделены регламентирующей документацией 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Олег</dc:creator>
  <cp:lastModifiedBy>admin</cp:lastModifiedBy>
  <cp:revision>22</cp:revision>
  <dcterms:created xsi:type="dcterms:W3CDTF">2012-08-01T10:59:38Z</dcterms:created>
  <dcterms:modified xsi:type="dcterms:W3CDTF">2013-11-06T05:00:56Z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601040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