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61" r:id="rId3"/>
    <p:sldId id="259" r:id="rId4"/>
    <p:sldId id="258" r:id="rId5"/>
    <p:sldId id="262" r:id="rId6"/>
    <p:sldId id="263" r:id="rId7"/>
    <p:sldId id="260" r:id="rId8"/>
    <p:sldId id="264" r:id="rId9"/>
    <p:sldId id="266" r:id="rId10"/>
    <p:sldId id="267"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92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382988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3036554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2254351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2975511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4264857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4144649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560740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2549821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133630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735194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82A24B-FEA2-4C38-875E-7B756601563E}"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3604805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82A24B-FEA2-4C38-875E-7B756601563E}" type="datetimeFigureOut">
              <a:rPr lang="ru-RU" smtClean="0"/>
              <a:pPr/>
              <a:t>23.10.2012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E1DD68-1880-4009-BC9C-3A8B441EFA54}" type="slidenum">
              <a:rPr lang="ru-RU" smtClean="0"/>
              <a:pPr/>
              <a:t>‹#›</a:t>
            </a:fld>
            <a:endParaRPr lang="ru-RU"/>
          </a:p>
        </p:txBody>
      </p:sp>
    </p:spTree>
    <p:extLst>
      <p:ext uri="{BB962C8B-B14F-4D97-AF65-F5344CB8AC3E}">
        <p14:creationId xmlns="" xmlns:p14="http://schemas.microsoft.com/office/powerpoint/2010/main" val="11728169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Наташа\Рабочий стол\Для работы с презентациями\Шаблоны-фоны\Хорошие фоны\57_fons_for_Powerp\5-31.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6974" y="-171400"/>
            <a:ext cx="9500973" cy="70294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1043490" y="1027664"/>
            <a:ext cx="7024744" cy="2473344"/>
          </a:xfrm>
        </p:spPr>
        <p:txBody>
          <a:bodyPr>
            <a:normAutofit/>
          </a:bodyPr>
          <a:lstStyle/>
          <a:p>
            <a:pPr algn="ctr"/>
            <a:r>
              <a:rPr lang="ru-RU" b="1" i="1" dirty="0" smtClean="0">
                <a:solidFill>
                  <a:srgbClr val="00B050"/>
                </a:solidFill>
                <a:latin typeface="Monotype Corsiva" pitchFamily="66" charset="0"/>
              </a:rPr>
              <a:t>Здоровьесберегающие технологии в развитии речи </a:t>
            </a:r>
            <a:br>
              <a:rPr lang="ru-RU" b="1" i="1" dirty="0" smtClean="0">
                <a:solidFill>
                  <a:srgbClr val="00B050"/>
                </a:solidFill>
                <a:latin typeface="Monotype Corsiva" pitchFamily="66" charset="0"/>
              </a:rPr>
            </a:br>
            <a:r>
              <a:rPr lang="ru-RU" b="1" i="1" dirty="0" smtClean="0">
                <a:solidFill>
                  <a:srgbClr val="00B050"/>
                </a:solidFill>
                <a:latin typeface="Monotype Corsiva" pitchFamily="66" charset="0"/>
              </a:rPr>
              <a:t>детей дошкольного возраста</a:t>
            </a:r>
            <a:endParaRPr lang="ru-RU" b="1" i="1" dirty="0">
              <a:solidFill>
                <a:srgbClr val="00B050"/>
              </a:solidFill>
              <a:latin typeface="Monotype Corsiva" pitchFamily="66" charset="0"/>
            </a:endParaRPr>
          </a:p>
        </p:txBody>
      </p:sp>
      <p:sp>
        <p:nvSpPr>
          <p:cNvPr id="4" name="TextBox 3"/>
          <p:cNvSpPr txBox="1"/>
          <p:nvPr/>
        </p:nvSpPr>
        <p:spPr>
          <a:xfrm>
            <a:off x="5868144" y="4365104"/>
            <a:ext cx="2952328" cy="1200329"/>
          </a:xfrm>
          <a:prstGeom prst="rect">
            <a:avLst/>
          </a:prstGeom>
          <a:noFill/>
        </p:spPr>
        <p:txBody>
          <a:bodyPr wrap="square" rtlCol="0">
            <a:spAutoFit/>
          </a:bodyPr>
          <a:lstStyle/>
          <a:p>
            <a:r>
              <a:rPr lang="ru-RU" b="1" dirty="0" smtClean="0">
                <a:solidFill>
                  <a:srgbClr val="92D050"/>
                </a:solidFill>
              </a:rPr>
              <a:t>Подготовила </a:t>
            </a:r>
          </a:p>
          <a:p>
            <a:r>
              <a:rPr lang="ru-RU" b="1" dirty="0" smtClean="0">
                <a:solidFill>
                  <a:srgbClr val="92D050"/>
                </a:solidFill>
              </a:rPr>
              <a:t>Марчук Н.В., </a:t>
            </a:r>
          </a:p>
          <a:p>
            <a:r>
              <a:rPr lang="ru-RU" b="1" dirty="0" smtClean="0">
                <a:solidFill>
                  <a:srgbClr val="92D050"/>
                </a:solidFill>
              </a:rPr>
              <a:t>учитель-логопед МКДОУ д/с №7</a:t>
            </a:r>
            <a:endParaRPr lang="ru-RU" b="1" dirty="0">
              <a:solidFill>
                <a:srgbClr val="92D050"/>
              </a:solidFill>
            </a:endParaRPr>
          </a:p>
        </p:txBody>
      </p:sp>
    </p:spTree>
    <p:extLst>
      <p:ext uri="{BB962C8B-B14F-4D97-AF65-F5344CB8AC3E}">
        <p14:creationId xmlns="" xmlns:p14="http://schemas.microsoft.com/office/powerpoint/2010/main" val="1060614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Наташа\Рабочий стол\Для работы с презентациями\Шаблоны-фоны\Хорошие фоны\fon_nabor_11\52-1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2536" y="0"/>
            <a:ext cx="9715500" cy="73152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467544" y="548680"/>
            <a:ext cx="8229600" cy="1143000"/>
          </a:xfrm>
        </p:spPr>
        <p:txBody>
          <a:bodyPr>
            <a:normAutofit fontScale="90000"/>
          </a:bodyPr>
          <a:lstStyle/>
          <a:p>
            <a:r>
              <a:rPr lang="ru-RU" dirty="0" smtClean="0">
                <a:solidFill>
                  <a:srgbClr val="FF0000"/>
                </a:solidFill>
              </a:rPr>
              <a:t>Массаж </a:t>
            </a:r>
            <a:r>
              <a:rPr lang="ru-RU" dirty="0" smtClean="0">
                <a:solidFill>
                  <a:srgbClr val="FF0000"/>
                </a:solidFill>
              </a:rPr>
              <a:t>б</a:t>
            </a:r>
            <a:r>
              <a:rPr lang="ru-RU" dirty="0" smtClean="0">
                <a:solidFill>
                  <a:srgbClr val="FF0000"/>
                </a:solidFill>
              </a:rPr>
              <a:t>иологически активных зон (БАЗ)</a:t>
            </a:r>
            <a:endParaRPr lang="ru-RU" dirty="0">
              <a:solidFill>
                <a:srgbClr val="FF0000"/>
              </a:solidFill>
            </a:endParaRPr>
          </a:p>
        </p:txBody>
      </p:sp>
      <p:sp>
        <p:nvSpPr>
          <p:cNvPr id="3" name="Содержимое 2"/>
          <p:cNvSpPr>
            <a:spLocks noGrp="1"/>
          </p:cNvSpPr>
          <p:nvPr>
            <p:ph idx="1"/>
          </p:nvPr>
        </p:nvSpPr>
        <p:spPr>
          <a:xfrm>
            <a:off x="467544" y="1844824"/>
            <a:ext cx="8229600" cy="4525963"/>
          </a:xfrm>
        </p:spPr>
        <p:txBody>
          <a:bodyPr>
            <a:normAutofit/>
          </a:bodyPr>
          <a:lstStyle/>
          <a:p>
            <a:pPr algn="just"/>
            <a:r>
              <a:rPr lang="ru-RU" sz="2800" dirty="0" smtClean="0"/>
              <a:t> </a:t>
            </a:r>
            <a:r>
              <a:rPr lang="ru-RU" sz="2800" dirty="0" smtClean="0"/>
              <a:t>массаж активных точек расположенных на голове, позволяет активизировать иммунные силы организма, активизировать деятельность мозга и </a:t>
            </a:r>
            <a:r>
              <a:rPr lang="ru-RU" sz="2800" dirty="0" smtClean="0"/>
              <a:t> </a:t>
            </a:r>
            <a:r>
              <a:rPr lang="ru-RU" sz="2800" dirty="0" smtClean="0"/>
              <a:t>внутренних органов.</a:t>
            </a:r>
          </a:p>
          <a:p>
            <a:pPr algn="just">
              <a:buNone/>
            </a:pPr>
            <a:r>
              <a:rPr lang="ru-RU" sz="2800" dirty="0" smtClean="0"/>
              <a:t>	</a:t>
            </a:r>
            <a:r>
              <a:rPr lang="ru-RU" sz="2800" dirty="0" smtClean="0"/>
              <a:t>	Проводится в игровой форме, сопровождается ритмизированной речью, что позволяет активизировать речь детей, скорректировать произношение.</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2000"/>
                                        <p:tgtEl>
                                          <p:spTgt spid="3">
                                            <p:txEl>
                                              <p:pRg st="0" end="0"/>
                                            </p:txEl>
                                          </p:spTgt>
                                        </p:tgtEl>
                                      </p:cBhvr>
                                    </p:animEffect>
                                  </p:childTnLst>
                                </p:cTn>
                              </p:par>
                              <p:par>
                                <p:cTn id="14" presetID="22" presetClass="entr" presetSubtype="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up)">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Наташа\Рабочий стол\Для работы с презентациями\Шаблоны-фоны\Хорошие фоны\fon_nabor_11\52-1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2536" y="0"/>
            <a:ext cx="9715500" cy="7315200"/>
          </a:xfrm>
          <a:prstGeom prst="rect">
            <a:avLst/>
          </a:prstGeom>
          <a:noFill/>
          <a:extLst>
            <a:ext uri="{909E8E84-426E-40DD-AFC4-6F175D3DCCD1}">
              <a14:hiddenFill xmlns="" xmlns:a14="http://schemas.microsoft.com/office/drawing/2010/main">
                <a:solidFill>
                  <a:srgbClr val="FFFFFF"/>
                </a:solidFill>
              </a14:hiddenFill>
            </a:ext>
          </a:extLst>
        </p:spPr>
      </p:pic>
      <p:sp>
        <p:nvSpPr>
          <p:cNvPr id="3" name="Содержимое 2"/>
          <p:cNvSpPr>
            <a:spLocks noGrp="1"/>
          </p:cNvSpPr>
          <p:nvPr>
            <p:ph idx="1"/>
          </p:nvPr>
        </p:nvSpPr>
        <p:spPr/>
        <p:txBody>
          <a:bodyPr/>
          <a:lstStyle/>
          <a:p>
            <a:pPr algn="ctr">
              <a:buNone/>
            </a:pPr>
            <a:r>
              <a:rPr lang="ru-RU" sz="4800" dirty="0" smtClean="0"/>
              <a:t>Спасибо за внимание!</a:t>
            </a:r>
          </a:p>
          <a:p>
            <a:pPr algn="ctr">
              <a:buNone/>
            </a:pPr>
            <a:endParaRPr lang="ru-RU" sz="4800" dirty="0" smtClean="0"/>
          </a:p>
          <a:p>
            <a:pPr algn="ctr">
              <a:buNone/>
            </a:pPr>
            <a:r>
              <a:rPr lang="ru-RU" dirty="0" smtClean="0"/>
              <a:t>Желаю Вам успехов в нелегком труде  развития речи малышей!</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trips(downRight)">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Наташа\Рабочий стол\Для работы с презентациями\Шаблоны-фоны\Хорошие фоны\fon_nabor_11\52-11.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
            <a:ext cx="9144001" cy="702636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dirty="0" smtClean="0">
                <a:solidFill>
                  <a:srgbClr val="FF0000"/>
                </a:solidFill>
              </a:rPr>
              <a:t>Результаты логопедической диагностики в сентябре </a:t>
            </a:r>
            <a:r>
              <a:rPr lang="ru-RU" dirty="0" smtClean="0">
                <a:solidFill>
                  <a:srgbClr val="FF0000"/>
                </a:solidFill>
              </a:rPr>
              <a:t>2012 года.</a:t>
            </a:r>
            <a:endParaRPr lang="ru-RU" dirty="0">
              <a:solidFill>
                <a:srgbClr val="FF0000"/>
              </a:solidFill>
            </a:endParaRPr>
          </a:p>
        </p:txBody>
      </p:sp>
      <p:graphicFrame>
        <p:nvGraphicFramePr>
          <p:cNvPr id="6" name="Таблица 5"/>
          <p:cNvGraphicFramePr>
            <a:graphicFrameLocks noGrp="1"/>
          </p:cNvGraphicFramePr>
          <p:nvPr/>
        </p:nvGraphicFramePr>
        <p:xfrm>
          <a:off x="899592" y="1556791"/>
          <a:ext cx="7848872" cy="4302278"/>
        </p:xfrm>
        <a:graphic>
          <a:graphicData uri="http://schemas.openxmlformats.org/drawingml/2006/table">
            <a:tbl>
              <a:tblPr/>
              <a:tblGrid>
                <a:gridCol w="1615785"/>
                <a:gridCol w="880073"/>
                <a:gridCol w="1308532"/>
                <a:gridCol w="1308532"/>
                <a:gridCol w="1203540"/>
                <a:gridCol w="1532410"/>
              </a:tblGrid>
              <a:tr h="1008113">
                <a:tc>
                  <a:txBody>
                    <a:bodyPr/>
                    <a:lstStyle/>
                    <a:p>
                      <a:pPr algn="ctr">
                        <a:lnSpc>
                          <a:spcPct val="115000"/>
                        </a:lnSpc>
                        <a:spcAft>
                          <a:spcPts val="1000"/>
                        </a:spcAft>
                      </a:pPr>
                      <a:r>
                        <a:rPr lang="ru-RU" sz="1300" b="1" dirty="0">
                          <a:latin typeface="Calibri"/>
                          <a:ea typeface="Calibri"/>
                          <a:cs typeface="Times New Roman"/>
                        </a:rPr>
                        <a:t>Группа</a:t>
                      </a:r>
                      <a:endParaRPr lang="ru-RU" sz="1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300" b="1" dirty="0">
                          <a:latin typeface="Calibri"/>
                          <a:ea typeface="Calibri"/>
                          <a:cs typeface="Times New Roman"/>
                        </a:rPr>
                        <a:t>Норма</a:t>
                      </a:r>
                      <a:endParaRPr lang="ru-RU" sz="1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300" b="1" dirty="0">
                          <a:latin typeface="Calibri"/>
                          <a:ea typeface="Calibri"/>
                          <a:cs typeface="Times New Roman"/>
                        </a:rPr>
                        <a:t>ФФН</a:t>
                      </a:r>
                      <a:endParaRPr lang="ru-RU" sz="1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300" b="1" dirty="0">
                          <a:latin typeface="Calibri"/>
                          <a:ea typeface="Calibri"/>
                          <a:cs typeface="Times New Roman"/>
                        </a:rPr>
                        <a:t>Фонетическое нарушение </a:t>
                      </a:r>
                      <a:endParaRPr lang="ru-RU" sz="1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300" b="1" dirty="0">
                          <a:latin typeface="Calibri"/>
                          <a:ea typeface="Calibri"/>
                          <a:cs typeface="Times New Roman"/>
                        </a:rPr>
                        <a:t>Фонематическое недоразвитие</a:t>
                      </a:r>
                      <a:endParaRPr lang="ru-RU" sz="1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300" b="1" dirty="0">
                          <a:latin typeface="Calibri"/>
                          <a:ea typeface="Calibri"/>
                          <a:cs typeface="Times New Roman"/>
                        </a:rPr>
                        <a:t>ОНР</a:t>
                      </a:r>
                      <a:endParaRPr lang="ru-RU" sz="1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3032">
                <a:tc>
                  <a:txBody>
                    <a:bodyPr/>
                    <a:lstStyle/>
                    <a:p>
                      <a:pPr algn="ctr">
                        <a:lnSpc>
                          <a:spcPct val="115000"/>
                        </a:lnSpc>
                        <a:spcAft>
                          <a:spcPts val="1000"/>
                        </a:spcAft>
                      </a:pPr>
                      <a:r>
                        <a:rPr lang="ru-RU" sz="1300" b="1" dirty="0">
                          <a:latin typeface="Calibri"/>
                          <a:ea typeface="Calibri"/>
                          <a:cs typeface="Times New Roman"/>
                        </a:rPr>
                        <a:t>Подготовительная</a:t>
                      </a:r>
                      <a:endParaRPr lang="ru-RU" sz="1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6 чел</a:t>
                      </a:r>
                      <a:endParaRPr lang="ru-RU" sz="2000" dirty="0">
                        <a:latin typeface="Calibri"/>
                        <a:ea typeface="Calibri"/>
                        <a:cs typeface="Times New Roman"/>
                      </a:endParaRPr>
                    </a:p>
                    <a:p>
                      <a:pPr algn="ctr">
                        <a:lnSpc>
                          <a:spcPct val="115000"/>
                        </a:lnSpc>
                        <a:spcAft>
                          <a:spcPts val="1000"/>
                        </a:spcAft>
                      </a:pPr>
                      <a:r>
                        <a:rPr lang="ru-RU" sz="2000" b="1" dirty="0">
                          <a:latin typeface="Calibri"/>
                          <a:ea typeface="Calibri"/>
                          <a:cs typeface="Times New Roman"/>
                        </a:rPr>
                        <a:t>24%</a:t>
                      </a:r>
                      <a:endParaRPr lang="ru-RU" sz="2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9</a:t>
                      </a:r>
                      <a:endParaRPr lang="ru-RU" sz="2000" dirty="0">
                        <a:latin typeface="Calibri"/>
                        <a:ea typeface="Calibri"/>
                        <a:cs typeface="Times New Roman"/>
                      </a:endParaRPr>
                    </a:p>
                    <a:p>
                      <a:pPr algn="ctr">
                        <a:lnSpc>
                          <a:spcPct val="115000"/>
                        </a:lnSpc>
                        <a:spcAft>
                          <a:spcPts val="1000"/>
                        </a:spcAft>
                      </a:pPr>
                      <a:r>
                        <a:rPr lang="ru-RU" sz="2000" b="1" dirty="0">
                          <a:latin typeface="Calibri"/>
                          <a:ea typeface="Calibri"/>
                          <a:cs typeface="Times New Roman"/>
                        </a:rPr>
                        <a:t>36%</a:t>
                      </a:r>
                      <a:endParaRPr lang="ru-RU" sz="2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a:latin typeface="Calibri"/>
                          <a:ea typeface="Calibri"/>
                          <a:cs typeface="Times New Roman"/>
                        </a:rPr>
                        <a:t>9</a:t>
                      </a:r>
                      <a:endParaRPr lang="ru-RU" sz="2000">
                        <a:latin typeface="Calibri"/>
                        <a:ea typeface="Calibri"/>
                        <a:cs typeface="Times New Roman"/>
                      </a:endParaRPr>
                    </a:p>
                    <a:p>
                      <a:pPr algn="ctr">
                        <a:lnSpc>
                          <a:spcPct val="115000"/>
                        </a:lnSpc>
                        <a:spcAft>
                          <a:spcPts val="1000"/>
                        </a:spcAft>
                      </a:pPr>
                      <a:r>
                        <a:rPr lang="ru-RU" sz="2000" b="1">
                          <a:latin typeface="Calibri"/>
                          <a:ea typeface="Calibri"/>
                          <a:cs typeface="Times New Roman"/>
                        </a:rPr>
                        <a:t>36%</a:t>
                      </a:r>
                      <a:endParaRPr lang="ru-RU" sz="200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a:latin typeface="Calibri"/>
                          <a:ea typeface="Calibri"/>
                          <a:cs typeface="Times New Roman"/>
                        </a:rPr>
                        <a:t>1</a:t>
                      </a:r>
                      <a:endParaRPr lang="ru-RU" sz="2000">
                        <a:latin typeface="Calibri"/>
                        <a:ea typeface="Calibri"/>
                        <a:cs typeface="Times New Roman"/>
                      </a:endParaRPr>
                    </a:p>
                    <a:p>
                      <a:pPr algn="ctr">
                        <a:lnSpc>
                          <a:spcPct val="115000"/>
                        </a:lnSpc>
                        <a:spcAft>
                          <a:spcPts val="1000"/>
                        </a:spcAft>
                      </a:pPr>
                      <a:r>
                        <a:rPr lang="ru-RU" sz="2000" b="1">
                          <a:latin typeface="Calibri"/>
                          <a:ea typeface="Calibri"/>
                          <a:cs typeface="Times New Roman"/>
                        </a:rPr>
                        <a:t>4%</a:t>
                      </a:r>
                      <a:endParaRPr lang="ru-RU" sz="200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ru-RU" sz="200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8101">
                <a:tc>
                  <a:txBody>
                    <a:bodyPr/>
                    <a:lstStyle/>
                    <a:p>
                      <a:pPr algn="ctr">
                        <a:lnSpc>
                          <a:spcPct val="115000"/>
                        </a:lnSpc>
                        <a:spcAft>
                          <a:spcPts val="1000"/>
                        </a:spcAft>
                      </a:pPr>
                      <a:r>
                        <a:rPr lang="ru-RU" sz="1300" b="1">
                          <a:latin typeface="Calibri"/>
                          <a:ea typeface="Calibri"/>
                          <a:cs typeface="Times New Roman"/>
                        </a:rPr>
                        <a:t>Старшая группа</a:t>
                      </a:r>
                      <a:endParaRPr lang="ru-RU" sz="100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a:latin typeface="Calibri"/>
                          <a:ea typeface="Calibri"/>
                          <a:cs typeface="Times New Roman"/>
                        </a:rPr>
                        <a:t>3</a:t>
                      </a:r>
                      <a:endParaRPr lang="ru-RU" sz="2000">
                        <a:latin typeface="Calibri"/>
                        <a:ea typeface="Calibri"/>
                        <a:cs typeface="Times New Roman"/>
                      </a:endParaRPr>
                    </a:p>
                    <a:p>
                      <a:pPr algn="ctr">
                        <a:lnSpc>
                          <a:spcPct val="115000"/>
                        </a:lnSpc>
                        <a:spcAft>
                          <a:spcPts val="1000"/>
                        </a:spcAft>
                      </a:pPr>
                      <a:r>
                        <a:rPr lang="ru-RU" sz="2000" b="1">
                          <a:latin typeface="Calibri"/>
                          <a:ea typeface="Calibri"/>
                          <a:cs typeface="Times New Roman"/>
                        </a:rPr>
                        <a:t>14%</a:t>
                      </a:r>
                      <a:endParaRPr lang="ru-RU" sz="200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13</a:t>
                      </a:r>
                      <a:endParaRPr lang="ru-RU" sz="2000" dirty="0">
                        <a:latin typeface="Calibri"/>
                        <a:ea typeface="Calibri"/>
                        <a:cs typeface="Times New Roman"/>
                      </a:endParaRPr>
                    </a:p>
                    <a:p>
                      <a:pPr algn="ctr">
                        <a:lnSpc>
                          <a:spcPct val="115000"/>
                        </a:lnSpc>
                        <a:spcAft>
                          <a:spcPts val="1000"/>
                        </a:spcAft>
                      </a:pPr>
                      <a:r>
                        <a:rPr lang="ru-RU" sz="2000" b="1" dirty="0">
                          <a:latin typeface="Calibri"/>
                          <a:ea typeface="Calibri"/>
                          <a:cs typeface="Times New Roman"/>
                        </a:rPr>
                        <a:t>62%</a:t>
                      </a:r>
                      <a:endParaRPr lang="ru-RU" sz="2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2</a:t>
                      </a:r>
                      <a:endParaRPr lang="ru-RU" sz="2000" dirty="0">
                        <a:latin typeface="Calibri"/>
                        <a:ea typeface="Calibri"/>
                        <a:cs typeface="Times New Roman"/>
                      </a:endParaRPr>
                    </a:p>
                    <a:p>
                      <a:pPr algn="ctr">
                        <a:lnSpc>
                          <a:spcPct val="115000"/>
                        </a:lnSpc>
                        <a:spcAft>
                          <a:spcPts val="1000"/>
                        </a:spcAft>
                      </a:pPr>
                      <a:r>
                        <a:rPr lang="ru-RU" sz="2000" b="1" dirty="0">
                          <a:latin typeface="Calibri"/>
                          <a:ea typeface="Calibri"/>
                          <a:cs typeface="Times New Roman"/>
                        </a:rPr>
                        <a:t>10%</a:t>
                      </a:r>
                      <a:endParaRPr lang="ru-RU" sz="2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2</a:t>
                      </a:r>
                      <a:endParaRPr lang="ru-RU" sz="2000" dirty="0">
                        <a:latin typeface="Calibri"/>
                        <a:ea typeface="Calibri"/>
                        <a:cs typeface="Times New Roman"/>
                      </a:endParaRPr>
                    </a:p>
                    <a:p>
                      <a:pPr algn="ctr">
                        <a:lnSpc>
                          <a:spcPct val="115000"/>
                        </a:lnSpc>
                        <a:spcAft>
                          <a:spcPts val="1000"/>
                        </a:spcAft>
                      </a:pPr>
                      <a:r>
                        <a:rPr lang="ru-RU" sz="2000" b="1" dirty="0">
                          <a:latin typeface="Calibri"/>
                          <a:ea typeface="Calibri"/>
                          <a:cs typeface="Times New Roman"/>
                        </a:rPr>
                        <a:t>10%</a:t>
                      </a:r>
                      <a:endParaRPr lang="ru-RU" sz="2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1</a:t>
                      </a:r>
                      <a:endParaRPr lang="ru-RU" sz="2000" dirty="0">
                        <a:latin typeface="Calibri"/>
                        <a:ea typeface="Calibri"/>
                        <a:cs typeface="Times New Roman"/>
                      </a:endParaRPr>
                    </a:p>
                    <a:p>
                      <a:pPr algn="ctr">
                        <a:lnSpc>
                          <a:spcPct val="115000"/>
                        </a:lnSpc>
                        <a:spcAft>
                          <a:spcPts val="1000"/>
                        </a:spcAft>
                      </a:pPr>
                      <a:r>
                        <a:rPr lang="ru-RU" sz="2000" b="1" dirty="0">
                          <a:latin typeface="Calibri"/>
                          <a:ea typeface="Calibri"/>
                          <a:cs typeface="Times New Roman"/>
                        </a:rPr>
                        <a:t>4%</a:t>
                      </a:r>
                      <a:endParaRPr lang="ru-RU" sz="2000" dirty="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3032">
                <a:tc>
                  <a:txBody>
                    <a:bodyPr/>
                    <a:lstStyle/>
                    <a:p>
                      <a:pPr algn="ctr">
                        <a:lnSpc>
                          <a:spcPct val="115000"/>
                        </a:lnSpc>
                        <a:spcAft>
                          <a:spcPts val="1000"/>
                        </a:spcAft>
                      </a:pPr>
                      <a:r>
                        <a:rPr lang="ru-RU" sz="1300" b="1">
                          <a:latin typeface="Calibri"/>
                          <a:ea typeface="Calibri"/>
                          <a:cs typeface="Times New Roman"/>
                        </a:rPr>
                        <a:t>Итого</a:t>
                      </a:r>
                      <a:endParaRPr lang="ru-RU" sz="1000">
                        <a:latin typeface="Calibri"/>
                        <a:ea typeface="Calibri"/>
                        <a:cs typeface="Times New Roman"/>
                      </a:endParaRP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9 чел</a:t>
                      </a:r>
                    </a:p>
                    <a:p>
                      <a:pPr algn="ctr">
                        <a:lnSpc>
                          <a:spcPct val="115000"/>
                        </a:lnSpc>
                        <a:spcAft>
                          <a:spcPts val="1000"/>
                        </a:spcAft>
                      </a:pPr>
                      <a:r>
                        <a:rPr lang="ru-RU" sz="2000" b="1" dirty="0">
                          <a:latin typeface="Calibri"/>
                          <a:ea typeface="Calibri"/>
                          <a:cs typeface="Times New Roman"/>
                        </a:rPr>
                        <a:t>19%</a:t>
                      </a: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22чел</a:t>
                      </a:r>
                    </a:p>
                    <a:p>
                      <a:pPr algn="ctr">
                        <a:lnSpc>
                          <a:spcPct val="115000"/>
                        </a:lnSpc>
                        <a:spcAft>
                          <a:spcPts val="1000"/>
                        </a:spcAft>
                      </a:pPr>
                      <a:r>
                        <a:rPr lang="ru-RU" sz="2000" b="1" dirty="0">
                          <a:latin typeface="Calibri"/>
                          <a:ea typeface="Calibri"/>
                          <a:cs typeface="Times New Roman"/>
                        </a:rPr>
                        <a:t>48%</a:t>
                      </a: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11 чел</a:t>
                      </a:r>
                    </a:p>
                    <a:p>
                      <a:pPr algn="ctr">
                        <a:lnSpc>
                          <a:spcPct val="115000"/>
                        </a:lnSpc>
                        <a:spcAft>
                          <a:spcPts val="1000"/>
                        </a:spcAft>
                      </a:pPr>
                      <a:r>
                        <a:rPr lang="ru-RU" sz="2000" b="1" dirty="0">
                          <a:latin typeface="Calibri"/>
                          <a:ea typeface="Calibri"/>
                          <a:cs typeface="Times New Roman"/>
                        </a:rPr>
                        <a:t>24%</a:t>
                      </a: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3 чел</a:t>
                      </a:r>
                    </a:p>
                    <a:p>
                      <a:pPr algn="ctr">
                        <a:lnSpc>
                          <a:spcPct val="115000"/>
                        </a:lnSpc>
                        <a:spcAft>
                          <a:spcPts val="1000"/>
                        </a:spcAft>
                      </a:pPr>
                      <a:r>
                        <a:rPr lang="ru-RU" sz="2000" b="1" dirty="0">
                          <a:latin typeface="Calibri"/>
                          <a:ea typeface="Calibri"/>
                          <a:cs typeface="Times New Roman"/>
                        </a:rPr>
                        <a:t>7%</a:t>
                      </a: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2000" b="1" dirty="0">
                          <a:latin typeface="Calibri"/>
                          <a:ea typeface="Calibri"/>
                          <a:cs typeface="Times New Roman"/>
                        </a:rPr>
                        <a:t>1</a:t>
                      </a:r>
                    </a:p>
                    <a:p>
                      <a:pPr algn="ctr">
                        <a:lnSpc>
                          <a:spcPct val="115000"/>
                        </a:lnSpc>
                        <a:spcAft>
                          <a:spcPts val="1000"/>
                        </a:spcAft>
                      </a:pPr>
                      <a:r>
                        <a:rPr lang="ru-RU" sz="2000" b="1" dirty="0">
                          <a:latin typeface="Calibri"/>
                          <a:ea typeface="Calibri"/>
                          <a:cs typeface="Times New Roman"/>
                        </a:rPr>
                        <a:t>2%</a:t>
                      </a:r>
                    </a:p>
                  </a:txBody>
                  <a:tcPr marL="64736" marR="64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Наташа\Рабочий стол\Для работы с презентациями\Шаблоны-фоны\Хорошие фоны\fon_nabor_11\52-1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5750" y="-228600"/>
            <a:ext cx="9715500" cy="73152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dirty="0"/>
              <a:t> </a:t>
            </a:r>
            <a:r>
              <a:rPr lang="ru-RU" dirty="0">
                <a:solidFill>
                  <a:srgbClr val="FF0000"/>
                </a:solidFill>
              </a:rPr>
              <a:t>Цель </a:t>
            </a:r>
            <a:r>
              <a:rPr lang="ru-RU" dirty="0" err="1">
                <a:solidFill>
                  <a:srgbClr val="FF0000"/>
                </a:solidFill>
              </a:rPr>
              <a:t>здоровьесберегающих</a:t>
            </a:r>
            <a:r>
              <a:rPr lang="ru-RU" dirty="0">
                <a:solidFill>
                  <a:srgbClr val="FF0000"/>
                </a:solidFill>
              </a:rPr>
              <a:t> технологий </a:t>
            </a:r>
          </a:p>
        </p:txBody>
      </p:sp>
      <p:sp>
        <p:nvSpPr>
          <p:cNvPr id="3" name="Объект 2"/>
          <p:cNvSpPr>
            <a:spLocks noGrp="1"/>
          </p:cNvSpPr>
          <p:nvPr>
            <p:ph idx="1"/>
          </p:nvPr>
        </p:nvSpPr>
        <p:spPr/>
        <p:txBody>
          <a:bodyPr>
            <a:normAutofit fontScale="92500" lnSpcReduction="10000"/>
          </a:bodyPr>
          <a:lstStyle/>
          <a:p>
            <a:pPr algn="just"/>
            <a:r>
              <a:rPr lang="ru-RU" sz="2800" dirty="0">
                <a:solidFill>
                  <a:srgbClr val="00B050"/>
                </a:solidFill>
              </a:rPr>
              <a:t>обеспечение высокого уровня реального здоровья воспитаннику детского сада и воспитание </a:t>
            </a:r>
            <a:r>
              <a:rPr lang="ru-RU" sz="2800" dirty="0" err="1">
                <a:solidFill>
                  <a:srgbClr val="00B050"/>
                </a:solidFill>
              </a:rPr>
              <a:t>валеологической</a:t>
            </a:r>
            <a:r>
              <a:rPr lang="ru-RU" sz="2800" dirty="0">
                <a:solidFill>
                  <a:srgbClr val="00B050"/>
                </a:solidFill>
              </a:rPr>
              <a:t> культуры как совокупности осознанного отношения ребенка к здоровью и жизни человека, знаний о здоровье и умений </a:t>
            </a:r>
            <a:r>
              <a:rPr lang="ru-RU" sz="2800" dirty="0" smtClean="0">
                <a:solidFill>
                  <a:srgbClr val="00B050"/>
                </a:solidFill>
              </a:rPr>
              <a:t>оберегать</a:t>
            </a:r>
            <a:r>
              <a:rPr lang="ru-RU" sz="2800" dirty="0">
                <a:solidFill>
                  <a:srgbClr val="00B050"/>
                </a:solidFill>
              </a:rPr>
              <a:t>, поддерживать и сохранять </a:t>
            </a:r>
            <a:r>
              <a:rPr lang="ru-RU" sz="2800" dirty="0" smtClean="0">
                <a:solidFill>
                  <a:srgbClr val="00B050"/>
                </a:solidFill>
              </a:rPr>
              <a:t>его;</a:t>
            </a:r>
          </a:p>
          <a:p>
            <a:pPr algn="just"/>
            <a:r>
              <a:rPr lang="ru-RU" sz="2800" dirty="0">
                <a:solidFill>
                  <a:srgbClr val="00B050"/>
                </a:solidFill>
              </a:rPr>
              <a:t> </a:t>
            </a:r>
            <a:r>
              <a:rPr lang="ru-RU" sz="2800" dirty="0" smtClean="0">
                <a:solidFill>
                  <a:srgbClr val="00B050"/>
                </a:solidFill>
              </a:rPr>
              <a:t>формирование </a:t>
            </a:r>
            <a:r>
              <a:rPr lang="ru-RU" sz="2800" dirty="0" err="1" smtClean="0">
                <a:solidFill>
                  <a:srgbClr val="00B050"/>
                </a:solidFill>
              </a:rPr>
              <a:t>валелогической</a:t>
            </a:r>
            <a:r>
              <a:rPr lang="ru-RU" sz="2800" dirty="0" smtClean="0">
                <a:solidFill>
                  <a:srgbClr val="00B050"/>
                </a:solidFill>
              </a:rPr>
              <a:t> </a:t>
            </a:r>
            <a:r>
              <a:rPr lang="ru-RU" sz="2800" dirty="0">
                <a:solidFill>
                  <a:srgbClr val="00B050"/>
                </a:solidFill>
              </a:rPr>
              <a:t>компетентности, позволяющей дошкольнику самостоятельно и эффективно решать задачи здорового образа жизни и безопасного поведения, задачи, связанные с оказанием элементарной медицинской, психологической самопомощи и </a:t>
            </a:r>
            <a:r>
              <a:rPr lang="ru-RU" sz="2800" dirty="0" smtClean="0">
                <a:solidFill>
                  <a:srgbClr val="00B050"/>
                </a:solidFill>
              </a:rPr>
              <a:t>помощи.</a:t>
            </a:r>
            <a:endParaRPr lang="ru-RU" sz="2800" dirty="0">
              <a:solidFill>
                <a:srgbClr val="00B050"/>
              </a:solidFill>
            </a:endParaRPr>
          </a:p>
        </p:txBody>
      </p:sp>
    </p:spTree>
    <p:extLst>
      <p:ext uri="{BB962C8B-B14F-4D97-AF65-F5344CB8AC3E}">
        <p14:creationId xmlns="" xmlns:p14="http://schemas.microsoft.com/office/powerpoint/2010/main" val="370737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2000"/>
                                        <p:tgtEl>
                                          <p:spTgt spid="3">
                                            <p:txEl>
                                              <p:pRg st="0" end="0"/>
                                            </p:txEl>
                                          </p:spTgt>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up)">
                                      <p:cBhvr>
                                        <p:cTn id="14"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Наташа\Рабочий стол\Для работы с презентациями\Шаблоны-фоны\Хорошие фоны\fon_nabor_11\52-1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4544" y="-457200"/>
            <a:ext cx="9715500" cy="73152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FF0000"/>
                </a:solidFill>
              </a:rPr>
              <a:t>Определение</a:t>
            </a:r>
            <a:endParaRPr lang="ru-RU" dirty="0">
              <a:solidFill>
                <a:srgbClr val="FF0000"/>
              </a:solidFill>
            </a:endParaRPr>
          </a:p>
        </p:txBody>
      </p:sp>
      <p:sp>
        <p:nvSpPr>
          <p:cNvPr id="3" name="Объект 2"/>
          <p:cNvSpPr>
            <a:spLocks noGrp="1"/>
          </p:cNvSpPr>
          <p:nvPr>
            <p:ph idx="1"/>
          </p:nvPr>
        </p:nvSpPr>
        <p:spPr>
          <a:xfrm>
            <a:off x="457200" y="1600201"/>
            <a:ext cx="8229600" cy="3701008"/>
          </a:xfrm>
        </p:spPr>
        <p:txBody>
          <a:bodyPr>
            <a:normAutofit/>
          </a:bodyPr>
          <a:lstStyle/>
          <a:p>
            <a:pPr marL="0" indent="0" algn="ctr">
              <a:buNone/>
            </a:pPr>
            <a:r>
              <a:rPr lang="ru-RU" b="1" dirty="0">
                <a:solidFill>
                  <a:srgbClr val="00B050"/>
                </a:solidFill>
              </a:rPr>
              <a:t>Здоровьесберегающие технологии </a:t>
            </a:r>
            <a:r>
              <a:rPr lang="ru-RU" sz="2800" b="1" dirty="0">
                <a:solidFill>
                  <a:srgbClr val="00B050"/>
                </a:solidFill>
              </a:rPr>
              <a:t>в дошкольном образовании – технологии, направленные на решение приоритетной задачи современного дошкольного образования-задачи сохранения, поддержания и обогащения здоровья субъектов педагогического процесса в детском саду: детей, педагогов и родителей</a:t>
            </a:r>
          </a:p>
        </p:txBody>
      </p:sp>
    </p:spTree>
    <p:extLst>
      <p:ext uri="{BB962C8B-B14F-4D97-AF65-F5344CB8AC3E}">
        <p14:creationId xmlns="" xmlns:p14="http://schemas.microsoft.com/office/powerpoint/2010/main" val="91335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Наташа\Рабочий стол\Для работы с презентациями\Шаблоны-фоны\Хорошие фоны\fon_nabor_11\52-11.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344" y="0"/>
            <a:ext cx="9165343"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1066130"/>
          </a:xfrm>
        </p:spPr>
        <p:txBody>
          <a:bodyPr/>
          <a:lstStyle/>
          <a:p>
            <a:r>
              <a:rPr lang="ru-RU" dirty="0" smtClean="0">
                <a:solidFill>
                  <a:srgbClr val="FF0000"/>
                </a:solidFill>
              </a:rPr>
              <a:t>Релаксация </a:t>
            </a:r>
            <a:endParaRPr lang="ru-RU" dirty="0">
              <a:solidFill>
                <a:srgbClr val="FF0000"/>
              </a:solidFill>
            </a:endParaRPr>
          </a:p>
        </p:txBody>
      </p:sp>
      <p:sp>
        <p:nvSpPr>
          <p:cNvPr id="5" name="TextBox 4"/>
          <p:cNvSpPr txBox="1"/>
          <p:nvPr/>
        </p:nvSpPr>
        <p:spPr>
          <a:xfrm>
            <a:off x="611560" y="1340769"/>
            <a:ext cx="8136904" cy="1846659"/>
          </a:xfrm>
          <a:prstGeom prst="rect">
            <a:avLst/>
          </a:prstGeom>
          <a:noFill/>
        </p:spPr>
        <p:txBody>
          <a:bodyPr wrap="square" rtlCol="0">
            <a:spAutoFit/>
          </a:bodyPr>
          <a:lstStyle/>
          <a:p>
            <a:pPr algn="just"/>
            <a:r>
              <a:rPr lang="ru-RU" sz="2400" i="1" dirty="0" smtClean="0"/>
              <a:t>это  комплекс расслабляющих  упражнений, снимающих  мышечное напряжение рук, ног, шеи, речевого аппарата. Релаксационные упражнения  могут проводиться  перед  дневным сном,  включаться как часть занятия.</a:t>
            </a:r>
          </a:p>
          <a:p>
            <a:endParaRPr lang="ru-RU" dirty="0"/>
          </a:p>
        </p:txBody>
      </p:sp>
      <p:sp>
        <p:nvSpPr>
          <p:cNvPr id="10" name="Прямоугольник 9"/>
          <p:cNvSpPr/>
          <p:nvPr/>
        </p:nvSpPr>
        <p:spPr>
          <a:xfrm>
            <a:off x="1331640" y="2887683"/>
            <a:ext cx="7272808" cy="3416320"/>
          </a:xfrm>
          <a:prstGeom prst="rect">
            <a:avLst/>
          </a:prstGeom>
        </p:spPr>
        <p:txBody>
          <a:bodyPr wrap="square">
            <a:spAutoFit/>
          </a:bodyPr>
          <a:lstStyle/>
          <a:p>
            <a:pPr lvl="0" indent="450850" algn="just" fontAlgn="base">
              <a:spcBef>
                <a:spcPct val="0"/>
              </a:spcBef>
              <a:spcAft>
                <a:spcPct val="0"/>
              </a:spcAft>
            </a:pPr>
            <a:r>
              <a:rPr lang="ru-RU" dirty="0" smtClean="0">
                <a:latin typeface="Times New Roman" pitchFamily="18" charset="0"/>
                <a:ea typeface="Times New Roman" pitchFamily="18" charset="0"/>
                <a:cs typeface="Times New Roman" pitchFamily="18" charset="0"/>
              </a:rPr>
              <a:t>Упражнение «На пляже». Педагог (показывает и объясняет): представьте себе, что ваши руки и ноги загорают. Сидя на стуле, руки и ноги поднимаем, держим… Ноги и руки устали. Опускаем. Ноги и руки свободно отдыхают, расслабились. Слушайте и делайте как я:</a:t>
            </a:r>
            <a:endParaRPr lang="ru-RU" sz="1050" dirty="0" smtClean="0">
              <a:latin typeface="Arial" pitchFamily="34" charset="0"/>
              <a:cs typeface="Arial" pitchFamily="34" charset="0"/>
            </a:endParaRPr>
          </a:p>
          <a:p>
            <a:pPr lvl="0" indent="45085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Мы прекрасно загораем!</a:t>
            </a:r>
            <a:endParaRPr lang="ru-RU" sz="1050" dirty="0" smtClean="0">
              <a:latin typeface="Arial" pitchFamily="34" charset="0"/>
              <a:cs typeface="Arial" pitchFamily="34" charset="0"/>
            </a:endParaRPr>
          </a:p>
          <a:p>
            <a:pPr lvl="0" indent="45085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Выше ноги поднимаем,</a:t>
            </a:r>
            <a:endParaRPr lang="ru-RU" sz="1050" dirty="0" smtClean="0">
              <a:latin typeface="Arial" pitchFamily="34" charset="0"/>
              <a:cs typeface="Arial" pitchFamily="34" charset="0"/>
            </a:endParaRPr>
          </a:p>
          <a:p>
            <a:pPr lvl="0" indent="45085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Выше руки поднимаем.</a:t>
            </a:r>
            <a:endParaRPr lang="ru-RU" sz="1050" dirty="0" smtClean="0">
              <a:latin typeface="Arial" pitchFamily="34" charset="0"/>
              <a:cs typeface="Arial" pitchFamily="34" charset="0"/>
            </a:endParaRPr>
          </a:p>
          <a:p>
            <a:pPr lvl="0" indent="45085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Держим, держим, напрягаем…</a:t>
            </a:r>
            <a:endParaRPr lang="ru-RU" sz="1050" dirty="0" smtClean="0">
              <a:latin typeface="Arial" pitchFamily="34" charset="0"/>
              <a:cs typeface="Arial" pitchFamily="34" charset="0"/>
            </a:endParaRPr>
          </a:p>
          <a:p>
            <a:pPr lvl="0" indent="45085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Загорели! Опускаем! (Ноги резко опустить на пол, руки - на колени)</a:t>
            </a:r>
            <a:endParaRPr lang="ru-RU" sz="1050" dirty="0" smtClean="0">
              <a:latin typeface="Arial" pitchFamily="34" charset="0"/>
              <a:cs typeface="Arial" pitchFamily="34" charset="0"/>
            </a:endParaRPr>
          </a:p>
          <a:p>
            <a:pPr lvl="0" indent="45085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Ноги не напряжены,</a:t>
            </a:r>
            <a:endParaRPr lang="ru-RU" sz="1050" dirty="0" smtClean="0">
              <a:latin typeface="Arial" pitchFamily="34" charset="0"/>
              <a:cs typeface="Arial" pitchFamily="34" charset="0"/>
            </a:endParaRPr>
          </a:p>
          <a:p>
            <a:pPr lvl="0" indent="45085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Руки не напряжены и </a:t>
            </a:r>
            <a:r>
              <a:rPr lang="ru-RU" dirty="0" err="1" smtClean="0">
                <a:latin typeface="Times New Roman" pitchFamily="18" charset="0"/>
                <a:ea typeface="Times New Roman" pitchFamily="18" charset="0"/>
                <a:cs typeface="Times New Roman" pitchFamily="18" charset="0"/>
              </a:rPr>
              <a:t>рассла-а-блены</a:t>
            </a:r>
            <a:r>
              <a:rPr lang="ru-RU" dirty="0" smtClean="0">
                <a:latin typeface="Times New Roman" pitchFamily="18" charset="0"/>
                <a:ea typeface="Times New Roman" pitchFamily="18" charset="0"/>
                <a:cs typeface="Times New Roman" pitchFamily="18" charset="0"/>
              </a:rPr>
              <a:t>.</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Наташа\Рабочий стол\Для работы с презентациями\Шаблоны-фоны\Хорошие фоны\fon_nabor_11\52-1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2536" y="0"/>
            <a:ext cx="9715500" cy="73152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323528" y="0"/>
            <a:ext cx="8229600" cy="1143000"/>
          </a:xfrm>
        </p:spPr>
        <p:txBody>
          <a:bodyPr/>
          <a:lstStyle/>
          <a:p>
            <a:r>
              <a:rPr lang="ru-RU" dirty="0" smtClean="0">
                <a:solidFill>
                  <a:srgbClr val="FF0000"/>
                </a:solidFill>
              </a:rPr>
              <a:t>Дыхательная гимнастика</a:t>
            </a:r>
            <a:endParaRPr lang="ru-RU" dirty="0">
              <a:solidFill>
                <a:srgbClr val="FF0000"/>
              </a:solidFill>
            </a:endParaRPr>
          </a:p>
        </p:txBody>
      </p:sp>
      <p:sp>
        <p:nvSpPr>
          <p:cNvPr id="3" name="Содержимое 2"/>
          <p:cNvSpPr>
            <a:spLocks noGrp="1"/>
          </p:cNvSpPr>
          <p:nvPr>
            <p:ph idx="1"/>
          </p:nvPr>
        </p:nvSpPr>
        <p:spPr>
          <a:xfrm>
            <a:off x="323528" y="1052736"/>
            <a:ext cx="8229600" cy="1180728"/>
          </a:xfrm>
        </p:spPr>
        <p:txBody>
          <a:bodyPr>
            <a:normAutofit fontScale="85000" lnSpcReduction="20000"/>
          </a:bodyPr>
          <a:lstStyle/>
          <a:p>
            <a:r>
              <a:rPr lang="ru-RU" dirty="0" smtClean="0"/>
              <a:t>Способствует формированию диафрагмального дыхания , выработке продолжительного, сильного  и  плавного выдоха.</a:t>
            </a:r>
            <a:endParaRPr lang="ru-RU" dirty="0"/>
          </a:p>
        </p:txBody>
      </p:sp>
      <p:sp>
        <p:nvSpPr>
          <p:cNvPr id="7" name="TextBox 6"/>
          <p:cNvSpPr txBox="1"/>
          <p:nvPr/>
        </p:nvSpPr>
        <p:spPr>
          <a:xfrm>
            <a:off x="2195736" y="2348880"/>
            <a:ext cx="5976664" cy="1569660"/>
          </a:xfrm>
          <a:prstGeom prst="rect">
            <a:avLst/>
          </a:prstGeom>
          <a:noFill/>
        </p:spPr>
        <p:txBody>
          <a:bodyPr wrap="square" rtlCol="0">
            <a:spAutoFit/>
          </a:bodyPr>
          <a:lstStyle/>
          <a:p>
            <a:r>
              <a:rPr lang="ru-RU" sz="2400" dirty="0" smtClean="0"/>
              <a:t>Может проводиться:</a:t>
            </a:r>
          </a:p>
          <a:p>
            <a:pPr>
              <a:buFontTx/>
              <a:buChar char="-"/>
            </a:pPr>
            <a:r>
              <a:rPr lang="ru-RU" sz="2400" dirty="0" smtClean="0"/>
              <a:t>в утреннее время;</a:t>
            </a:r>
          </a:p>
          <a:p>
            <a:pPr>
              <a:buFontTx/>
              <a:buChar char="-"/>
            </a:pPr>
            <a:r>
              <a:rPr lang="ru-RU" sz="2400" dirty="0" smtClean="0"/>
              <a:t> как часть занятия;</a:t>
            </a:r>
          </a:p>
          <a:p>
            <a:pPr>
              <a:buFontTx/>
              <a:buChar char="-"/>
            </a:pPr>
            <a:r>
              <a:rPr lang="ru-RU" sz="2400" dirty="0" smtClean="0"/>
              <a:t>после сна, как часть бодрящей гимнастики.</a:t>
            </a:r>
            <a:endParaRPr lang="ru-RU" sz="2400" dirty="0"/>
          </a:p>
        </p:txBody>
      </p:sp>
      <p:sp>
        <p:nvSpPr>
          <p:cNvPr id="8" name="TextBox 7"/>
          <p:cNvSpPr txBox="1"/>
          <p:nvPr/>
        </p:nvSpPr>
        <p:spPr>
          <a:xfrm>
            <a:off x="215008" y="4149080"/>
            <a:ext cx="8928992" cy="1569660"/>
          </a:xfrm>
          <a:prstGeom prst="rect">
            <a:avLst/>
          </a:prstGeom>
          <a:noFill/>
        </p:spPr>
        <p:txBody>
          <a:bodyPr wrap="square" rtlCol="0">
            <a:spAutoFit/>
          </a:bodyPr>
          <a:lstStyle/>
          <a:p>
            <a:pPr>
              <a:buFontTx/>
              <a:buChar char="-"/>
            </a:pPr>
            <a:r>
              <a:rPr lang="ru-RU" sz="2400" dirty="0" smtClean="0"/>
              <a:t>Упражнения на развитие диафрагмального дыхания;</a:t>
            </a:r>
          </a:p>
          <a:p>
            <a:pPr>
              <a:buFontTx/>
              <a:buChar char="-"/>
            </a:pPr>
            <a:r>
              <a:rPr lang="ru-RU" sz="2400" dirty="0" smtClean="0"/>
              <a:t>Упражнения на развитие целенаправленной воздушной струи;</a:t>
            </a:r>
          </a:p>
          <a:p>
            <a:pPr>
              <a:buFontTx/>
              <a:buChar char="-"/>
            </a:pPr>
            <a:r>
              <a:rPr lang="ru-RU" sz="2400" dirty="0" smtClean="0"/>
              <a:t>Упражнения на развитие речевого дыхания, длительного плавного выдоха.</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2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Наташа\Рабочий стол\Для работы с презентациями\Шаблоны-фоны\Хорошие фоны\fon_nabor_11\52-11.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FF0000"/>
                </a:solidFill>
              </a:rPr>
              <a:t>Артикуляционная гимнастика</a:t>
            </a:r>
            <a:endParaRPr lang="ru-RU" dirty="0">
              <a:solidFill>
                <a:srgbClr val="FF0000"/>
              </a:solidFill>
            </a:endParaRPr>
          </a:p>
        </p:txBody>
      </p:sp>
      <p:sp>
        <p:nvSpPr>
          <p:cNvPr id="5" name="TextBox 4"/>
          <p:cNvSpPr txBox="1"/>
          <p:nvPr/>
        </p:nvSpPr>
        <p:spPr>
          <a:xfrm>
            <a:off x="683568" y="1268760"/>
            <a:ext cx="7704856" cy="2585323"/>
          </a:xfrm>
          <a:prstGeom prst="rect">
            <a:avLst/>
          </a:prstGeom>
          <a:noFill/>
        </p:spPr>
        <p:txBody>
          <a:bodyPr wrap="square" rtlCol="0">
            <a:spAutoFit/>
          </a:bodyPr>
          <a:lstStyle/>
          <a:p>
            <a:pPr algn="just"/>
            <a:r>
              <a:rPr lang="ru-RU" sz="2400" dirty="0" smtClean="0"/>
              <a:t>выработка правильных, полноценных движений и определённых положений артикуляционных органов, необходимых для правильного произношения звуков, и объединение простых движений в сложные. Главная задача - выработать точность, силу, темп, переключаемость движений. </a:t>
            </a:r>
          </a:p>
          <a:p>
            <a:endParaRPr lang="ru-RU" dirty="0"/>
          </a:p>
        </p:txBody>
      </p:sp>
      <p:sp>
        <p:nvSpPr>
          <p:cNvPr id="6" name="TextBox 5"/>
          <p:cNvSpPr txBox="1"/>
          <p:nvPr/>
        </p:nvSpPr>
        <p:spPr>
          <a:xfrm>
            <a:off x="1619672" y="3933056"/>
            <a:ext cx="6840760" cy="1569660"/>
          </a:xfrm>
          <a:prstGeom prst="rect">
            <a:avLst/>
          </a:prstGeom>
          <a:noFill/>
        </p:spPr>
        <p:txBody>
          <a:bodyPr wrap="square" rtlCol="0">
            <a:spAutoFit/>
          </a:bodyPr>
          <a:lstStyle/>
          <a:p>
            <a:r>
              <a:rPr lang="ru-RU" sz="2400" dirty="0" smtClean="0"/>
              <a:t>Проводится в утреннее время, как часть занятия, после сна  с небольшой группой детей . Важно правильно подбирать упражнения, в зависимости от такого над какой группой звуков идет работа</a:t>
            </a:r>
            <a:endParaRPr lang="ru-RU" sz="2400" dirty="0"/>
          </a:p>
        </p:txBody>
      </p:sp>
    </p:spTree>
    <p:extLst>
      <p:ext uri="{BB962C8B-B14F-4D97-AF65-F5344CB8AC3E}">
        <p14:creationId xmlns="" xmlns:p14="http://schemas.microsoft.com/office/powerpoint/2010/main" val="1463972198"/>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Наташа\Рабочий стол\Для работы с презентациями\Шаблоны-фоны\Хорошие фоны\fon_nabor_11\52-1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2536" y="0"/>
            <a:ext cx="9715500" cy="73152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FF0000"/>
                </a:solidFill>
              </a:rPr>
              <a:t>Пальчиковая гимнастика</a:t>
            </a:r>
            <a:endParaRPr lang="ru-RU" dirty="0">
              <a:solidFill>
                <a:srgbClr val="FF0000"/>
              </a:solidFill>
            </a:endParaRPr>
          </a:p>
        </p:txBody>
      </p:sp>
      <p:sp>
        <p:nvSpPr>
          <p:cNvPr id="3" name="Содержимое 2"/>
          <p:cNvSpPr>
            <a:spLocks noGrp="1"/>
          </p:cNvSpPr>
          <p:nvPr>
            <p:ph idx="1"/>
          </p:nvPr>
        </p:nvSpPr>
        <p:spPr>
          <a:xfrm>
            <a:off x="457200" y="1600201"/>
            <a:ext cx="8229600" cy="2548880"/>
          </a:xfrm>
        </p:spPr>
        <p:txBody>
          <a:bodyPr/>
          <a:lstStyle/>
          <a:p>
            <a:pPr algn="just"/>
            <a:r>
              <a:rPr lang="ru-RU" sz="2400" dirty="0" smtClean="0"/>
              <a:t>Систематические упражнения по тренировке движений пальцев, наряду со стимулирующим влиянием на развитие речи, является мощным средством повышения работоспособности коры головного мозга, влияет на центры развития речи, развивает ручную умелость, помогает снять напряжение.</a:t>
            </a:r>
          </a:p>
          <a:p>
            <a:pPr>
              <a:buNone/>
            </a:pPr>
            <a:endParaRPr lang="ru-RU" dirty="0"/>
          </a:p>
        </p:txBody>
      </p:sp>
      <p:sp>
        <p:nvSpPr>
          <p:cNvPr id="5" name="TextBox 4"/>
          <p:cNvSpPr txBox="1"/>
          <p:nvPr/>
        </p:nvSpPr>
        <p:spPr>
          <a:xfrm>
            <a:off x="1187624" y="3995678"/>
            <a:ext cx="7488832" cy="2862322"/>
          </a:xfrm>
          <a:prstGeom prst="rect">
            <a:avLst/>
          </a:prstGeom>
          <a:noFill/>
        </p:spPr>
        <p:txBody>
          <a:bodyPr wrap="square" rtlCol="0">
            <a:spAutoFit/>
          </a:bodyPr>
          <a:lstStyle/>
          <a:p>
            <a:r>
              <a:rPr lang="ru-RU" dirty="0" smtClean="0"/>
              <a:t>Игры и упражнения  с пальчиками разнообразны:</a:t>
            </a:r>
          </a:p>
          <a:p>
            <a:r>
              <a:rPr lang="ru-RU" dirty="0" smtClean="0"/>
              <a:t>- пальчиковые игры с мелкими предметами;</a:t>
            </a:r>
          </a:p>
          <a:p>
            <a:r>
              <a:rPr lang="ru-RU" dirty="0" smtClean="0"/>
              <a:t>- пальчиковые игры со скороговорками; </a:t>
            </a:r>
          </a:p>
          <a:p>
            <a:r>
              <a:rPr lang="ru-RU" dirty="0" smtClean="0"/>
              <a:t>- пальчиковые игры со стихами; </a:t>
            </a:r>
          </a:p>
          <a:p>
            <a:r>
              <a:rPr lang="ru-RU" dirty="0" smtClean="0"/>
              <a:t>- пальчиковая гимнастика; </a:t>
            </a:r>
          </a:p>
          <a:p>
            <a:r>
              <a:rPr lang="ru-RU" dirty="0" smtClean="0"/>
              <a:t>- </a:t>
            </a:r>
            <a:r>
              <a:rPr lang="ru-RU" dirty="0" err="1" smtClean="0"/>
              <a:t>самомассаж</a:t>
            </a:r>
            <a:r>
              <a:rPr lang="ru-RU" dirty="0" smtClean="0"/>
              <a:t> кистей и пальцев рук с использованием «сухого бассейна»;</a:t>
            </a:r>
          </a:p>
          <a:p>
            <a:r>
              <a:rPr lang="ru-RU" dirty="0" smtClean="0"/>
              <a:t>- пальчиковый алфавит; </a:t>
            </a:r>
          </a:p>
          <a:p>
            <a:r>
              <a:rPr lang="ru-RU" dirty="0" smtClean="0"/>
              <a:t>- пальчиковый театр;</a:t>
            </a:r>
          </a:p>
          <a:p>
            <a:r>
              <a:rPr lang="ru-RU" dirty="0" smtClean="0"/>
              <a:t>- театр теней.</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Наташа\Рабочий стол\Для работы с презентациями\Шаблоны-фоны\Хорошие фоны\fon_nabor_11\52-1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2536" y="0"/>
            <a:ext cx="9715500" cy="73152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FF0000"/>
                </a:solidFill>
              </a:rPr>
              <a:t>Массаж СУ-ДЖОК</a:t>
            </a:r>
            <a:endParaRPr lang="ru-RU" dirty="0">
              <a:solidFill>
                <a:srgbClr val="FF0000"/>
              </a:solidFill>
            </a:endParaRPr>
          </a:p>
        </p:txBody>
      </p:sp>
      <p:sp>
        <p:nvSpPr>
          <p:cNvPr id="3" name="Содержимое 2"/>
          <p:cNvSpPr>
            <a:spLocks noGrp="1"/>
          </p:cNvSpPr>
          <p:nvPr>
            <p:ph idx="1"/>
          </p:nvPr>
        </p:nvSpPr>
        <p:spPr/>
        <p:txBody>
          <a:bodyPr>
            <a:normAutofit fontScale="77500" lnSpcReduction="20000"/>
          </a:bodyPr>
          <a:lstStyle/>
          <a:p>
            <a:pPr algn="just">
              <a:buNone/>
            </a:pPr>
            <a:r>
              <a:rPr lang="ru-RU" dirty="0" smtClean="0"/>
              <a:t>		</a:t>
            </a:r>
            <a:r>
              <a:rPr lang="ru-RU" dirty="0" err="1" smtClean="0"/>
              <a:t>Самомассаж</a:t>
            </a:r>
            <a:r>
              <a:rPr lang="ru-RU" dirty="0" smtClean="0"/>
              <a:t> </a:t>
            </a:r>
            <a:r>
              <a:rPr lang="ru-RU" dirty="0" smtClean="0"/>
              <a:t>- нетрадиционное, но эффективное направление по развитию межполушарных связей головного мозга, повышению иммунитета, мелкой моторики, и подготовке детей к письму. Под воздействием несложных массажных упражнений достигается нормализация мышечного тонуса, происходит стимуляция тактильных ощущений, а также развитие речевой функции. Массаж кисти и пальцев обеих рук способствует также развитию мышления, памяти,  внимания, произвольному переключению движений, улучшает координацию, восстанавливает ослабленные мышцы, помогает снять излишнее напряжение, нормализует эмоциональное состояние детей.</a:t>
            </a:r>
          </a:p>
          <a:p>
            <a:pPr algn="just"/>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232</TotalTime>
  <Words>580</Words>
  <Application>Microsoft Office PowerPoint</Application>
  <PresentationFormat>Экран (4:3)</PresentationFormat>
  <Paragraphs>88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Здоровьесберегающие технологии в развитии речи  детей дошкольного возраста</vt:lpstr>
      <vt:lpstr>Результаты логопедической диагностики в сентябре 2012 года.</vt:lpstr>
      <vt:lpstr> Цель здоровьесберегающих технологий </vt:lpstr>
      <vt:lpstr>Определение</vt:lpstr>
      <vt:lpstr>Релаксация </vt:lpstr>
      <vt:lpstr>Дыхательная гимнастика</vt:lpstr>
      <vt:lpstr>Артикуляционная гимнастика</vt:lpstr>
      <vt:lpstr>Пальчиковая гимнастика</vt:lpstr>
      <vt:lpstr>Массаж СУ-ДЖОК</vt:lpstr>
      <vt:lpstr>Массаж биологически активных зон (БАЗ)</vt:lpstr>
      <vt:lpstr>Слайд 11</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Наташа</dc:creator>
  <cp:lastModifiedBy>1</cp:lastModifiedBy>
  <cp:revision>25</cp:revision>
  <dcterms:created xsi:type="dcterms:W3CDTF">2012-10-20T05:09:08Z</dcterms:created>
  <dcterms:modified xsi:type="dcterms:W3CDTF">2012-10-23T11:14:23Z</dcterms:modified>
</cp:coreProperties>
</file>