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0" r:id="rId6"/>
    <p:sldId id="263"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3" autoAdjust="0"/>
    <p:restoredTop sz="94660"/>
  </p:normalViewPr>
  <p:slideViewPr>
    <p:cSldViewPr snapToGrid="0">
      <p:cViewPr varScale="1">
        <p:scale>
          <a:sx n="105" d="100"/>
          <a:sy n="105" d="100"/>
        </p:scale>
        <p:origin x="120"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7346123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26941364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35804793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1711150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26173878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BBA0483-3468-4132-83C8-14D50BCC6102}" type="datetimeFigureOut">
              <a:rPr lang="ru-RU" smtClean="0"/>
              <a:t>07.02.2015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19781316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BBA0483-3468-4132-83C8-14D50BCC6102}" type="datetimeFigureOut">
              <a:rPr lang="ru-RU" smtClean="0"/>
              <a:t>07.02.2015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24154838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BBA0483-3468-4132-83C8-14D50BCC6102}" type="datetimeFigureOut">
              <a:rPr lang="ru-RU" smtClean="0"/>
              <a:t>07.02.2015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23948298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BBA0483-3468-4132-83C8-14D50BCC6102}" type="datetimeFigureOut">
              <a:rPr lang="ru-RU" smtClean="0"/>
              <a:t>07.02.2015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6701997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BBA0483-3468-4132-83C8-14D50BCC6102}" type="datetimeFigureOut">
              <a:rPr lang="ru-RU" smtClean="0"/>
              <a:t>07.02.2015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306045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BBA0483-3468-4132-83C8-14D50BCC6102}" type="datetimeFigureOut">
              <a:rPr lang="ru-RU" smtClean="0"/>
              <a:t>07.02.2015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39524F-5C83-456D-A35D-FFD0B202D2B0}" type="slidenum">
              <a:rPr lang="ru-RU" smtClean="0"/>
              <a:t>‹#›</a:t>
            </a:fld>
            <a:endParaRPr lang="ru-RU"/>
          </a:p>
        </p:txBody>
      </p:sp>
    </p:spTree>
    <p:extLst>
      <p:ext uri="{BB962C8B-B14F-4D97-AF65-F5344CB8AC3E}">
        <p14:creationId xmlns:p14="http://schemas.microsoft.com/office/powerpoint/2010/main" val="8521155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BA0483-3468-4132-83C8-14D50BCC6102}" type="datetimeFigureOut">
              <a:rPr lang="ru-RU" smtClean="0"/>
              <a:t>07.02.2015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9524F-5C83-456D-A35D-FFD0B202D2B0}" type="slidenum">
              <a:rPr lang="ru-RU" smtClean="0"/>
              <a:t>‹#›</a:t>
            </a:fld>
            <a:endParaRPr lang="ru-RU"/>
          </a:p>
        </p:txBody>
      </p:sp>
    </p:spTree>
    <p:extLst>
      <p:ext uri="{BB962C8B-B14F-4D97-AF65-F5344CB8AC3E}">
        <p14:creationId xmlns:p14="http://schemas.microsoft.com/office/powerpoint/2010/main" val="3157076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8.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35000">
              <a:schemeClr val="accent5">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95417"/>
            <a:ext cx="9144000" cy="473263"/>
          </a:xfrm>
        </p:spPr>
        <p:txBody>
          <a:bodyPr>
            <a:normAutofit fontScale="90000"/>
          </a:bodyPr>
          <a:lstStyle/>
          <a:p>
            <a:r>
              <a:rPr lang="ru-RU" sz="4000" b="1" i="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tang" panose="02030600000101010101" pitchFamily="18" charset="-127"/>
                <a:ea typeface="Batang" panose="02030600000101010101" pitchFamily="18" charset="-127"/>
              </a:rPr>
              <a:t>Окружающий мир </a:t>
            </a:r>
            <a:endParaRPr lang="ru-RU" sz="40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tang" panose="02030600000101010101" pitchFamily="18" charset="-127"/>
              <a:ea typeface="Batang" panose="02030600000101010101" pitchFamily="18" charset="-127"/>
            </a:endParaRPr>
          </a:p>
        </p:txBody>
      </p:sp>
      <p:sp>
        <p:nvSpPr>
          <p:cNvPr id="3" name="Подзаголовок 2"/>
          <p:cNvSpPr>
            <a:spLocks noGrp="1"/>
          </p:cNvSpPr>
          <p:nvPr>
            <p:ph type="subTitle" idx="1"/>
          </p:nvPr>
        </p:nvSpPr>
        <p:spPr>
          <a:xfrm>
            <a:off x="1140940" y="4646141"/>
            <a:ext cx="9144000" cy="1940009"/>
          </a:xfrm>
        </p:spPr>
        <p:txBody>
          <a:bodyPr>
            <a:noAutofit/>
          </a:bodyPr>
          <a:lstStyle/>
          <a:p>
            <a:r>
              <a:rPr lang="ru-RU" sz="4400" b="1" i="1" dirty="0" smtClean="0">
                <a:solidFill>
                  <a:srgbClr val="FF0000"/>
                </a:solidFill>
                <a:latin typeface="Batang" panose="02030600000101010101" pitchFamily="18" charset="-127"/>
                <a:ea typeface="Batang" panose="02030600000101010101" pitchFamily="18" charset="-127"/>
              </a:rPr>
              <a:t>«Здравствуй, Зимушка-зима!»</a:t>
            </a:r>
          </a:p>
          <a:p>
            <a:endParaRPr lang="ru-RU" sz="4400" i="1" dirty="0">
              <a:solidFill>
                <a:srgbClr val="FF0000"/>
              </a:solidFill>
              <a:latin typeface="Batang" panose="02030600000101010101" pitchFamily="18" charset="-127"/>
              <a:ea typeface="Batang" panose="02030600000101010101" pitchFamily="18" charset="-127"/>
            </a:endParaRPr>
          </a:p>
          <a:p>
            <a:r>
              <a:rPr lang="ru-RU" sz="1400" b="1" i="1" dirty="0" smtClean="0">
                <a:solidFill>
                  <a:schemeClr val="accent5">
                    <a:lumMod val="75000"/>
                  </a:schemeClr>
                </a:solidFill>
                <a:latin typeface="Batang" panose="02030600000101010101" pitchFamily="18" charset="-127"/>
                <a:ea typeface="Batang" panose="02030600000101010101" pitchFamily="18" charset="-127"/>
              </a:rPr>
              <a:t>                                                          Выполнила воспитатель </a:t>
            </a:r>
            <a:r>
              <a:rPr lang="ru-RU" sz="1400" b="1" i="1" dirty="0" err="1" smtClean="0">
                <a:solidFill>
                  <a:schemeClr val="accent5">
                    <a:lumMod val="75000"/>
                  </a:schemeClr>
                </a:solidFill>
                <a:latin typeface="Batang" panose="02030600000101010101" pitchFamily="18" charset="-127"/>
                <a:ea typeface="Batang" panose="02030600000101010101" pitchFamily="18" charset="-127"/>
              </a:rPr>
              <a:t>Федореева</a:t>
            </a:r>
            <a:r>
              <a:rPr lang="ru-RU" sz="1400" b="1" i="1" dirty="0" smtClean="0">
                <a:solidFill>
                  <a:schemeClr val="accent5">
                    <a:lumMod val="75000"/>
                  </a:schemeClr>
                </a:solidFill>
                <a:latin typeface="Batang" panose="02030600000101010101" pitchFamily="18" charset="-127"/>
                <a:ea typeface="Batang" panose="02030600000101010101" pitchFamily="18" charset="-127"/>
              </a:rPr>
              <a:t> Н.А. ГБОУ школа </a:t>
            </a:r>
            <a:r>
              <a:rPr lang="ru-RU" sz="1400" b="1" i="1" smtClean="0">
                <a:solidFill>
                  <a:schemeClr val="accent5">
                    <a:lumMod val="75000"/>
                  </a:schemeClr>
                </a:solidFill>
                <a:latin typeface="Batang" panose="02030600000101010101" pitchFamily="18" charset="-127"/>
                <a:ea typeface="Batang" panose="02030600000101010101" pitchFamily="18" charset="-127"/>
              </a:rPr>
              <a:t>№ </a:t>
            </a:r>
            <a:r>
              <a:rPr lang="ru-RU" sz="1400" b="1" i="1" smtClean="0">
                <a:solidFill>
                  <a:schemeClr val="accent5">
                    <a:lumMod val="75000"/>
                  </a:schemeClr>
                </a:solidFill>
                <a:latin typeface="Batang" panose="02030600000101010101" pitchFamily="18" charset="-127"/>
                <a:ea typeface="Batang" panose="02030600000101010101" pitchFamily="18" charset="-127"/>
              </a:rPr>
              <a:t>2117</a:t>
            </a:r>
            <a:r>
              <a:rPr lang="ru-RU" sz="1400" b="1" i="1" dirty="0" smtClean="0">
                <a:solidFill>
                  <a:schemeClr val="accent5">
                    <a:lumMod val="75000"/>
                  </a:schemeClr>
                </a:solidFill>
                <a:latin typeface="Batang" panose="02030600000101010101" pitchFamily="18" charset="-127"/>
                <a:ea typeface="Batang" panose="02030600000101010101" pitchFamily="18" charset="-127"/>
              </a:rPr>
              <a:t>.</a:t>
            </a:r>
            <a:endParaRPr lang="ru-RU" sz="1400" b="1" i="1" dirty="0">
              <a:solidFill>
                <a:schemeClr val="accent5">
                  <a:lumMod val="75000"/>
                </a:schemeClr>
              </a:solidFill>
              <a:latin typeface="Batang" panose="02030600000101010101" pitchFamily="18" charset="-127"/>
              <a:ea typeface="Batang" panose="02030600000101010101" pitchFamily="18" charset="-127"/>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67" y="1076891"/>
            <a:ext cx="6301946" cy="3361039"/>
          </a:xfrm>
          <a:prstGeom prst="rect">
            <a:avLst/>
          </a:prstGeom>
          <a:ln w="190500" cap="sq">
            <a:solidFill>
              <a:srgbClr val="C8C6BD"/>
            </a:solidFill>
            <a:prstDash val="solid"/>
            <a:miter lim="800000"/>
          </a:ln>
          <a:effectLst>
            <a:glow rad="25400">
              <a:schemeClr val="accent1">
                <a:lumMod val="20000"/>
                <a:lumOff val="80000"/>
              </a:schemeClr>
            </a:glow>
            <a:outerShdw blurRad="254000" algn="bl" rotWithShape="0">
              <a:srgbClr val="000000">
                <a:alpha val="43000"/>
              </a:srgbClr>
            </a:outerShdw>
          </a:effectLst>
          <a:scene3d>
            <a:camera prst="perspectiveFront" fov="5400000"/>
            <a:lightRig rig="threePt" dir="t">
              <a:rot lat="0" lon="0" rev="2100000"/>
            </a:lightRig>
          </a:scene3d>
          <a:sp3d extrusionH="25400">
            <a:bevelT w="304800" h="152400"/>
            <a:extrusionClr>
              <a:srgbClr val="000000"/>
            </a:extrusionClr>
          </a:sp3d>
        </p:spPr>
      </p:pic>
    </p:spTree>
    <p:extLst>
      <p:ext uri="{BB962C8B-B14F-4D97-AF65-F5344CB8AC3E}">
        <p14:creationId xmlns:p14="http://schemas.microsoft.com/office/powerpoint/2010/main" val="38035924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4778"/>
            <a:ext cx="10515600" cy="1590848"/>
          </a:xfrm>
        </p:spPr>
        <p:txBody>
          <a:bodyPr>
            <a:noAutofit/>
          </a:bodyPr>
          <a:lstStyle/>
          <a:p>
            <a:pPr algn="ctr">
              <a:lnSpc>
                <a:spcPct val="150000"/>
              </a:lnSpc>
            </a:pPr>
            <a:r>
              <a:rPr lang="ru-RU" sz="1800" dirty="0" smtClean="0"/>
              <a:t/>
            </a:r>
            <a:br>
              <a:rPr lang="ru-RU" sz="1800" dirty="0" smtClean="0"/>
            </a:br>
            <a:r>
              <a:rPr lang="ru-RU" sz="1800" b="1" i="1" dirty="0" smtClean="0">
                <a:solidFill>
                  <a:srgbClr val="FF0000"/>
                </a:solidFill>
                <a:latin typeface="Batang" panose="02030600000101010101" pitchFamily="18" charset="-127"/>
                <a:ea typeface="Batang" panose="02030600000101010101" pitchFamily="18" charset="-127"/>
              </a:rPr>
              <a:t>Белым снегом всё покрыло</a:t>
            </a:r>
            <a:br>
              <a:rPr lang="ru-RU" sz="1800" b="1" i="1" dirty="0" smtClean="0">
                <a:solidFill>
                  <a:srgbClr val="FF0000"/>
                </a:solidFill>
                <a:latin typeface="Batang" panose="02030600000101010101" pitchFamily="18" charset="-127"/>
                <a:ea typeface="Batang" panose="02030600000101010101" pitchFamily="18" charset="-127"/>
              </a:rPr>
            </a:br>
            <a:r>
              <a:rPr lang="ru-RU" sz="1800" b="1" i="1" dirty="0" smtClean="0">
                <a:solidFill>
                  <a:srgbClr val="FF0000"/>
                </a:solidFill>
                <a:latin typeface="Batang" panose="02030600000101010101" pitchFamily="18" charset="-127"/>
                <a:ea typeface="Batang" panose="02030600000101010101" pitchFamily="18" charset="-127"/>
              </a:rPr>
              <a:t>И деревья и дома</a:t>
            </a:r>
            <a:br>
              <a:rPr lang="ru-RU" sz="1800" b="1" i="1" dirty="0" smtClean="0">
                <a:solidFill>
                  <a:srgbClr val="FF0000"/>
                </a:solidFill>
                <a:latin typeface="Batang" panose="02030600000101010101" pitchFamily="18" charset="-127"/>
                <a:ea typeface="Batang" panose="02030600000101010101" pitchFamily="18" charset="-127"/>
              </a:rPr>
            </a:br>
            <a:r>
              <a:rPr lang="ru-RU" sz="1800" b="1" i="1" dirty="0" smtClean="0">
                <a:solidFill>
                  <a:srgbClr val="FF0000"/>
                </a:solidFill>
                <a:latin typeface="Batang" panose="02030600000101010101" pitchFamily="18" charset="-127"/>
                <a:ea typeface="Batang" panose="02030600000101010101" pitchFamily="18" charset="-127"/>
              </a:rPr>
              <a:t>Свищет ветер легкокрылый:</a:t>
            </a:r>
            <a:br>
              <a:rPr lang="ru-RU" sz="1800" b="1" i="1" dirty="0" smtClean="0">
                <a:solidFill>
                  <a:srgbClr val="FF0000"/>
                </a:solidFill>
                <a:latin typeface="Batang" panose="02030600000101010101" pitchFamily="18" charset="-127"/>
                <a:ea typeface="Batang" panose="02030600000101010101" pitchFamily="18" charset="-127"/>
              </a:rPr>
            </a:br>
            <a:r>
              <a:rPr lang="ru-RU" sz="1800" b="1" i="1" dirty="0" smtClean="0">
                <a:solidFill>
                  <a:srgbClr val="FF0000"/>
                </a:solidFill>
                <a:latin typeface="Batang" panose="02030600000101010101" pitchFamily="18" charset="-127"/>
                <a:ea typeface="Batang" panose="02030600000101010101" pitchFamily="18" charset="-127"/>
              </a:rPr>
              <a:t>-Здравствуй Зимушка-зима! </a:t>
            </a:r>
            <a:br>
              <a:rPr lang="ru-RU" sz="1800" b="1" i="1" dirty="0" smtClean="0">
                <a:solidFill>
                  <a:srgbClr val="FF0000"/>
                </a:solidFill>
                <a:latin typeface="Batang" panose="02030600000101010101" pitchFamily="18" charset="-127"/>
                <a:ea typeface="Batang" panose="02030600000101010101" pitchFamily="18" charset="-127"/>
              </a:rPr>
            </a:br>
            <a:endParaRPr lang="ru-RU" sz="1800" b="1" i="1" dirty="0">
              <a:solidFill>
                <a:srgbClr val="FF0000"/>
              </a:solidFill>
              <a:latin typeface="Batang" panose="02030600000101010101" pitchFamily="18" charset="-127"/>
              <a:ea typeface="Batang" panose="02030600000101010101" pitchFamily="18" charset="-127"/>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32486" y="1940011"/>
            <a:ext cx="5387546" cy="4510216"/>
          </a:xfrm>
          <a:prstGeom prst="rect">
            <a:avLst/>
          </a:prstGeom>
          <a:ln>
            <a:noFill/>
          </a:ln>
          <a:effectLst>
            <a:outerShdw blurRad="292100" dist="139700" dir="2700000" algn="tl" rotWithShape="0">
              <a:srgbClr val="333333">
                <a:alpha val="65000"/>
              </a:srgbClr>
            </a:outerShdw>
          </a:effectLst>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172200" y="1940011"/>
            <a:ext cx="5690286" cy="45102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055846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3736" y="146304"/>
            <a:ext cx="4442841" cy="329184"/>
          </a:xfrm>
        </p:spPr>
        <p:txBody>
          <a:bodyPr>
            <a:normAutofit fontScale="90000"/>
          </a:bodyPr>
          <a:lstStyle/>
          <a:p>
            <a:pPr algn="ctr"/>
            <a:r>
              <a:rPr lang="ru-RU" sz="1800" b="1" i="1" dirty="0" smtClean="0">
                <a:solidFill>
                  <a:srgbClr val="FF0000"/>
                </a:solidFill>
                <a:latin typeface="Batang" panose="02030600000101010101" pitchFamily="18" charset="-127"/>
                <a:ea typeface="Batang" panose="02030600000101010101" pitchFamily="18" charset="-127"/>
              </a:rPr>
              <a:t>Птицы зимой.</a:t>
            </a:r>
            <a:endParaRPr lang="ru-RU" sz="1800" dirty="0"/>
          </a:p>
        </p:txBody>
      </p:sp>
      <p:pic>
        <p:nvPicPr>
          <p:cNvPr id="7" name="Объект 6"/>
          <p:cNvPicPr>
            <a:picLocks noGrp="1" noChangeAspect="1"/>
          </p:cNvPicPr>
          <p:nvPr>
            <p:ph idx="1"/>
          </p:nvPr>
        </p:nvPicPr>
        <p:blipFill rotWithShape="1">
          <a:blip r:embed="rId3">
            <a:extLst>
              <a:ext uri="{28A0092B-C50C-407E-A947-70E740481C1C}">
                <a14:useLocalDpi xmlns:a14="http://schemas.microsoft.com/office/drawing/2010/main" val="0"/>
              </a:ext>
            </a:extLst>
          </a:blip>
          <a:srcRect l="27095" t="29477" r="24486" b="22894"/>
          <a:stretch/>
        </p:blipFill>
        <p:spPr>
          <a:xfrm>
            <a:off x="6893169" y="1375821"/>
            <a:ext cx="4803647" cy="3876118"/>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173736" y="64008"/>
            <a:ext cx="6555310" cy="6656832"/>
          </a:xfrm>
        </p:spPr>
        <p:txBody>
          <a:bodyPr>
            <a:noAutofit/>
          </a:bodyPr>
          <a:lstStyle/>
          <a:p>
            <a:pPr>
              <a:lnSpc>
                <a:spcPct val="120000"/>
              </a:lnSpc>
            </a:pPr>
            <a:r>
              <a:rPr lang="ru-RU" sz="1200" dirty="0" smtClean="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   </a:t>
            </a:r>
          </a:p>
          <a:p>
            <a:pPr>
              <a:lnSpc>
                <a:spcPct val="120000"/>
              </a:lnSpc>
            </a:pPr>
            <a:r>
              <a:rPr lang="ru-RU" sz="1400" b="1" dirty="0" smtClean="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   </a:t>
            </a:r>
            <a:r>
              <a:rPr lang="ru-RU" dirty="0" smtClean="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Воробьи </a:t>
            </a: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держатся вблизи жилья человека, сооружают себе особое зимнее гнездо в щелях домов, под </a:t>
            </a:r>
            <a:r>
              <a:rPr lang="ru-RU" dirty="0" smtClean="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крышами. </a:t>
            </a: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Как бы ни было голодно, если воробей нашёл корм, он, прежде всего своим щебетом приглашает своих собратьев к обеду.</a:t>
            </a:r>
          </a:p>
          <a:p>
            <a:pPr>
              <a:lnSpc>
                <a:spcPct val="120000"/>
              </a:lnSpc>
            </a:pP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   Синицы селятся в самых разных местах. Любят жить в лиственных лесах, устраивают гнёзда в старых гнёздах белок, в дуплах дятлов. Зимой часто ищут ночлега возле жилых домов. Иногда поселяются и в почтовых ящиках. Зимой птицам могут помочь только люди. Когда становиться очень холодно, тогда голодные, ослабевшие птицы быстро замерзают. </a:t>
            </a:r>
            <a:r>
              <a:rPr lang="ru-RU" dirty="0" smtClean="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А </a:t>
            </a: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вот сытой птице и сильный мороз не страшен. Вот и летят птицы поближе к жилью человека. С самого раннего утра им нужен корм.</a:t>
            </a:r>
          </a:p>
          <a:p>
            <a:pPr>
              <a:lnSpc>
                <a:spcPct val="120000"/>
              </a:lnSpc>
            </a:pP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   На ветках рябины устраивают столовую снегири. Кормится ягодами, выедая из них семена, оставляя мякоть.</a:t>
            </a:r>
          </a:p>
          <a:p>
            <a:pPr>
              <a:lnSpc>
                <a:spcPct val="120000"/>
              </a:lnSpc>
            </a:pPr>
            <a:r>
              <a:rPr lang="ru-RU" dirty="0">
                <a:solidFill>
                  <a:srgbClr val="0070C0"/>
                </a:solidFill>
                <a:latin typeface="Times New Roman" panose="02020603050405020304" pitchFamily="18" charset="0"/>
                <a:ea typeface="Batang" panose="02030600000101010101" pitchFamily="18" charset="-127"/>
                <a:cs typeface="Times New Roman" panose="02020603050405020304" pitchFamily="18" charset="0"/>
              </a:rPr>
              <a:t>   Основные зимние корма: семечки арбуза, дыни, тыквы, пшеничные отруби, овсяные хлопья, пшено, семена подсолнечника (не жаренные, не солёные), сушёные ягоды боярышника, шиповника, крошки белого хлеба, несолёное свиное сало, говяжий жир. Нельзя давать чёрный хлеб.</a:t>
            </a:r>
          </a:p>
        </p:txBody>
      </p:sp>
    </p:spTree>
    <p:extLst>
      <p:ext uri="{BB962C8B-B14F-4D97-AF65-F5344CB8AC3E}">
        <p14:creationId xmlns:p14="http://schemas.microsoft.com/office/powerpoint/2010/main" val="19667082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4048" y="347472"/>
            <a:ext cx="4387977" cy="374904"/>
          </a:xfrm>
        </p:spPr>
        <p:txBody>
          <a:bodyPr>
            <a:normAutofit fontScale="90000"/>
          </a:bodyPr>
          <a:lstStyle/>
          <a:p>
            <a:pPr algn="ctr"/>
            <a:r>
              <a:rPr lang="ru-RU" i="1" smtClean="0">
                <a:solidFill>
                  <a:srgbClr val="FF0000"/>
                </a:solidFill>
                <a:latin typeface="Times New Roman" panose="02020603050405020304" pitchFamily="18" charset="0"/>
                <a:cs typeface="Times New Roman" panose="02020603050405020304" pitchFamily="18" charset="0"/>
              </a:rPr>
              <a:t>Жизнь животных зимой</a:t>
            </a:r>
            <a:endParaRPr lang="ru-RU" i="1" dirty="0">
              <a:solidFill>
                <a:srgbClr val="FF0000"/>
              </a:solidFill>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72025" y="621792"/>
            <a:ext cx="3489515" cy="2580704"/>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221710" y="722375"/>
            <a:ext cx="4387977" cy="6041839"/>
          </a:xfrm>
        </p:spPr>
        <p:txBody>
          <a:bodyPr>
            <a:normAutofit/>
          </a:bodyPr>
          <a:lstStyle/>
          <a:p>
            <a:r>
              <a:rPr lang="ru-RU" sz="2000" dirty="0" smtClean="0">
                <a:solidFill>
                  <a:schemeClr val="accent5">
                    <a:lumMod val="75000"/>
                  </a:schemeClr>
                </a:solidFill>
                <a:latin typeface="Times New Roman" panose="02020603050405020304" pitchFamily="18" charset="0"/>
                <a:cs typeface="Times New Roman" panose="02020603050405020304" pitchFamily="18" charset="0"/>
              </a:rPr>
              <a:t>   Зимой все звери стараются укрыться от мороза, от холодного, ледяного ветра, и каждый по-своему зимовать приспособился. Волки, лисы на охоту выходят, а медведь с осени как заляжет в берлогу, так и спит до весны.</a:t>
            </a:r>
          </a:p>
          <a:p>
            <a:r>
              <a:rPr lang="ru-RU" sz="2000" dirty="0" smtClean="0">
                <a:solidFill>
                  <a:schemeClr val="accent5">
                    <a:lumMod val="75000"/>
                  </a:schemeClr>
                </a:solidFill>
                <a:latin typeface="Times New Roman" panose="02020603050405020304" pitchFamily="18" charset="0"/>
                <a:cs typeface="Times New Roman" panose="02020603050405020304" pitchFamily="18" charset="0"/>
              </a:rPr>
              <a:t>   Все животные от лютой стужи попрятались. А у зайца нет ни норы, ни гнезда. Сегодня под кустиком выспится, завтра в овражке приляжет; где ямку в снегу выкопает - там у него и дом. Зато шубка у зайца теплая, пушистая и белая, как снег. Хорошо ему в такой шубке - тепло и спрятаться от врагов нетрудно: прижался в снегу - попробуй-ка разгляди!</a:t>
            </a:r>
            <a:endParaRPr lang="ru-RU" sz="2000" dirty="0">
              <a:solidFill>
                <a:schemeClr val="accent5">
                  <a:lumMod val="75000"/>
                </a:schemeClr>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2025" y="3598164"/>
            <a:ext cx="3489515" cy="2761488"/>
          </a:xfrm>
          <a:prstGeom prst="rect">
            <a:avLst/>
          </a:prstGeom>
          <a:ln>
            <a:noFill/>
          </a:ln>
          <a:effectLst>
            <a:outerShdw blurRad="292100" dist="139700" dir="2700000" algn="tl" rotWithShape="0">
              <a:srgbClr val="333333">
                <a:alpha val="65000"/>
              </a:srgbClr>
            </a:outerShdw>
          </a:effectLst>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6216" y="621792"/>
            <a:ext cx="3323823" cy="2580704"/>
          </a:xfrm>
          <a:prstGeom prst="rect">
            <a:avLst/>
          </a:prstGeom>
          <a:ln>
            <a:noFill/>
          </a:ln>
          <a:effectLst>
            <a:outerShdw blurRad="292100" dist="139700" dir="2700000" algn="tl" rotWithShape="0">
              <a:srgbClr val="333333">
                <a:alpha val="65000"/>
              </a:srgbClr>
            </a:outerShdw>
          </a:effectLst>
        </p:spPr>
      </p:pic>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86216" y="3598164"/>
            <a:ext cx="3323823" cy="26904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31260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1699" y="155448"/>
            <a:ext cx="3932237" cy="484632"/>
          </a:xfrm>
        </p:spPr>
        <p:txBody>
          <a:bodyPr>
            <a:normAutofit fontScale="90000"/>
          </a:bodyPr>
          <a:lstStyle/>
          <a:p>
            <a:r>
              <a:rPr lang="ru-RU" b="1" i="1" dirty="0" smtClean="0">
                <a:solidFill>
                  <a:srgbClr val="FF0000"/>
                </a:solidFill>
                <a:latin typeface="Times New Roman" panose="02020603050405020304" pitchFamily="18" charset="0"/>
                <a:cs typeface="Times New Roman" panose="02020603050405020304" pitchFamily="18" charset="0"/>
              </a:rPr>
              <a:t>Зимние забавы</a:t>
            </a:r>
            <a:endParaRPr lang="ru-RU" b="1" i="1" dirty="0">
              <a:solidFill>
                <a:srgbClr val="FF0000"/>
              </a:solidFill>
              <a:latin typeface="Times New Roman" panose="02020603050405020304" pitchFamily="18" charset="0"/>
              <a:cs typeface="Times New Roman" panose="02020603050405020304" pitchFamily="18" charset="0"/>
            </a:endParaRPr>
          </a:p>
        </p:txBody>
      </p:sp>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7720" y="640080"/>
            <a:ext cx="7081911" cy="5784166"/>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328246" y="797169"/>
            <a:ext cx="4195690" cy="6060831"/>
          </a:xfrm>
        </p:spPr>
        <p:txBody>
          <a:bodyPr>
            <a:normAutofit/>
          </a:bodyPr>
          <a:lstStyle/>
          <a:p>
            <a:r>
              <a:rPr lang="ru-RU" sz="2000" b="1" i="1" dirty="0">
                <a:solidFill>
                  <a:schemeClr val="accent5">
                    <a:lumMod val="75000"/>
                  </a:schemeClr>
                </a:solidFill>
                <a:latin typeface="Times New Roman" panose="02020603050405020304" pitchFamily="18" charset="0"/>
                <a:cs typeface="Times New Roman" panose="02020603050405020304" pitchFamily="18" charset="0"/>
              </a:rPr>
              <a:t>Как на горке, на горе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На широком на дворе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на санках,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на лыжах,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повыше,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пониже,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a:t>
            </a:r>
            <a:r>
              <a:rPr lang="ru-RU" sz="2000" b="1" i="1" dirty="0" err="1">
                <a:solidFill>
                  <a:schemeClr val="accent5">
                    <a:lumMod val="75000"/>
                  </a:schemeClr>
                </a:solidFill>
                <a:latin typeface="Times New Roman" panose="02020603050405020304" pitchFamily="18" charset="0"/>
                <a:cs typeface="Times New Roman" panose="02020603050405020304" pitchFamily="18" charset="0"/>
              </a:rPr>
              <a:t>потише</a:t>
            </a:r>
            <a:r>
              <a:rPr lang="ru-RU" sz="2000" b="1" i="1" dirty="0">
                <a:solidFill>
                  <a:schemeClr val="accent5">
                    <a:lumMod val="75000"/>
                  </a:schemeClr>
                </a:solidFill>
                <a:latin typeface="Times New Roman" panose="02020603050405020304" pitchFamily="18" charset="0"/>
                <a:cs typeface="Times New Roman" panose="02020603050405020304" pitchFamily="18" charset="0"/>
              </a:rPr>
              <a:t>,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с разбегу,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по льду,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Кто по снегу.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С горки — ух,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На горку — ух,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Бух! </a:t>
            </a:r>
          </a:p>
          <a:p>
            <a:r>
              <a:rPr lang="ru-RU" sz="2000" b="1" i="1" dirty="0">
                <a:solidFill>
                  <a:schemeClr val="accent5">
                    <a:lumMod val="75000"/>
                  </a:schemeClr>
                </a:solidFill>
                <a:latin typeface="Times New Roman" panose="02020603050405020304" pitchFamily="18" charset="0"/>
                <a:cs typeface="Times New Roman" panose="02020603050405020304" pitchFamily="18" charset="0"/>
              </a:rPr>
              <a:t> Захватывает дух! </a:t>
            </a:r>
          </a:p>
          <a:p>
            <a:pPr algn="r"/>
            <a:r>
              <a:rPr lang="ru-RU" i="1" dirty="0">
                <a:solidFill>
                  <a:schemeClr val="accent5">
                    <a:lumMod val="75000"/>
                  </a:schemeClr>
                </a:solidFill>
                <a:latin typeface="Times New Roman" panose="02020603050405020304" pitchFamily="18" charset="0"/>
                <a:cs typeface="Times New Roman" panose="02020603050405020304" pitchFamily="18" charset="0"/>
              </a:rPr>
              <a:t> </a:t>
            </a:r>
            <a:r>
              <a:rPr lang="ru-RU" i="1" dirty="0" smtClean="0">
                <a:solidFill>
                  <a:schemeClr val="accent5">
                    <a:lumMod val="75000"/>
                  </a:schemeClr>
                </a:solidFill>
                <a:latin typeface="Times New Roman" panose="02020603050405020304" pitchFamily="18" charset="0"/>
                <a:cs typeface="Times New Roman" panose="02020603050405020304" pitchFamily="18" charset="0"/>
              </a:rPr>
              <a:t>(А</a:t>
            </a:r>
            <a:r>
              <a:rPr lang="ru-RU" i="1" dirty="0">
                <a:solidFill>
                  <a:schemeClr val="accent5">
                    <a:lumMod val="75000"/>
                  </a:schemeClr>
                </a:solidFill>
                <a:latin typeface="Times New Roman" panose="02020603050405020304" pitchFamily="18" charset="0"/>
                <a:cs typeface="Times New Roman" panose="02020603050405020304" pitchFamily="18" charset="0"/>
              </a:rPr>
              <a:t>. </a:t>
            </a:r>
            <a:r>
              <a:rPr lang="ru-RU" i="1" dirty="0" smtClean="0">
                <a:solidFill>
                  <a:schemeClr val="accent5">
                    <a:lumMod val="75000"/>
                  </a:schemeClr>
                </a:solidFill>
                <a:latin typeface="Times New Roman" panose="02020603050405020304" pitchFamily="18" charset="0"/>
                <a:cs typeface="Times New Roman" panose="02020603050405020304" pitchFamily="18" charset="0"/>
              </a:rPr>
              <a:t>Прокофьев)</a:t>
            </a:r>
            <a:endParaRPr lang="ru-RU" i="1" dirty="0">
              <a:solidFill>
                <a:schemeClr val="accent5">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40284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4738" y="265176"/>
            <a:ext cx="4457288" cy="822960"/>
          </a:xfrm>
        </p:spPr>
        <p:txBody>
          <a:bodyPr>
            <a:normAutofit fontScale="90000"/>
          </a:bodyPr>
          <a:lstStyle/>
          <a:p>
            <a:pPr algn="ctr"/>
            <a:r>
              <a:rPr lang="ru-RU" b="1" i="1" dirty="0">
                <a:solidFill>
                  <a:srgbClr val="FF0000"/>
                </a:solidFill>
                <a:latin typeface="Times New Roman" panose="02020603050405020304" pitchFamily="18" charset="0"/>
                <a:cs typeface="Times New Roman" panose="02020603050405020304" pitchFamily="18" charset="0"/>
              </a:rPr>
              <a:t>Пословицы и поговорки о зиме.</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45444" y="347472"/>
            <a:ext cx="6886892" cy="5779008"/>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314737" y="1372806"/>
            <a:ext cx="4525137" cy="5393754"/>
          </a:xfrm>
        </p:spPr>
        <p:txBody>
          <a:bodyPr>
            <a:normAutofit fontScale="70000" lnSpcReduction="20000"/>
          </a:bodyPr>
          <a:lstStyle/>
          <a:p>
            <a:pPr>
              <a:lnSpc>
                <a:spcPct val="100000"/>
              </a:lnSpc>
            </a:pP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Зима — не лето, в теплую шубу одета.</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endParaRPr lang="ru-RU" sz="2600" b="1" dirty="0">
              <a:solidFill>
                <a:schemeClr val="accent5">
                  <a:lumMod val="75000"/>
                </a:schemeClr>
              </a:solidFill>
              <a:latin typeface="Times New Roman" panose="02020603050405020304" pitchFamily="18" charset="0"/>
              <a:cs typeface="Times New Roman" panose="02020603050405020304" pitchFamily="18" charset="0"/>
            </a:endParaRPr>
          </a:p>
          <a:p>
            <a:pPr>
              <a:lnSpc>
                <a:spcPct val="100000"/>
              </a:lnSpc>
            </a:pP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Зима без снега — то и лето без хлеба.</a:t>
            </a:r>
          </a:p>
          <a:p>
            <a:pPr>
              <a:lnSpc>
                <a:spcPct val="100000"/>
              </a:lnSpc>
            </a:pP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Зима лето пугает и всё равно тает.</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endParaRPr lang="ru-RU" sz="2600" b="1" dirty="0">
              <a:solidFill>
                <a:schemeClr val="accent5">
                  <a:lumMod val="75000"/>
                </a:schemeClr>
              </a:solidFill>
              <a:latin typeface="Times New Roman" panose="02020603050405020304" pitchFamily="18" charset="0"/>
              <a:cs typeface="Times New Roman" panose="02020603050405020304" pitchFamily="18" charset="0"/>
            </a:endParaRPr>
          </a:p>
          <a:p>
            <a:pPr>
              <a:lnSpc>
                <a:spcPct val="100000"/>
              </a:lnSpc>
            </a:pP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Зима пройдет, и снег сойдет, а что посеяно — то обязательно взойдет.</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Зима с заморозков начинается, а капелями кончается.</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Зимний денёк — воробьиный скок.</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Зимой без шубы не стыдно, а холодно; а в шубе без хлеба и тепло, да голодно.</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r>
              <a:rPr lang="ru-RU" sz="2600" b="1" dirty="0">
                <a:solidFill>
                  <a:schemeClr val="accent5">
                    <a:lumMod val="75000"/>
                  </a:schemeClr>
                </a:solidFill>
                <a:latin typeface="Times New Roman" panose="02020603050405020304" pitchFamily="18" charset="0"/>
                <a:cs typeface="Times New Roman" panose="02020603050405020304" pitchFamily="18" charset="0"/>
              </a:rPr>
              <a:t>Зимой морозы, ну а летом грозы.</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endParaRPr lang="ru-RU" sz="2600" b="1" dirty="0" smtClean="0">
              <a:solidFill>
                <a:schemeClr val="accent5">
                  <a:lumMod val="75000"/>
                </a:schemeClr>
              </a:solidFill>
              <a:latin typeface="Times New Roman" panose="02020603050405020304" pitchFamily="18" charset="0"/>
              <a:cs typeface="Times New Roman" panose="02020603050405020304" pitchFamily="18" charset="0"/>
            </a:endParaRPr>
          </a:p>
          <a:p>
            <a:pPr>
              <a:lnSpc>
                <a:spcPct val="100000"/>
              </a:lnSpc>
            </a:pPr>
            <a:r>
              <a:rPr lang="ru-RU" sz="2600" b="1" dirty="0" smtClean="0">
                <a:solidFill>
                  <a:schemeClr val="accent5">
                    <a:lumMod val="75000"/>
                  </a:schemeClr>
                </a:solidFill>
                <a:latin typeface="Times New Roman" panose="02020603050405020304" pitchFamily="18" charset="0"/>
                <a:cs typeface="Times New Roman" panose="02020603050405020304" pitchFamily="18" charset="0"/>
              </a:rPr>
              <a:t>Зимой </a:t>
            </a:r>
            <a:r>
              <a:rPr lang="ru-RU" sz="2600" b="1" dirty="0">
                <a:solidFill>
                  <a:schemeClr val="accent5">
                    <a:lumMod val="75000"/>
                  </a:schemeClr>
                </a:solidFill>
                <a:latin typeface="Times New Roman" panose="02020603050405020304" pitchFamily="18" charset="0"/>
                <a:cs typeface="Times New Roman" panose="02020603050405020304" pitchFamily="18" charset="0"/>
              </a:rPr>
              <a:t>солнце светит, да не греет.</a:t>
            </a:r>
          </a:p>
          <a:p>
            <a:r>
              <a:rPr lang="ru-RU" sz="2600" b="1" dirty="0">
                <a:solidFill>
                  <a:schemeClr val="accent5">
                    <a:lumMod val="75000"/>
                  </a:schemeClr>
                </a:solidFill>
                <a:latin typeface="Times New Roman" panose="02020603050405020304" pitchFamily="18" charset="0"/>
                <a:cs typeface="Times New Roman" panose="02020603050405020304" pitchFamily="18" charset="0"/>
              </a:rPr>
              <a:t/>
            </a:r>
            <a:br>
              <a:rPr lang="ru-RU" sz="2600" b="1" dirty="0">
                <a:solidFill>
                  <a:schemeClr val="accent5">
                    <a:lumMod val="75000"/>
                  </a:schemeClr>
                </a:solidFill>
                <a:latin typeface="Times New Roman" panose="02020603050405020304" pitchFamily="18" charset="0"/>
                <a:cs typeface="Times New Roman" panose="02020603050405020304" pitchFamily="18" charset="0"/>
              </a:rPr>
            </a:br>
            <a:endParaRPr lang="ru-RU" sz="2600" b="1" dirty="0">
              <a:solidFill>
                <a:schemeClr val="accent5">
                  <a:lumMod val="75000"/>
                </a:schemeClr>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4112669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TotalTime>
  <Words>431</Words>
  <Application>Microsoft Office PowerPoint</Application>
  <PresentationFormat>Широкоэкранный</PresentationFormat>
  <Paragraphs>37</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Batang</vt:lpstr>
      <vt:lpstr>Arial</vt:lpstr>
      <vt:lpstr>Calibri</vt:lpstr>
      <vt:lpstr>Calibri Light</vt:lpstr>
      <vt:lpstr>Times New Roman</vt:lpstr>
      <vt:lpstr>Тема Office</vt:lpstr>
      <vt:lpstr>Окружающий мир </vt:lpstr>
      <vt:lpstr> Белым снегом всё покрыло И деревья и дома Свищет ветер легкокрылый: -Здравствуй Зимушка-зима!  </vt:lpstr>
      <vt:lpstr>Птицы зимой.</vt:lpstr>
      <vt:lpstr>Жизнь животных зимой</vt:lpstr>
      <vt:lpstr>Зимние забавы</vt:lpstr>
      <vt:lpstr>Пословицы и поговорки о зиме.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Окружающий мир</dc:title>
  <dc:creator>LEXX</dc:creator>
  <cp:lastModifiedBy>LEXX</cp:lastModifiedBy>
  <cp:revision>34</cp:revision>
  <dcterms:created xsi:type="dcterms:W3CDTF">2015-01-20T09:46:56Z</dcterms:created>
  <dcterms:modified xsi:type="dcterms:W3CDTF">2015-02-07T10:25:51Z</dcterms:modified>
</cp:coreProperties>
</file>