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93E7-B09C-46E2-9631-C75F90CD225D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193F8-F898-44D2-A5A4-3BBA41064C9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93E7-B09C-46E2-9631-C75F90CD225D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93F8-F898-44D2-A5A4-3BBA41064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93E7-B09C-46E2-9631-C75F90CD225D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93F8-F898-44D2-A5A4-3BBA41064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E693E7-B09C-46E2-9631-C75F90CD225D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B193F8-F898-44D2-A5A4-3BBA41064C97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93E7-B09C-46E2-9631-C75F90CD225D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93F8-F898-44D2-A5A4-3BBA41064C9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93E7-B09C-46E2-9631-C75F90CD225D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93F8-F898-44D2-A5A4-3BBA41064C9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93F8-F898-44D2-A5A4-3BBA41064C9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93E7-B09C-46E2-9631-C75F90CD225D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93E7-B09C-46E2-9631-C75F90CD225D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93F8-F898-44D2-A5A4-3BBA41064C9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93E7-B09C-46E2-9631-C75F90CD225D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93F8-F898-44D2-A5A4-3BBA41064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E693E7-B09C-46E2-9631-C75F90CD225D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B193F8-F898-44D2-A5A4-3BBA41064C9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93E7-B09C-46E2-9631-C75F90CD225D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193F8-F898-44D2-A5A4-3BBA41064C9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0E693E7-B09C-46E2-9631-C75F90CD225D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B193F8-F898-44D2-A5A4-3BBA41064C9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CF%F0%E8%E7%E2%E0%ED%E8%E5_%E2%E0%F0%FF%E3%EE%E2#cite_note-5" TargetMode="External"/><Relationship Id="rId3" Type="http://schemas.openxmlformats.org/officeDocument/2006/relationships/hyperlink" Target="https://ru.wikipedia.org/wiki/862" TargetMode="External"/><Relationship Id="rId7" Type="http://schemas.openxmlformats.org/officeDocument/2006/relationships/hyperlink" Target="https://ru.wikipedia.org/wiki/%D0%92%D0%B5%D1%81%D1%8C_(%D0%BF%D0%BB%D0%B5%D0%BC%D1%8F)" TargetMode="External"/><Relationship Id="rId2" Type="http://schemas.openxmlformats.org/officeDocument/2006/relationships/hyperlink" Target="https://ru.wikipedia.org/wiki/%D0%94%D1%80%D0%B5%D0%B2%D0%BD%D0%B5%D1%81%D0%BB%D0%B0%D0%B2%D1%8F%D0%BD%D1%81%D0%BA%D0%B8%D0%B9_%D0%BA%D0%B0%D0%BB%D0%B5%D0%BD%D0%B4%D0%B0%D1%80%D1%8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1%80%D0%B8%D0%B2%D0%B8%D1%87%D0%B8" TargetMode="External"/><Relationship Id="rId5" Type="http://schemas.openxmlformats.org/officeDocument/2006/relationships/hyperlink" Target="https://ru.wikipedia.org/wiki/%D0%98%D0%BB%D1%8C%D0%BC%D0%B5%D0%BD%D1%81%D0%BA%D0%B8%D0%B5_%D1%81%D0%BB%D0%BE%D0%B2%D0%B5%D0%BD%D0%B5" TargetMode="External"/><Relationship Id="rId4" Type="http://schemas.openxmlformats.org/officeDocument/2006/relationships/hyperlink" Target="https://ru.wikipedia.org/wiki/%D0%A7%D1%83%D0%B4%D1%8C" TargetMode="External"/><Relationship Id="rId9" Type="http://schemas.openxmlformats.org/officeDocument/2006/relationships/hyperlink" Target="https://ru.wikipedia.org/wiki/%CF%F0%E8%E7%E2%E0%ED%E8%E5_%E2%E0%F0%FF%E3%EE%E2#cite_note-6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Этот народ нападал на славян </a:t>
            </a:r>
          </a:p>
          <a:p>
            <a:r>
              <a:rPr lang="ru-RU" dirty="0" smtClean="0"/>
              <a:t>Этот сосед находится севернее славян</a:t>
            </a:r>
          </a:p>
          <a:p>
            <a:r>
              <a:rPr lang="ru-RU" dirty="0" smtClean="0"/>
              <a:t>Это крупное государство на юге</a:t>
            </a:r>
          </a:p>
          <a:p>
            <a:r>
              <a:rPr lang="ru-RU" dirty="0" smtClean="0"/>
              <a:t>Это главный языческий бог славян</a:t>
            </a:r>
          </a:p>
          <a:p>
            <a:r>
              <a:rPr lang="ru-RU" dirty="0" smtClean="0"/>
              <a:t>Этот денежный побор платят проигравшие в войне</a:t>
            </a:r>
          </a:p>
          <a:p>
            <a:r>
              <a:rPr lang="ru-RU" dirty="0" smtClean="0"/>
              <a:t>Этот человек общается с богами</a:t>
            </a:r>
          </a:p>
          <a:p>
            <a:r>
              <a:rPr lang="ru-RU" dirty="0" smtClean="0"/>
              <a:t>Это собрание избранных людей верви</a:t>
            </a: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чем или ком идет речь?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70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3607296"/>
            <a:ext cx="6172200" cy="685800"/>
          </a:xfrm>
        </p:spPr>
        <p:txBody>
          <a:bodyPr/>
          <a:lstStyle/>
          <a:p>
            <a:r>
              <a:rPr lang="ru-RU" dirty="0" smtClean="0"/>
              <a:t>Д\з: Пар. 3, вопросы, термины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24744"/>
            <a:ext cx="9217024" cy="2152650"/>
          </a:xfrm>
        </p:spPr>
        <p:txBody>
          <a:bodyPr/>
          <a:lstStyle/>
          <a:p>
            <a:r>
              <a:rPr lang="ru-RU" sz="5400" dirty="0" smtClean="0"/>
              <a:t>Формирование Древнерусского государства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86414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628800"/>
            <a:ext cx="8568952" cy="3657599"/>
          </a:xfrm>
        </p:spPr>
        <p:txBody>
          <a:bodyPr>
            <a:noAutofit/>
          </a:bodyPr>
          <a:lstStyle/>
          <a:p>
            <a:pPr marL="18288" indent="0" algn="ctr">
              <a:buNone/>
            </a:pPr>
            <a:r>
              <a:rPr lang="ru-RU" sz="7200" dirty="0" smtClean="0">
                <a:solidFill>
                  <a:schemeClr val="bg2">
                    <a:lumMod val="75000"/>
                  </a:schemeClr>
                </a:solidFill>
              </a:rPr>
              <a:t>КАК ПОЯВИЛОСЬ ДРЕВНЕРУССКОЕ ГОСУДАРСТВО?</a:t>
            </a:r>
            <a:endParaRPr lang="ru-RU" sz="7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96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844824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1. Предпосылки появления государства</a:t>
            </a:r>
          </a:p>
          <a:p>
            <a:pPr marL="0" indent="0">
              <a:buNone/>
            </a:pPr>
            <a:r>
              <a:rPr lang="ru-RU" sz="3200" dirty="0" smtClean="0"/>
              <a:t>2. Варяги в Восточной Европе</a:t>
            </a:r>
          </a:p>
          <a:p>
            <a:pPr marL="0" indent="0">
              <a:buNone/>
            </a:pPr>
            <a:r>
              <a:rPr lang="ru-RU" sz="3200" dirty="0" smtClean="0"/>
              <a:t>3. Образование государственных центров</a:t>
            </a:r>
          </a:p>
          <a:p>
            <a:pPr marL="0" indent="0">
              <a:buNone/>
            </a:pPr>
            <a:r>
              <a:rPr lang="ru-RU" sz="3200" dirty="0" smtClean="0"/>
              <a:t>4. Организация государства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2192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4">
                    <a:lumMod val="50000"/>
                  </a:schemeClr>
                </a:solidFill>
              </a:rPr>
              <a:t>План</a:t>
            </a:r>
            <a:endParaRPr lang="ru-RU" sz="6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35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18864" y="1665312"/>
            <a:ext cx="8229600" cy="4572000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ru-RU" sz="2800" dirty="0" smtClean="0"/>
              <a:t>Путь из варяг в греки		торговля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ru-RU" sz="2800" dirty="0" smtClean="0"/>
              <a:t>появляются города		развивается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ru-RU" sz="2800" dirty="0" smtClean="0"/>
              <a:t> ремесло		богатеют купцы	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ru-RU" sz="2800" dirty="0" smtClean="0"/>
              <a:t>разбойники и грабители		оборона городов от них		появляются дружины с князем		местные земли тоже просят защиты		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появляется княжество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9357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4400" dirty="0"/>
              <a:t>1. Предпосылки появления </a:t>
            </a:r>
            <a:r>
              <a:rPr lang="ru-RU" sz="4400" dirty="0" smtClean="0"/>
              <a:t>государства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4283968" y="1772816"/>
            <a:ext cx="72008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6804248" y="1808820"/>
            <a:ext cx="172819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779912" y="2348880"/>
            <a:ext cx="122413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2267744" y="2941651"/>
            <a:ext cx="100811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6156176" y="2933977"/>
            <a:ext cx="187220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4784212" y="3550315"/>
            <a:ext cx="122413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131840" y="3922887"/>
            <a:ext cx="108012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907704" y="4381360"/>
            <a:ext cx="136815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1979712" y="4797152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21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В Европе					На Руси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2. Варяги в Восточной </a:t>
            </a:r>
            <a:r>
              <a:rPr lang="ru-RU" sz="4400" dirty="0" smtClean="0"/>
              <a:t>Европе</a:t>
            </a:r>
            <a:endParaRPr lang="ru-RU" dirty="0"/>
          </a:p>
        </p:txBody>
      </p:sp>
      <p:pic>
        <p:nvPicPr>
          <p:cNvPr id="1026" name="Picture 2" descr="C:\Users\Эмбер\Downloads\120817001_calling-Varyags-62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39562"/>
            <a:ext cx="5905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51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«В год </a:t>
            </a:r>
            <a:r>
              <a:rPr lang="ru-RU" dirty="0">
                <a:hlinkClick r:id="rId2" tooltip="Древнеславянский календарь"/>
              </a:rPr>
              <a:t>6370</a:t>
            </a:r>
            <a:r>
              <a:rPr lang="ru-RU" dirty="0"/>
              <a:t> (</a:t>
            </a:r>
            <a:r>
              <a:rPr lang="ru-RU" dirty="0">
                <a:hlinkClick r:id="rId3" tooltip="862"/>
              </a:rPr>
              <a:t>862</a:t>
            </a:r>
            <a:r>
              <a:rPr lang="ru-RU" dirty="0"/>
              <a:t> по современному летоисчислению). …И пошли за море к варягам, к </a:t>
            </a:r>
            <a:r>
              <a:rPr lang="ru-RU" dirty="0" err="1"/>
              <a:t>руси</a:t>
            </a:r>
            <a:r>
              <a:rPr lang="ru-RU" dirty="0"/>
              <a:t>. Те варяги назывались </a:t>
            </a:r>
            <a:r>
              <a:rPr lang="ru-RU" dirty="0" err="1"/>
              <a:t>русью</a:t>
            </a:r>
            <a:r>
              <a:rPr lang="ru-RU" dirty="0"/>
              <a:t>, как другие называются шведы, а иные норманны и англы, а ещё иные </a:t>
            </a:r>
            <a:r>
              <a:rPr lang="ru-RU" dirty="0" err="1"/>
              <a:t>готландцы</a:t>
            </a:r>
            <a:r>
              <a:rPr lang="ru-RU" dirty="0"/>
              <a:t>, — вот так и эти. Сказали </a:t>
            </a:r>
            <a:r>
              <a:rPr lang="ru-RU" dirty="0" err="1"/>
              <a:t>руси</a:t>
            </a:r>
            <a:r>
              <a:rPr lang="ru-RU" dirty="0"/>
              <a:t> </a:t>
            </a:r>
            <a:r>
              <a:rPr lang="ru-RU" dirty="0">
                <a:hlinkClick r:id="rId4" tooltip="Чудь"/>
              </a:rPr>
              <a:t>чудь</a:t>
            </a:r>
            <a:r>
              <a:rPr lang="ru-RU" dirty="0"/>
              <a:t>, </a:t>
            </a:r>
            <a:r>
              <a:rPr lang="ru-RU" dirty="0" err="1">
                <a:hlinkClick r:id="rId5" tooltip="Ильменские словене"/>
              </a:rPr>
              <a:t>словене</a:t>
            </a:r>
            <a:r>
              <a:rPr lang="ru-RU" dirty="0"/>
              <a:t>, </a:t>
            </a:r>
            <a:r>
              <a:rPr lang="ru-RU" dirty="0">
                <a:hlinkClick r:id="rId6" tooltip="Кривичи"/>
              </a:rPr>
              <a:t>кривичи</a:t>
            </a:r>
            <a:r>
              <a:rPr lang="ru-RU" dirty="0"/>
              <a:t> и </a:t>
            </a:r>
            <a:r>
              <a:rPr lang="ru-RU" dirty="0">
                <a:hlinkClick r:id="rId7" tooltip="Весь (племя)"/>
              </a:rPr>
              <a:t>весь</a:t>
            </a:r>
            <a:r>
              <a:rPr lang="ru-RU" dirty="0"/>
              <a:t>: „Земля наша велика и обильна, а наряда</a:t>
            </a:r>
            <a:r>
              <a:rPr lang="ru-RU" baseline="30000" dirty="0">
                <a:hlinkClick r:id="rId8"/>
              </a:rPr>
              <a:t>[5]</a:t>
            </a:r>
            <a:r>
              <a:rPr lang="ru-RU" dirty="0"/>
              <a:t> в ней нет. Приходите княжить и владеть нами“. И избрались трое братьев со своими родами, и взяли с собой всю </a:t>
            </a:r>
            <a:r>
              <a:rPr lang="ru-RU" dirty="0" err="1"/>
              <a:t>русь</a:t>
            </a:r>
            <a:r>
              <a:rPr lang="ru-RU" dirty="0"/>
              <a:t>, и пришли, и сел старший, Рюрик, в Новгороде, а другой, </a:t>
            </a:r>
            <a:r>
              <a:rPr lang="ru-RU" dirty="0" err="1"/>
              <a:t>Синеус</a:t>
            </a:r>
            <a:r>
              <a:rPr lang="ru-RU" dirty="0"/>
              <a:t>, — на </a:t>
            </a:r>
            <a:r>
              <a:rPr lang="ru-RU" dirty="0" err="1"/>
              <a:t>Белоозере</a:t>
            </a:r>
            <a:r>
              <a:rPr lang="ru-RU" dirty="0"/>
              <a:t>, а третий, Трувор, — в Изборске. И от тех варягов прозвалась Русская земля. Новгородцы же — те люди от варяжского рода, а прежде были </a:t>
            </a:r>
            <a:r>
              <a:rPr lang="ru-RU" dirty="0" err="1"/>
              <a:t>словене</a:t>
            </a:r>
            <a:r>
              <a:rPr lang="ru-RU" dirty="0"/>
              <a:t>…»</a:t>
            </a:r>
            <a:r>
              <a:rPr lang="ru-RU" baseline="30000" dirty="0">
                <a:hlinkClick r:id="rId9"/>
              </a:rPr>
              <a:t>[6]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219200"/>
          </a:xfrm>
          <a:ln w="6350" cap="rnd">
            <a:noFill/>
          </a:ln>
        </p:spPr>
        <p:txBody>
          <a:bodyPr vert="horz" rtlCol="0" anchor="b" anchorCtr="0">
            <a:normAutofit fontScale="90000"/>
          </a:bodyPr>
          <a:lstStyle/>
          <a:p>
            <a:r>
              <a:rPr lang="ru-RU" sz="4400" dirty="0"/>
              <a:t>3. Образование государственных центров</a:t>
            </a:r>
          </a:p>
        </p:txBody>
      </p:sp>
    </p:spTree>
    <p:extLst>
      <p:ext uri="{BB962C8B-B14F-4D97-AF65-F5344CB8AC3E}">
        <p14:creationId xmlns:p14="http://schemas.microsoft.com/office/powerpoint/2010/main" val="194930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862-879 – правление Рюрика</a:t>
            </a:r>
          </a:p>
          <a:p>
            <a:pPr marL="0" indent="0">
              <a:buNone/>
            </a:pPr>
            <a:r>
              <a:rPr lang="ru-RU" dirty="0" smtClean="0"/>
              <a:t>С 879 – князь Олег </a:t>
            </a:r>
          </a:p>
          <a:p>
            <a:pPr marL="0" indent="0">
              <a:buNone/>
            </a:pPr>
            <a:r>
              <a:rPr lang="ru-RU" dirty="0" smtClean="0"/>
              <a:t>882 – подчинил Киев и объединил с Новгородом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ОБРАЗОВАНИЕ КИЕВСКОЙ РУСИ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4. Организация </a:t>
            </a:r>
            <a:r>
              <a:rPr lang="ru-RU" sz="4400" dirty="0" smtClean="0"/>
              <a:t>государства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555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628800"/>
            <a:ext cx="8568952" cy="3657599"/>
          </a:xfrm>
        </p:spPr>
        <p:txBody>
          <a:bodyPr>
            <a:noAutofit/>
          </a:bodyPr>
          <a:lstStyle/>
          <a:p>
            <a:pPr marL="18288" indent="0" algn="ctr">
              <a:buNone/>
            </a:pPr>
            <a:r>
              <a:rPr lang="ru-RU" sz="7200" dirty="0" smtClean="0">
                <a:solidFill>
                  <a:schemeClr val="bg2">
                    <a:lumMod val="75000"/>
                  </a:schemeClr>
                </a:solidFill>
              </a:rPr>
              <a:t>КАК ПОЯВИЛОСЬ ДРЕВНЕРУССКОЕ ГОСУДАРСТВО?</a:t>
            </a:r>
            <a:endParaRPr lang="ru-RU" sz="7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43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4">
      <a:dk1>
        <a:srgbClr val="935409"/>
      </a:dk1>
      <a:lt1>
        <a:sysClr val="window" lastClr="FFFFFF"/>
      </a:lt1>
      <a:dk2>
        <a:srgbClr val="6E3F0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34</TotalTime>
  <Words>137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О чем или ком идет речь?</vt:lpstr>
      <vt:lpstr>Формирование Древнерусского государства</vt:lpstr>
      <vt:lpstr>Презентация PowerPoint</vt:lpstr>
      <vt:lpstr>План</vt:lpstr>
      <vt:lpstr>1. Предпосылки появления государства</vt:lpstr>
      <vt:lpstr>2. Варяги в Восточной Европе</vt:lpstr>
      <vt:lpstr>3. Образование государственных центров</vt:lpstr>
      <vt:lpstr>4. Организация государства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Древнерусского государства</dc:title>
  <dc:creator>Эмбер</dc:creator>
  <cp:lastModifiedBy>Эмбер</cp:lastModifiedBy>
  <cp:revision>4</cp:revision>
  <dcterms:created xsi:type="dcterms:W3CDTF">2015-01-17T14:42:43Z</dcterms:created>
  <dcterms:modified xsi:type="dcterms:W3CDTF">2015-01-17T15:17:23Z</dcterms:modified>
</cp:coreProperties>
</file>