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2" r:id="rId1"/>
  </p:sldMasterIdLst>
  <p:sldIdLst>
    <p:sldId id="263" r:id="rId2"/>
    <p:sldId id="264" r:id="rId3"/>
    <p:sldId id="265" r:id="rId4"/>
    <p:sldId id="269" r:id="rId5"/>
    <p:sldId id="280" r:id="rId6"/>
    <p:sldId id="278" r:id="rId7"/>
    <p:sldId id="273" r:id="rId8"/>
    <p:sldId id="281" r:id="rId9"/>
    <p:sldId id="266" r:id="rId10"/>
    <p:sldId id="270" r:id="rId11"/>
    <p:sldId id="275" r:id="rId12"/>
    <p:sldId id="257" r:id="rId13"/>
    <p:sldId id="276" r:id="rId14"/>
    <p:sldId id="272" r:id="rId15"/>
    <p:sldId id="282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4" d="100"/>
          <a:sy n="54" d="100"/>
        </p:scale>
        <p:origin x="-103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72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white">
          <a:xfrm>
            <a:off x="8991600" y="3175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55575" y="241935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455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4" name="Овал 13"/>
          <p:cNvSpPr/>
          <p:nvPr/>
        </p:nvSpPr>
        <p:spPr>
          <a:xfrm>
            <a:off x="4362450" y="2209800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5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6E71C2-2D58-47E6-BB76-580192776335}" type="datetimeFigureOut">
              <a:rPr lang="ru-RU"/>
              <a:pPr>
                <a:defRPr/>
              </a:pPr>
              <a:t>08.02.2015</a:t>
            </a:fld>
            <a:endParaRPr lang="ru-RU"/>
          </a:p>
        </p:txBody>
      </p:sp>
      <p:sp>
        <p:nvSpPr>
          <p:cNvPr id="16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7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868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97998312-3C4A-47D9-B71A-8172CDEFF9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8416C8-3BE7-49F2-B9F4-46E21516A8B7}" type="datetimeFigureOut">
              <a:rPr lang="ru-RU"/>
              <a:pPr>
                <a:defRPr/>
              </a:pPr>
              <a:t>08.02.2015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D68EC0-E215-46DE-BD6E-7E38DEB4FC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white">
          <a:xfrm>
            <a:off x="0" y="0"/>
            <a:ext cx="9144000" cy="155575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4021137" y="3278188"/>
            <a:ext cx="6245225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1" name="Овал 10"/>
          <p:cNvSpPr/>
          <p:nvPr/>
        </p:nvSpPr>
        <p:spPr>
          <a:xfrm>
            <a:off x="6838950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2" name="Овал 11"/>
          <p:cNvSpPr/>
          <p:nvPr/>
        </p:nvSpPr>
        <p:spPr>
          <a:xfrm>
            <a:off x="6934200" y="3021013"/>
            <a:ext cx="420688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Номер слайда 5"/>
          <p:cNvSpPr>
            <a:spLocks noGrp="1"/>
          </p:cNvSpPr>
          <p:nvPr>
            <p:ph type="sldNum" sz="quarter" idx="10"/>
          </p:nvPr>
        </p:nvSpPr>
        <p:spPr>
          <a:xfrm>
            <a:off x="6915150" y="3009900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6CF895-CE96-4F0A-96C3-AB235B5FF5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Дата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BC7F7F-D942-4B47-AF27-0B11A3424833}" type="datetimeFigureOut">
              <a:rPr lang="ru-RU"/>
              <a:pPr>
                <a:defRPr/>
              </a:pPr>
              <a:t>08.02.2015</a:t>
            </a:fld>
            <a:endParaRPr lang="ru-RU"/>
          </a:p>
        </p:txBody>
      </p:sp>
      <p:sp>
        <p:nvSpPr>
          <p:cNvPr id="15" name="Нижний колонтитул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EC1C45-5F87-4D4D-A54F-BE79B02FE8C9}" type="datetimeFigureOut">
              <a:rPr lang="ru-RU"/>
              <a:pPr>
                <a:defRPr/>
              </a:pPr>
              <a:t>08.02.2015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2450" y="1027113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A5AB08-B6B9-4577-A22F-91A325B299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152400" y="2286000"/>
            <a:ext cx="8832850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55575" y="142875"/>
            <a:ext cx="8832850" cy="2139950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152400" y="2438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3" name="Овал 12"/>
          <p:cNvSpPr/>
          <p:nvPr/>
        </p:nvSpPr>
        <p:spPr>
          <a:xfrm>
            <a:off x="4267200" y="211455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4" name="Овал 13"/>
          <p:cNvSpPr/>
          <p:nvPr/>
        </p:nvSpPr>
        <p:spPr>
          <a:xfrm>
            <a:off x="4362450" y="2209800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5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6" name="Дата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97D63C-3314-4C7F-91B0-E977295DB22A}" type="datetimeFigureOut">
              <a:rPr lang="ru-RU"/>
              <a:pPr>
                <a:defRPr/>
              </a:pPr>
              <a:t>08.02.2015</a:t>
            </a:fld>
            <a:endParaRPr lang="ru-RU"/>
          </a:p>
        </p:txBody>
      </p:sp>
      <p:sp>
        <p:nvSpPr>
          <p:cNvPr id="1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868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49BA70C3-F2F9-46F4-894D-C6AAAAE719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 flipV="1">
            <a:off x="4562475" y="1576388"/>
            <a:ext cx="9525" cy="481806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10325"/>
            <a:ext cx="30448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CCDCD7-9935-4A03-ABD5-A847619EC58A}" type="datetimeFigureOut">
              <a:rPr lang="ru-RU"/>
              <a:pPr>
                <a:defRPr/>
              </a:pPr>
              <a:t>08.02.2015</a:t>
            </a:fld>
            <a:endParaRPr lang="ru-RU"/>
          </a:p>
        </p:txBody>
      </p:sp>
      <p:sp>
        <p:nvSpPr>
          <p:cNvPr id="7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44ED8E-F9B8-45A4-A39E-7FD6C2B8F9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 flipV="1">
            <a:off x="4572000" y="2200275"/>
            <a:ext cx="0" cy="4187825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52400" y="1371600"/>
            <a:ext cx="8832850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050" y="6391275"/>
            <a:ext cx="8832850" cy="31115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152400" y="1279525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6" name="Овал 15"/>
          <p:cNvSpPr/>
          <p:nvPr/>
        </p:nvSpPr>
        <p:spPr>
          <a:xfrm>
            <a:off x="4267200" y="955675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7" name="Овал 16"/>
          <p:cNvSpPr/>
          <p:nvPr/>
        </p:nvSpPr>
        <p:spPr>
          <a:xfrm>
            <a:off x="4362450" y="1050925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8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BFDD98-0063-407C-A4A6-4862B3C148EC}" type="datetimeFigureOut">
              <a:rPr lang="ru-RU"/>
              <a:pPr>
                <a:defRPr/>
              </a:pPr>
              <a:t>08.02.2015</a:t>
            </a:fld>
            <a:endParaRPr lang="ru-RU"/>
          </a:p>
        </p:txBody>
      </p:sp>
      <p:sp>
        <p:nvSpPr>
          <p:cNvPr id="19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10325"/>
            <a:ext cx="35814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988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fld id="{766DEDE4-B948-4F50-A032-874A9B0A5A1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E47709-3440-4A74-96DF-5CBC4E913249}" type="datetimeFigureOut">
              <a:rPr lang="ru-RU"/>
              <a:pPr>
                <a:defRPr/>
              </a:pPr>
              <a:t>08.02.2015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638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19308D-CB1F-4385-A838-D4AA4163BC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" name="Прямоугольник 2"/>
          <p:cNvSpPr>
            <a:spLocks noChangeArrowheads="1"/>
          </p:cNvSpPr>
          <p:nvPr/>
        </p:nvSpPr>
        <p:spPr bwMode="white">
          <a:xfrm>
            <a:off x="0" y="0"/>
            <a:ext cx="9144000" cy="155575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4" name="Прямоугольник 3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auto">
          <a:xfrm>
            <a:off x="152400" y="15875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8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7341EB-122F-460D-AF5D-4ACB5BD6872F}" type="datetimeFigureOut">
              <a:rPr lang="ru-RU"/>
              <a:pPr>
                <a:defRPr/>
              </a:pPr>
              <a:t>08.02.2015</a:t>
            </a:fld>
            <a:endParaRPr lang="ru-RU"/>
          </a:p>
        </p:txBody>
      </p:sp>
      <p:sp>
        <p:nvSpPr>
          <p:cNvPr id="9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5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CD9F3FD2-0D16-4B07-983A-C618EF616F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52400" y="152400"/>
            <a:ext cx="8832850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19063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152400" y="533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3" name="Овал 12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4" name="Овал 13"/>
          <p:cNvSpPr/>
          <p:nvPr/>
        </p:nvSpPr>
        <p:spPr>
          <a:xfrm>
            <a:off x="1390650" y="323850"/>
            <a:ext cx="419100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6" name="Номер слайда 6"/>
          <p:cNvSpPr>
            <a:spLocks noGrp="1"/>
          </p:cNvSpPr>
          <p:nvPr>
            <p:ph type="sldNum" sz="quarter" idx="10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BA9C3F26-7537-437A-9636-85BEE17D6FF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7" name="Дата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30778A-69A3-485A-9B97-EF81BEE44B1C}" type="datetimeFigureOut">
              <a:rPr lang="ru-RU"/>
              <a:pPr>
                <a:defRPr/>
              </a:pPr>
              <a:t>08.02.2015</a:t>
            </a:fld>
            <a:endParaRPr lang="ru-RU"/>
          </a:p>
        </p:txBody>
      </p:sp>
      <p:sp>
        <p:nvSpPr>
          <p:cNvPr id="18" name="Нижний колонтитул 5"/>
          <p:cNvSpPr>
            <a:spLocks noGrp="1"/>
          </p:cNvSpPr>
          <p:nvPr>
            <p:ph type="ftr" sz="quarter" idx="12"/>
          </p:nvPr>
        </p:nvSpPr>
        <p:spPr>
          <a:xfrm>
            <a:off x="301625" y="6410325"/>
            <a:ext cx="3382963" cy="36671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152400" y="533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2850" cy="301625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3" name="Овал 12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4" name="Овал 13"/>
          <p:cNvSpPr/>
          <p:nvPr/>
        </p:nvSpPr>
        <p:spPr>
          <a:xfrm>
            <a:off x="1390650" y="323850"/>
            <a:ext cx="419100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Номер слайда 6"/>
          <p:cNvSpPr>
            <a:spLocks noGrp="1"/>
          </p:cNvSpPr>
          <p:nvPr>
            <p:ph type="sldNum" sz="quarter" idx="10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09AA4E-CA62-4C78-B58D-3E831A6BE1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7" name="Дата 4"/>
          <p:cNvSpPr>
            <a:spLocks noGrp="1"/>
          </p:cNvSpPr>
          <p:nvPr>
            <p:ph type="dt" sz="half" idx="11"/>
          </p:nvPr>
        </p:nvSpPr>
        <p:spPr>
          <a:xfrm>
            <a:off x="5788025" y="6405563"/>
            <a:ext cx="30448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A12B99-BF19-477C-937C-6D42639ED908}" type="datetimeFigureOut">
              <a:rPr lang="ru-RU"/>
              <a:pPr>
                <a:defRPr/>
              </a:pPr>
              <a:t>08.02.2015</a:t>
            </a:fld>
            <a:endParaRPr lang="ru-RU"/>
          </a:p>
        </p:txBody>
      </p:sp>
      <p:sp>
        <p:nvSpPr>
          <p:cNvPr id="18" name="Нижний колонтитул 5"/>
          <p:cNvSpPr>
            <a:spLocks noGrp="1"/>
          </p:cNvSpPr>
          <p:nvPr>
            <p:ph type="ftr" sz="quarter" idx="12"/>
          </p:nvPr>
        </p:nvSpPr>
        <p:spPr>
          <a:xfrm>
            <a:off x="301625" y="6410325"/>
            <a:ext cx="3584575" cy="36671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825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5563"/>
            <a:ext cx="3044825" cy="3651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9DA1F50E-FC4B-4B64-AF4A-86DBB7B920BA}" type="datetimeFigureOut">
              <a:rPr lang="ru-RU"/>
              <a:pPr>
                <a:defRPr/>
              </a:pPr>
              <a:t>08.02.2015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325"/>
            <a:ext cx="3581400" cy="366713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350"/>
            <a:ext cx="8832850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5675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5" name="Овал 14"/>
          <p:cNvSpPr/>
          <p:nvPr/>
        </p:nvSpPr>
        <p:spPr>
          <a:xfrm>
            <a:off x="4362450" y="1050925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39813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79ADE672-1C26-4D8D-B93D-4F0D43E7B2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38" name="Заголовок 21"/>
          <p:cNvSpPr>
            <a:spLocks noGrp="1"/>
          </p:cNvSpPr>
          <p:nvPr>
            <p:ph type="title"/>
          </p:nvPr>
        </p:nvSpPr>
        <p:spPr bwMode="auto">
          <a:xfrm>
            <a:off x="301625" y="228600"/>
            <a:ext cx="8534400" cy="75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39" name="Текст 12"/>
          <p:cNvSpPr>
            <a:spLocks noGrp="1"/>
          </p:cNvSpPr>
          <p:nvPr>
            <p:ph type="body" idx="1"/>
          </p:nvPr>
        </p:nvSpPr>
        <p:spPr bwMode="auto">
          <a:xfrm>
            <a:off x="301625" y="1524000"/>
            <a:ext cx="8534400" cy="4598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71" r:id="rId1"/>
    <p:sldLayoutId id="2147484172" r:id="rId2"/>
    <p:sldLayoutId id="2147484173" r:id="rId3"/>
    <p:sldLayoutId id="2147484174" r:id="rId4"/>
    <p:sldLayoutId id="2147484175" r:id="rId5"/>
    <p:sldLayoutId id="2147484176" r:id="rId6"/>
    <p:sldLayoutId id="2147484177" r:id="rId7"/>
    <p:sldLayoutId id="2147484178" r:id="rId8"/>
    <p:sldLayoutId id="2147484179" r:id="rId9"/>
    <p:sldLayoutId id="2147484180" r:id="rId10"/>
    <p:sldLayoutId id="214748418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300" kern="1200">
          <a:solidFill>
            <a:srgbClr val="7B9899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730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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325" indent="-228600" algn="l" rtl="0" eaLnBrk="0" fontAlgn="base" hangingPunct="0">
        <a:spcBef>
          <a:spcPct val="20000"/>
        </a:spcBef>
        <a:spcAft>
          <a:spcPct val="0"/>
        </a:spcAft>
        <a:buClr>
          <a:srgbClr val="8CADAE"/>
        </a:buClr>
        <a:buSzPct val="75000"/>
        <a:buFont typeface="Wingdings 2" pitchFamily="18" charset="2"/>
        <a:buChar char="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228600" algn="l" rtl="0" eaLnBrk="0" fontAlgn="base" hangingPunct="0">
        <a:spcBef>
          <a:spcPct val="20000"/>
        </a:spcBef>
        <a:spcAft>
          <a:spcPct val="0"/>
        </a:spcAft>
        <a:buClr>
          <a:srgbClr val="8C7B70"/>
        </a:buClr>
        <a:buSzPct val="70000"/>
        <a:buFont typeface="Wingdings" pitchFamily="2" charset="2"/>
        <a:buChar char="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ct val="20000"/>
        </a:spcBef>
        <a:spcAft>
          <a:spcPct val="0"/>
        </a:spcAft>
        <a:buClr>
          <a:srgbClr val="8FB08C"/>
        </a:buClr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gif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Рисунок 3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3068960"/>
            <a:ext cx="2279068" cy="22790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3315" name="Прямоугольник 5"/>
          <p:cNvSpPr txBox="1">
            <a:spLocks noChangeArrowheads="1"/>
          </p:cNvSpPr>
          <p:nvPr/>
        </p:nvSpPr>
        <p:spPr bwMode="auto">
          <a:xfrm>
            <a:off x="5076825" y="3213100"/>
            <a:ext cx="3670300" cy="2462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lnSpc>
                <a:spcPct val="80000"/>
              </a:lnSpc>
              <a:spcBef>
                <a:spcPts val="575"/>
              </a:spcBef>
              <a:buClr>
                <a:schemeClr val="accent1"/>
              </a:buClr>
              <a:buSzPct val="85000"/>
              <a:buFont typeface="Wingdings 2" pitchFamily="18" charset="2"/>
              <a:buNone/>
            </a:pPr>
            <a:r>
              <a:rPr lang="ru-RU" sz="2000">
                <a:latin typeface="Times New Roman" pitchFamily="18" charset="0"/>
                <a:cs typeface="Times New Roman" pitchFamily="18" charset="0"/>
              </a:rPr>
              <a:t>Работу выполнила                                                       ученица  3 класса «В»                                           МБОУ СОШ № 60                                                                                   Юдакова Дарья</a:t>
            </a:r>
          </a:p>
          <a:p>
            <a:pPr algn="r">
              <a:lnSpc>
                <a:spcPct val="80000"/>
              </a:lnSpc>
              <a:spcBef>
                <a:spcPts val="575"/>
              </a:spcBef>
              <a:buClr>
                <a:schemeClr val="accent1"/>
              </a:buClr>
              <a:buSzPct val="85000"/>
              <a:buFont typeface="Wingdings 2" pitchFamily="18" charset="2"/>
              <a:buNone/>
            </a:pPr>
            <a:endParaRPr lang="ru-RU" sz="2000">
              <a:latin typeface="Times New Roman" pitchFamily="18" charset="0"/>
              <a:cs typeface="Times New Roman" pitchFamily="18" charset="0"/>
            </a:endParaRPr>
          </a:p>
          <a:p>
            <a:pPr algn="r">
              <a:lnSpc>
                <a:spcPct val="80000"/>
              </a:lnSpc>
              <a:spcBef>
                <a:spcPts val="575"/>
              </a:spcBef>
              <a:buClr>
                <a:schemeClr val="accent1"/>
              </a:buClr>
              <a:buSzPct val="85000"/>
              <a:buFont typeface="Wingdings 2" pitchFamily="18" charset="2"/>
              <a:buNone/>
            </a:pPr>
            <a:r>
              <a:rPr lang="ru-RU" sz="2000">
                <a:latin typeface="Times New Roman" pitchFamily="18" charset="0"/>
                <a:cs typeface="Times New Roman" pitchFamily="18" charset="0"/>
              </a:rPr>
              <a:t>Руководитель проекта                                                        Храмцова Е.А.                                                учитель начальных классов                                                    МБОУ СОШ № 60</a:t>
            </a:r>
          </a:p>
        </p:txBody>
      </p:sp>
      <p:sp>
        <p:nvSpPr>
          <p:cNvPr id="13316" name="Прямоугольник 5"/>
          <p:cNvSpPr>
            <a:spLocks noChangeArrowheads="1"/>
          </p:cNvSpPr>
          <p:nvPr/>
        </p:nvSpPr>
        <p:spPr bwMode="auto">
          <a:xfrm>
            <a:off x="2843213" y="5445125"/>
            <a:ext cx="3563937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latin typeface="Times New Roman" pitchFamily="18" charset="0"/>
                <a:cs typeface="Calibri" pitchFamily="34" charset="0"/>
              </a:rPr>
              <a:t>г. Ростов-на-Дону</a:t>
            </a:r>
            <a:endParaRPr lang="ru-RU" sz="900"/>
          </a:p>
          <a:p>
            <a:pPr algn="ctr" eaLnBrk="0" hangingPunct="0"/>
            <a:r>
              <a:rPr lang="ru-RU">
                <a:latin typeface="Times New Roman" pitchFamily="18" charset="0"/>
                <a:cs typeface="Calibri" pitchFamily="34" charset="0"/>
              </a:rPr>
              <a:t>2015 год</a:t>
            </a: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95288" y="620713"/>
            <a:ext cx="8353425" cy="1223962"/>
          </a:xfrm>
        </p:spPr>
        <p:txBody>
          <a:bodyPr>
            <a:no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ru-RU" sz="3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«33 или 32?  Проблемы употребления буквы  Ё  в современном русском языке»</a:t>
            </a:r>
            <a:endParaRPr lang="ru-RU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одержимое 2"/>
          <p:cNvSpPr>
            <a:spLocks noGrp="1"/>
          </p:cNvSpPr>
          <p:nvPr>
            <p:ph idx="1"/>
          </p:nvPr>
        </p:nvSpPr>
        <p:spPr>
          <a:xfrm>
            <a:off x="395288" y="1484313"/>
            <a:ext cx="8047037" cy="4681537"/>
          </a:xfrm>
        </p:spPr>
        <p:txBody>
          <a:bodyPr>
            <a:normAutofit fontScale="47500" lnSpcReduction="20000"/>
          </a:bodyPr>
          <a:lstStyle/>
          <a:p>
            <a:pPr algn="ctr">
              <a:buFont typeface="Wingdings 2" pitchFamily="18" charset="2"/>
              <a:buNone/>
              <a:defRPr/>
            </a:pPr>
            <a:r>
              <a:rPr lang="ru-RU" sz="4000" b="1" dirty="0" smtClean="0"/>
              <a:t>лён</a:t>
            </a:r>
            <a:r>
              <a:rPr lang="ru-RU" sz="4000" dirty="0" smtClean="0"/>
              <a:t> (материал) - </a:t>
            </a:r>
            <a:r>
              <a:rPr lang="ru-RU" sz="4000" b="1" dirty="0" smtClean="0"/>
              <a:t>лен</a:t>
            </a:r>
            <a:r>
              <a:rPr lang="ru-RU" sz="4000" dirty="0" smtClean="0"/>
              <a:t> (земельное владение)</a:t>
            </a:r>
          </a:p>
          <a:p>
            <a:pPr algn="ctr">
              <a:buFont typeface="Wingdings 2" pitchFamily="18" charset="2"/>
              <a:buNone/>
              <a:defRPr/>
            </a:pPr>
            <a:r>
              <a:rPr lang="ru-RU" sz="4000" b="1" dirty="0" smtClean="0"/>
              <a:t>лёт</a:t>
            </a:r>
            <a:r>
              <a:rPr lang="ru-RU" sz="4000" dirty="0" smtClean="0"/>
              <a:t> (полёт) - </a:t>
            </a:r>
            <a:r>
              <a:rPr lang="ru-RU" sz="4000" b="1" dirty="0" smtClean="0"/>
              <a:t>лет</a:t>
            </a:r>
            <a:r>
              <a:rPr lang="ru-RU" sz="4000" dirty="0" smtClean="0"/>
              <a:t> ( год в Р.П.)</a:t>
            </a:r>
          </a:p>
          <a:p>
            <a:pPr algn="ctr">
              <a:buFont typeface="Wingdings 2" pitchFamily="18" charset="2"/>
              <a:buNone/>
              <a:defRPr/>
            </a:pPr>
            <a:r>
              <a:rPr lang="ru-RU" sz="4000" b="1" dirty="0" smtClean="0"/>
              <a:t>лётом</a:t>
            </a:r>
            <a:r>
              <a:rPr lang="ru-RU" sz="4000" dirty="0" smtClean="0"/>
              <a:t> (пролётом) - </a:t>
            </a:r>
            <a:r>
              <a:rPr lang="ru-RU" sz="4000" b="1" dirty="0" smtClean="0"/>
              <a:t>летом</a:t>
            </a:r>
            <a:r>
              <a:rPr lang="ru-RU" sz="4000" dirty="0" smtClean="0"/>
              <a:t> (в летнее время)</a:t>
            </a:r>
          </a:p>
          <a:p>
            <a:pPr algn="ctr">
              <a:buFont typeface="Wingdings 2" pitchFamily="18" charset="2"/>
              <a:buNone/>
              <a:defRPr/>
            </a:pPr>
            <a:endParaRPr lang="ru-RU" dirty="0" smtClean="0"/>
          </a:p>
          <a:p>
            <a:pPr algn="ctr">
              <a:buFont typeface="Wingdings 2" pitchFamily="18" charset="2"/>
              <a:buNone/>
              <a:defRPr/>
            </a:pPr>
            <a:r>
              <a:rPr lang="ru-RU" sz="17600" dirty="0" smtClean="0"/>
              <a:t>Ё ≠ Е</a:t>
            </a:r>
          </a:p>
          <a:p>
            <a:pPr algn="ctr">
              <a:buFont typeface="Wingdings 2" pitchFamily="18" charset="2"/>
              <a:buNone/>
              <a:defRPr/>
            </a:pPr>
            <a:r>
              <a:rPr lang="ru-RU" sz="4000" b="1" dirty="0" smtClean="0"/>
              <a:t>мёл</a:t>
            </a:r>
            <a:r>
              <a:rPr lang="ru-RU" sz="4000" dirty="0" smtClean="0"/>
              <a:t> (от мести) - </a:t>
            </a:r>
            <a:r>
              <a:rPr lang="ru-RU" sz="4000" b="1" dirty="0" smtClean="0"/>
              <a:t>мел</a:t>
            </a:r>
            <a:r>
              <a:rPr lang="ru-RU" sz="4000" dirty="0" smtClean="0"/>
              <a:t> (ископаемое)</a:t>
            </a:r>
          </a:p>
          <a:p>
            <a:pPr algn="ctr">
              <a:buFont typeface="Wingdings 2" pitchFamily="18" charset="2"/>
              <a:buNone/>
              <a:defRPr/>
            </a:pPr>
            <a:r>
              <a:rPr lang="ru-RU" sz="4000" b="1" dirty="0" smtClean="0"/>
              <a:t>наряжённый</a:t>
            </a:r>
            <a:r>
              <a:rPr lang="ru-RU" sz="4000" dirty="0" smtClean="0"/>
              <a:t> (собранный)  - </a:t>
            </a:r>
            <a:r>
              <a:rPr lang="ru-RU" sz="4000" b="1" dirty="0" smtClean="0"/>
              <a:t>наряженный</a:t>
            </a:r>
            <a:r>
              <a:rPr lang="ru-RU" sz="4000" dirty="0" smtClean="0"/>
              <a:t> (от нарядить)</a:t>
            </a:r>
          </a:p>
          <a:p>
            <a:pPr algn="ctr">
              <a:buFont typeface="Wingdings 2" pitchFamily="18" charset="2"/>
              <a:buNone/>
              <a:defRPr/>
            </a:pPr>
            <a:r>
              <a:rPr lang="ru-RU" sz="4000" b="1" dirty="0" smtClean="0"/>
              <a:t>нём</a:t>
            </a:r>
            <a:r>
              <a:rPr lang="ru-RU" sz="4000" dirty="0" smtClean="0"/>
              <a:t> ( он в П.П.) - </a:t>
            </a:r>
            <a:r>
              <a:rPr lang="ru-RU" sz="4000" b="1" dirty="0" smtClean="0"/>
              <a:t>нем</a:t>
            </a:r>
            <a:r>
              <a:rPr lang="ru-RU" sz="4000" dirty="0" smtClean="0"/>
              <a:t> (от немой)</a:t>
            </a:r>
          </a:p>
          <a:p>
            <a:pPr algn="ctr">
              <a:buFont typeface="Wingdings 2" pitchFamily="18" charset="2"/>
              <a:buNone/>
              <a:defRPr/>
            </a:pPr>
            <a:r>
              <a:rPr lang="ru-RU" sz="4000" b="1" dirty="0" smtClean="0"/>
              <a:t>осёл</a:t>
            </a:r>
            <a:r>
              <a:rPr lang="ru-RU" sz="4000" dirty="0" smtClean="0"/>
              <a:t> (животное) - </a:t>
            </a:r>
            <a:r>
              <a:rPr lang="ru-RU" sz="4000" b="1" dirty="0" smtClean="0"/>
              <a:t>осел</a:t>
            </a:r>
            <a:r>
              <a:rPr lang="ru-RU" sz="4000" dirty="0" smtClean="0"/>
              <a:t> (от осесть)</a:t>
            </a:r>
          </a:p>
          <a:p>
            <a:pPr algn="ctr">
              <a:buFont typeface="Wingdings 2" pitchFamily="18" charset="2"/>
              <a:buNone/>
              <a:defRPr/>
            </a:pPr>
            <a:r>
              <a:rPr lang="ru-RU" sz="4000" b="1" dirty="0" smtClean="0"/>
              <a:t>отсёк</a:t>
            </a:r>
            <a:r>
              <a:rPr lang="ru-RU" sz="4000" dirty="0" smtClean="0"/>
              <a:t> (от отсечь) - </a:t>
            </a:r>
            <a:r>
              <a:rPr lang="ru-RU" sz="4000" b="1" dirty="0" smtClean="0"/>
              <a:t>отсек</a:t>
            </a:r>
            <a:r>
              <a:rPr lang="ru-RU" sz="4000" dirty="0" smtClean="0"/>
              <a:t> (часть здания или корабля)</a:t>
            </a:r>
          </a:p>
          <a:p>
            <a:pPr algn="ctr">
              <a:buFont typeface="Wingdings 2" pitchFamily="18" charset="2"/>
              <a:buNone/>
              <a:defRPr/>
            </a:pPr>
            <a:r>
              <a:rPr lang="ru-RU" sz="4000" b="1" dirty="0" smtClean="0"/>
              <a:t>падёж</a:t>
            </a:r>
            <a:r>
              <a:rPr lang="ru-RU" sz="4000" dirty="0" smtClean="0"/>
              <a:t> (повальная гибель (скота) от какой-либо болезни) - </a:t>
            </a:r>
            <a:r>
              <a:rPr lang="ru-RU" sz="4000" b="1" dirty="0" smtClean="0"/>
              <a:t>падеж</a:t>
            </a:r>
            <a:r>
              <a:rPr lang="ru-RU" sz="4000" dirty="0" smtClean="0"/>
              <a:t> (словоизменительная категория имени)</a:t>
            </a:r>
            <a:endParaRPr lang="ru-RU" sz="4000" dirty="0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Не перепутай!</a:t>
            </a:r>
            <a:endParaRPr lang="ru-RU" sz="4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1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1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10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10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0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1000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8000"/>
                            </p:stCondLst>
                            <p:childTnLst>
                              <p:par>
                                <p:cTn id="3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1000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9000"/>
                            </p:stCondLst>
                            <p:childTnLst>
                              <p:par>
                                <p:cTn id="4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1000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C:\Users\User\Desktop\80px-Yopiright.svg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51500" y="1484313"/>
            <a:ext cx="2341563" cy="240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79" name="Прямоугольник 5"/>
          <p:cNvSpPr>
            <a:spLocks noChangeArrowheads="1"/>
          </p:cNvSpPr>
          <p:nvPr/>
        </p:nvSpPr>
        <p:spPr bwMode="auto">
          <a:xfrm>
            <a:off x="4643438" y="3933825"/>
            <a:ext cx="4176712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Times New Roman" pitchFamily="18" charset="0"/>
                <a:cs typeface="Times New Roman" pitchFamily="18" charset="0"/>
              </a:rPr>
              <a:t>Этот значок был придуман в 2002 году Леонидом Беленьким. Предлагается ставить его, так же как и копирайт, в выходных данных полностью ёфицированного издания (в книгах - на обороте титульного листа или - предпочтительнее - под штрих-кодом ISBN на полосе выпускных данных). </a:t>
            </a:r>
          </a:p>
        </p:txBody>
      </p:sp>
      <p:sp>
        <p:nvSpPr>
          <p:cNvPr id="24580" name="Прямоугольник 6"/>
          <p:cNvSpPr>
            <a:spLocks noChangeArrowheads="1"/>
          </p:cNvSpPr>
          <p:nvPr/>
        </p:nvSpPr>
        <p:spPr bwMode="auto">
          <a:xfrm>
            <a:off x="323850" y="1557338"/>
            <a:ext cx="3887788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 </a:t>
            </a:r>
            <a:r>
              <a:rPr lang="ru-RU" sz="2000">
                <a:latin typeface="Times New Roman" pitchFamily="18" charset="0"/>
                <a:cs typeface="Times New Roman" pitchFamily="18" charset="0"/>
              </a:rPr>
              <a:t>В России существует официальный </a:t>
            </a:r>
            <a:r>
              <a:rPr lang="ru-RU" sz="2000" b="1" i="1">
                <a:latin typeface="Times New Roman" pitchFamily="18" charset="0"/>
                <a:cs typeface="Times New Roman" pitchFamily="18" charset="0"/>
              </a:rPr>
              <a:t>Союз ёфикаторов России</a:t>
            </a:r>
            <a:r>
              <a:rPr lang="ru-RU" sz="2000">
                <a:latin typeface="Times New Roman" pitchFamily="18" charset="0"/>
                <a:cs typeface="Times New Roman" pitchFamily="18" charset="0"/>
              </a:rPr>
              <a:t>, который занимается борьбой за права «обесточенных» слов.</a:t>
            </a:r>
          </a:p>
          <a:p>
            <a:endParaRPr lang="ru-RU" sz="200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>
                <a:latin typeface="Times New Roman" pitchFamily="18" charset="0"/>
                <a:cs typeface="Times New Roman" pitchFamily="18" charset="0"/>
              </a:rPr>
              <a:t> Российские программисты создали </a:t>
            </a:r>
            <a:r>
              <a:rPr lang="ru-RU" sz="2000" b="1" i="1">
                <a:latin typeface="Times New Roman" pitchFamily="18" charset="0"/>
                <a:cs typeface="Times New Roman" pitchFamily="18" charset="0"/>
              </a:rPr>
              <a:t>ётатор</a:t>
            </a:r>
            <a:r>
              <a:rPr lang="ru-RU" sz="2000">
                <a:latin typeface="Times New Roman" pitchFamily="18" charset="0"/>
                <a:cs typeface="Times New Roman" pitchFamily="18" charset="0"/>
              </a:rPr>
              <a:t> – компьютерную программу, которая автоматически расставляет литеру с точечками в тексте. </a:t>
            </a:r>
          </a:p>
          <a:p>
            <a:endParaRPr lang="ru-RU" sz="200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>
                <a:latin typeface="Times New Roman" pitchFamily="18" charset="0"/>
                <a:cs typeface="Times New Roman" pitchFamily="18" charset="0"/>
              </a:rPr>
              <a:t>Художники придумали </a:t>
            </a:r>
            <a:r>
              <a:rPr lang="ru-RU" sz="2000" b="1" i="1">
                <a:latin typeface="Times New Roman" pitchFamily="18" charset="0"/>
                <a:cs typeface="Times New Roman" pitchFamily="18" charset="0"/>
              </a:rPr>
              <a:t>ёпирайт</a:t>
            </a:r>
            <a:r>
              <a:rPr lang="ru-RU" sz="2000">
                <a:latin typeface="Times New Roman" pitchFamily="18" charset="0"/>
                <a:cs typeface="Times New Roman" pitchFamily="18" charset="0"/>
              </a:rPr>
              <a:t> – значок для маркировки ёфицированных изданий.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1763713" y="260350"/>
            <a:ext cx="5976937" cy="9239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ru-RU" sz="5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Ёпирайт</a:t>
            </a:r>
            <a:endParaRPr lang="ru-RU" sz="54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Буква Ё на клавиатуре компьютера</a:t>
            </a:r>
            <a:endParaRPr lang="ru-RU" sz="4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603" name="Picture 3" descr="C:\Users\User\Desktop\ПРОЕКТЫ\Буква_Ё\600px-Keyboard_layout_ru.svg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750" y="3789363"/>
            <a:ext cx="8251825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4" name="Прямоугольник 8"/>
          <p:cNvSpPr>
            <a:spLocks noChangeArrowheads="1"/>
          </p:cNvSpPr>
          <p:nvPr/>
        </p:nvSpPr>
        <p:spPr bwMode="auto">
          <a:xfrm>
            <a:off x="539750" y="1582738"/>
            <a:ext cx="7993063" cy="2246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2000">
                <a:latin typeface="Times New Roman" pitchFamily="18" charset="0"/>
                <a:cs typeface="Times New Roman" pitchFamily="18" charset="0"/>
              </a:rPr>
              <a:t>С 1994 года для </a:t>
            </a:r>
            <a:r>
              <a:rPr lang="ru-RU" sz="2000" i="1">
                <a:latin typeface="Times New Roman" pitchFamily="18" charset="0"/>
                <a:cs typeface="Times New Roman" pitchFamily="18" charset="0"/>
              </a:rPr>
              <a:t>Microsoft Windows </a:t>
            </a:r>
            <a:r>
              <a:rPr lang="ru-RU" sz="2000">
                <a:latin typeface="Times New Roman" pitchFamily="18" charset="0"/>
                <a:cs typeface="Times New Roman" pitchFamily="18" charset="0"/>
              </a:rPr>
              <a:t>начали использовать раскладку, в которой </a:t>
            </a:r>
            <a:r>
              <a:rPr lang="ru-RU" sz="2000" b="1">
                <a:latin typeface="Times New Roman" pitchFamily="18" charset="0"/>
                <a:cs typeface="Times New Roman" pitchFamily="18" charset="0"/>
              </a:rPr>
              <a:t> ё </a:t>
            </a:r>
            <a:r>
              <a:rPr lang="ru-RU" sz="2000">
                <a:latin typeface="Times New Roman" pitchFamily="18" charset="0"/>
                <a:cs typeface="Times New Roman" pitchFamily="18" charset="0"/>
              </a:rPr>
              <a:t> была перенесена в четвёртый ряд, слева от клавиши  1. При этом длительное время параллельно использовались клавиатуры двух типов, и хотя эти клавиатуры были совместимы, но многие пользователи не знали, где расположена буква ё, если у них была клавиатура старого образца. Все эти причины определённо отразились на снижении частоты использования данной буквы.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Памятники   букве «ё»</a:t>
            </a:r>
            <a:endParaRPr lang="ru-RU" sz="4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627" name="Прямоугольник 3"/>
          <p:cNvSpPr>
            <a:spLocks noChangeArrowheads="1"/>
          </p:cNvSpPr>
          <p:nvPr/>
        </p:nvSpPr>
        <p:spPr bwMode="auto">
          <a:xfrm>
            <a:off x="5219700" y="5157788"/>
            <a:ext cx="3744913" cy="1014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>
                <a:latin typeface="Times New Roman" pitchFamily="18" charset="0"/>
                <a:cs typeface="Times New Roman" pitchFamily="18" charset="0"/>
              </a:rPr>
              <a:t>Памятник букве </a:t>
            </a:r>
            <a:r>
              <a:rPr lang="ru-RU" sz="2000" b="1">
                <a:latin typeface="Times New Roman" pitchFamily="18" charset="0"/>
                <a:cs typeface="Times New Roman" pitchFamily="18" charset="0"/>
              </a:rPr>
              <a:t>Ё</a:t>
            </a:r>
            <a:r>
              <a:rPr lang="ru-RU" sz="2000">
                <a:latin typeface="Times New Roman" pitchFamily="18" charset="0"/>
                <a:cs typeface="Times New Roman" pitchFamily="18" charset="0"/>
              </a:rPr>
              <a:t> в Ульяновске (бывшем Симбирске —                      на родине Н. Карамзина</a:t>
            </a:r>
            <a:endParaRPr lang="ru-RU" sz="240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3557" name="Picture 5" descr="C:\Users\User\Desktop\ПРОЕКТЫ\Буква_Ё\104705298_0000010149540x45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108852"/>
            <a:ext cx="4464496" cy="29763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6629" name="Прямоугольник 8"/>
          <p:cNvSpPr>
            <a:spLocks noChangeArrowheads="1"/>
          </p:cNvSpPr>
          <p:nvPr/>
        </p:nvSpPr>
        <p:spPr bwMode="auto">
          <a:xfrm>
            <a:off x="684213" y="5373688"/>
            <a:ext cx="339248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>
                <a:latin typeface="Times New Roman" pitchFamily="18" charset="0"/>
                <a:cs typeface="Times New Roman" pitchFamily="18" charset="0"/>
              </a:rPr>
              <a:t>Памятник букве  </a:t>
            </a:r>
            <a:r>
              <a:rPr lang="ru-RU" sz="2000" b="1">
                <a:latin typeface="Times New Roman" pitchFamily="18" charset="0"/>
                <a:cs typeface="Times New Roman" pitchFamily="18" charset="0"/>
              </a:rPr>
              <a:t>Ё</a:t>
            </a:r>
            <a:r>
              <a:rPr lang="ru-RU" sz="2000">
                <a:latin typeface="Times New Roman" pitchFamily="18" charset="0"/>
                <a:cs typeface="Times New Roman" pitchFamily="18" charset="0"/>
              </a:rPr>
              <a:t> в  Москве</a:t>
            </a:r>
          </a:p>
        </p:txBody>
      </p:sp>
      <p:pic>
        <p:nvPicPr>
          <p:cNvPr id="23558" name="Picture 6" descr="C:\Users\User\Desktop\280px-Monument_Ё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2132856"/>
            <a:ext cx="3931111" cy="30185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6631" name="Рисунок 3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8313" y="549275"/>
            <a:ext cx="1177925" cy="117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sz="4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Ё - </a:t>
            </a:r>
            <a:r>
              <a:rPr lang="ru-RU" sz="48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мобиль</a:t>
            </a:r>
            <a:endParaRPr lang="ru-RU" sz="48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1" descr="C:\Users\User\Desktop\ПРОЕКТЫ\Буква_Ё\800px-Yo-conc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1628800"/>
            <a:ext cx="5904656" cy="372267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7652" name="Прямоугольник 3"/>
          <p:cNvSpPr>
            <a:spLocks noChangeArrowheads="1"/>
          </p:cNvSpPr>
          <p:nvPr/>
        </p:nvSpPr>
        <p:spPr bwMode="auto">
          <a:xfrm>
            <a:off x="323850" y="5373688"/>
            <a:ext cx="856932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>
                <a:latin typeface="Times New Roman" pitchFamily="18" charset="0"/>
                <a:cs typeface="Times New Roman" pitchFamily="18" charset="0"/>
              </a:rPr>
              <a:t>Олигарх Михаил Прохоров обещает, что к концу 2014 года будет налажен серийный выпуск российского легкового гибридного автомобиля </a:t>
            </a:r>
            <a:r>
              <a:rPr lang="ru-RU" sz="2000" b="1">
                <a:latin typeface="Times New Roman" pitchFamily="18" charset="0"/>
                <a:cs typeface="Times New Roman" pitchFamily="18" charset="0"/>
              </a:rPr>
              <a:t>Ё-мобиля</a:t>
            </a:r>
            <a:r>
              <a:rPr lang="ru-RU" sz="200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1"/>
          <p:cNvSpPr>
            <a:spLocks noChangeArrowheads="1"/>
          </p:cNvSpPr>
          <p:nvPr/>
        </p:nvSpPr>
        <p:spPr bwMode="auto">
          <a:xfrm>
            <a:off x="900113" y="266700"/>
            <a:ext cx="7632700" cy="603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r>
              <a:rPr lang="ru-RU" sz="4000" b="1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Список литературы</a:t>
            </a:r>
          </a:p>
          <a:p>
            <a:pPr algn="ctr" eaLnBrk="0" hangingPunct="0"/>
            <a:endParaRPr lang="ru-RU" sz="4000" b="1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eaLnBrk="0" hangingPunct="0"/>
            <a:endParaRPr lang="ru-RU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ru-RU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Шанский  Н М., Иванов В.В.   Современный русский язык  - М.: Просвещение, 1981.</a:t>
            </a:r>
          </a:p>
          <a:p>
            <a:pPr eaLnBrk="0" hangingPunct="0"/>
            <a:r>
              <a:rPr lang="ru-RU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Ветвиц В.Г. Занимательное языкознание. – М., 1966; Л., 1966</a:t>
            </a:r>
          </a:p>
          <a:p>
            <a:pPr eaLnBrk="0" hangingPunct="0"/>
            <a:r>
              <a:rPr lang="ru-RU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Успенский Л. По закону букву. – М.: Молодая гвардия, 1979.</a:t>
            </a:r>
          </a:p>
          <a:p>
            <a:pPr eaLnBrk="0" hangingPunct="0"/>
            <a:r>
              <a:rPr lang="ru-RU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Энциклопедический словарь юного филолога / сост. М.В.Панов. – М., 1984.</a:t>
            </a:r>
          </a:p>
          <a:p>
            <a:pPr eaLnBrk="0" hangingPunct="0"/>
            <a:r>
              <a:rPr lang="ru-RU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Кротова В.Н., Собинникова В.И.  Историческое комментирование фонетики и грамматики русского языка. – Воронеж, 1987.</a:t>
            </a:r>
          </a:p>
          <a:p>
            <a:pPr eaLnBrk="0" hangingPunct="0"/>
            <a:r>
              <a:rPr lang="ru-RU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Откупщиков Ю.В. К истокам слова. – М., 1986</a:t>
            </a:r>
          </a:p>
          <a:p>
            <a:pPr eaLnBrk="0" hangingPunct="0"/>
            <a:r>
              <a:rPr lang="ru-RU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Судавичене Л.В., Сердобинцев Н.Я., Кадькалов Ю.Г. История русского литературного языка. – Л., 1984.</a:t>
            </a:r>
          </a:p>
          <a:p>
            <a:pPr eaLnBrk="0" hangingPunct="0"/>
            <a:r>
              <a:rPr lang="ru-RU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Журнал:   Народное образование - М.: 2002, №2</a:t>
            </a:r>
          </a:p>
          <a:p>
            <a:pPr eaLnBrk="0" hangingPunct="0"/>
            <a:r>
              <a:rPr lang="ru-RU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Журнал: Русский язык в школе. - № 2. -  1988.</a:t>
            </a:r>
          </a:p>
          <a:p>
            <a:pPr eaLnBrk="0" hangingPunct="0"/>
            <a:r>
              <a:rPr lang="ru-RU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Ожегов С.И.  Словарь русского языка -  М.: Русский язык, 1984.</a:t>
            </a:r>
          </a:p>
          <a:p>
            <a:pPr eaLnBrk="0" hangingPunct="0"/>
            <a:r>
              <a:rPr lang="ru-RU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Ушаков Д.Н.  Орфографический словарь  - М.: 38-издание, 1984.</a:t>
            </a:r>
          </a:p>
          <a:p>
            <a:pPr eaLnBrk="0" hangingPunct="0"/>
            <a:r>
              <a:rPr lang="ru-RU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Под редакцией РП Рогожниковой «Сводный словарь современной русской лексики». М.: Русс. яз., 1991. 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250825" y="1908175"/>
            <a:ext cx="4033838" cy="378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indent="539750" eaLnBrk="0" hangingPunct="0">
              <a:tabLst>
                <a:tab pos="2806700" algn="l"/>
              </a:tabLst>
              <a:defRPr/>
            </a:pPr>
            <a:r>
              <a:rPr lang="ru-RU" sz="24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Предмет исследования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                         алфавит русского языка,             а конкретно буква 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«Ё»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indent="539750" eaLnBrk="0" hangingPunct="0">
              <a:tabLst>
                <a:tab pos="2806700" algn="l"/>
              </a:tabLst>
              <a:defRPr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indent="539750" eaLnBrk="0" hangingPunct="0">
              <a:tabLst>
                <a:tab pos="2806700" algn="l"/>
              </a:tabLst>
              <a:defRPr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indent="539750" eaLnBrk="0" hangingPunct="0">
              <a:tabLst>
                <a:tab pos="2806700" algn="l"/>
              </a:tabLst>
              <a:defRPr/>
            </a:pPr>
            <a:r>
              <a:rPr lang="ru-RU" sz="24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Цель исследования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обоснование необходимости сохранения буквы </a:t>
            </a:r>
            <a:r>
              <a:rPr lang="ru-RU" sz="2400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Ё</a:t>
            </a:r>
            <a:r>
              <a:rPr lang="ru-RU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в современном русском алфавите.</a:t>
            </a:r>
          </a:p>
        </p:txBody>
      </p:sp>
      <p:pic>
        <p:nvPicPr>
          <p:cNvPr id="14339" name="Рисунок 3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95738" y="144463"/>
            <a:ext cx="1268412" cy="1268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Прямоугольник 13"/>
          <p:cNvSpPr/>
          <p:nvPr/>
        </p:nvSpPr>
        <p:spPr>
          <a:xfrm>
            <a:off x="4859338" y="1484313"/>
            <a:ext cx="3889375" cy="45243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eaLnBrk="0" hangingPunct="0">
              <a:tabLst>
                <a:tab pos="2806700" algn="l"/>
              </a:tabLst>
              <a:defRPr/>
            </a:pPr>
            <a:r>
              <a:rPr lang="ru-RU" sz="24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Задачи исследования: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	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>
              <a:buFontTx/>
              <a:buChar char="•"/>
              <a:tabLst>
                <a:tab pos="2806700" algn="l"/>
              </a:tabLst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исследовать историю возникновения и жизни буквы 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«Ё»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в русском алфавите;</a:t>
            </a:r>
          </a:p>
          <a:p>
            <a:pPr algn="just" eaLnBrk="0" hangingPunct="0">
              <a:buFontTx/>
              <a:buChar char="•"/>
              <a:tabLst>
                <a:tab pos="2806700" algn="l"/>
              </a:tabLst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определить значение буквы 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Ё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в русском языке;</a:t>
            </a:r>
          </a:p>
          <a:p>
            <a:pPr algn="just" eaLnBrk="0" hangingPunct="0">
              <a:buFontTx/>
              <a:buChar char="•"/>
              <a:tabLst>
                <a:tab pos="2806700" algn="l"/>
              </a:tabLst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ответить на вопросы: «Почему забывается буква Ё?» и «Надо ли сохранять букву 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Ё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в русском алфавите?».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250825" y="1052513"/>
            <a:ext cx="2520950" cy="40322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0" tIns="28080" rIns="0" bIns="0"/>
          <a:lstStyle/>
          <a:p>
            <a:pPr algn="ctr">
              <a:spcBef>
                <a:spcPts val="8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18 ноября 1783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года </a:t>
            </a:r>
          </a:p>
          <a:p>
            <a:pPr algn="ctr">
              <a:spcBef>
                <a:spcPts val="8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Княгиня            Екатерина</a:t>
            </a:r>
          </a:p>
          <a:p>
            <a:pPr algn="ctr">
              <a:spcBef>
                <a:spcPts val="8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Романовна Дашкова </a:t>
            </a:r>
          </a:p>
          <a:p>
            <a:pPr algn="ctr">
              <a:spcBef>
                <a:spcPts val="8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на заседании </a:t>
            </a:r>
          </a:p>
          <a:p>
            <a:pPr algn="ctr">
              <a:spcBef>
                <a:spcPts val="8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Академии словесности предложила заменить   диграф  </a:t>
            </a:r>
            <a:r>
              <a:rPr lang="en-US" sz="24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io</a:t>
            </a:r>
            <a:r>
              <a:rPr lang="en-US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буквой </a:t>
            </a:r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Ё.</a:t>
            </a:r>
          </a:p>
        </p:txBody>
      </p:sp>
      <p:pic>
        <p:nvPicPr>
          <p:cNvPr id="1536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692150"/>
            <a:ext cx="3616325" cy="454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348038" y="5300663"/>
            <a:ext cx="5519737" cy="947737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Введение новой буквы</a:t>
            </a:r>
            <a:endParaRPr lang="ru-RU" sz="44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Прямоугольник 2"/>
          <p:cNvSpPr>
            <a:spLocks noChangeArrowheads="1"/>
          </p:cNvSpPr>
          <p:nvPr/>
        </p:nvSpPr>
        <p:spPr bwMode="auto">
          <a:xfrm>
            <a:off x="3851275" y="1700213"/>
            <a:ext cx="4897438" cy="3170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>
                <a:latin typeface="Times New Roman" pitchFamily="18" charset="0"/>
                <a:cs typeface="Times New Roman" pitchFamily="18" charset="0"/>
              </a:rPr>
              <a:t>Широко известной новая буква</a:t>
            </a:r>
            <a:r>
              <a:rPr lang="ru-RU" sz="2000" b="1">
                <a:latin typeface="Times New Roman" pitchFamily="18" charset="0"/>
                <a:cs typeface="Times New Roman" pitchFamily="18" charset="0"/>
              </a:rPr>
              <a:t> Ё</a:t>
            </a:r>
            <a:r>
              <a:rPr lang="ru-RU" sz="2000">
                <a:latin typeface="Times New Roman" pitchFamily="18" charset="0"/>
                <a:cs typeface="Times New Roman" pitchFamily="18" charset="0"/>
              </a:rPr>
              <a:t> стала благодаря историку Н.М. Карамзину.                 В 1797 году Николай Михайлович решил заменить при подготовке в печать одного из своих стихотворений две буквы в слове «сл</a:t>
            </a:r>
            <a:r>
              <a:rPr lang="ru-RU" sz="2000" b="1">
                <a:latin typeface="Times New Roman" pitchFamily="18" charset="0"/>
                <a:cs typeface="Times New Roman" pitchFamily="18" charset="0"/>
              </a:rPr>
              <a:t>iо</a:t>
            </a:r>
            <a:r>
              <a:rPr lang="ru-RU" sz="2000">
                <a:latin typeface="Times New Roman" pitchFamily="18" charset="0"/>
                <a:cs typeface="Times New Roman" pitchFamily="18" charset="0"/>
              </a:rPr>
              <a:t>зы» на одну букву  </a:t>
            </a:r>
            <a:r>
              <a:rPr lang="ru-RU" sz="2000" b="1">
                <a:latin typeface="Times New Roman" pitchFamily="18" charset="0"/>
                <a:cs typeface="Times New Roman" pitchFamily="18" charset="0"/>
              </a:rPr>
              <a:t>Ё.</a:t>
            </a:r>
            <a:r>
              <a:rPr lang="ru-RU" sz="2000">
                <a:latin typeface="Times New Roman" pitchFamily="18" charset="0"/>
                <a:cs typeface="Times New Roman" pitchFamily="18" charset="0"/>
              </a:rPr>
              <a:t>                            </a:t>
            </a:r>
          </a:p>
          <a:p>
            <a:endParaRPr lang="ru-RU" sz="200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>
                <a:latin typeface="Times New Roman" pitchFamily="18" charset="0"/>
                <a:cs typeface="Times New Roman" pitchFamily="18" charset="0"/>
              </a:rPr>
              <a:t>Так, с лёгкой руки Карамзина, буква </a:t>
            </a:r>
            <a:r>
              <a:rPr lang="ru-RU" sz="2000" b="1">
                <a:latin typeface="Times New Roman" pitchFamily="18" charset="0"/>
                <a:cs typeface="Times New Roman" pitchFamily="18" charset="0"/>
              </a:rPr>
              <a:t>Ё</a:t>
            </a:r>
            <a:r>
              <a:rPr lang="ru-RU" sz="2000">
                <a:latin typeface="Times New Roman" pitchFamily="18" charset="0"/>
                <a:cs typeface="Times New Roman" pitchFamily="18" charset="0"/>
              </a:rPr>
              <a:t> заняла своё место под солнцем и закрепилась в русском алфавите.</a:t>
            </a:r>
          </a:p>
        </p:txBody>
      </p:sp>
      <p:pic>
        <p:nvPicPr>
          <p:cNvPr id="4" name="Рисунок 1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772816"/>
            <a:ext cx="3312368" cy="43050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6388" name="Прямоугольник 4"/>
          <p:cNvSpPr>
            <a:spLocks noChangeArrowheads="1"/>
          </p:cNvSpPr>
          <p:nvPr/>
        </p:nvSpPr>
        <p:spPr bwMode="auto">
          <a:xfrm>
            <a:off x="4284663" y="5445125"/>
            <a:ext cx="45720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>
                <a:latin typeface="Times New Roman" pitchFamily="18" charset="0"/>
                <a:cs typeface="Times New Roman" pitchFamily="18" charset="0"/>
              </a:rPr>
              <a:t>всё ,  огонёкъ, пенёкъ, василёчикъ, зарёю, орёлъ, мотылёкъ, слёзы, потёкъ.</a:t>
            </a:r>
          </a:p>
        </p:txBody>
      </p:sp>
      <p:sp>
        <p:nvSpPr>
          <p:cNvPr id="6" name="Заголовок 4"/>
          <p:cNvSpPr txBox="1">
            <a:spLocks/>
          </p:cNvSpPr>
          <p:nvPr/>
        </p:nvSpPr>
        <p:spPr bwMode="auto">
          <a:xfrm>
            <a:off x="4140200" y="5013325"/>
            <a:ext cx="4248150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Первые слова с буквой Ё</a:t>
            </a:r>
          </a:p>
        </p:txBody>
      </p:sp>
      <p:sp>
        <p:nvSpPr>
          <p:cNvPr id="15" name="Заголовок 14"/>
          <p:cNvSpPr>
            <a:spLocks noGrp="1"/>
          </p:cNvSpPr>
          <p:nvPr>
            <p:ph type="title"/>
          </p:nvPr>
        </p:nvSpPr>
        <p:spPr>
          <a:xfrm>
            <a:off x="539750" y="228600"/>
            <a:ext cx="7993063" cy="758825"/>
          </a:xfrm>
        </p:spPr>
        <p:txBody>
          <a:bodyPr/>
          <a:lstStyle/>
          <a:p>
            <a:pPr>
              <a:defRPr/>
            </a:pPr>
            <a:r>
              <a:rPr lang="ru-RU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Введение буквы Ё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sz="4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Законы и постановления</a:t>
            </a:r>
            <a:endParaRPr lang="ru-RU" sz="4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11" name="Содержимое 2"/>
          <p:cNvSpPr>
            <a:spLocks noGrp="1"/>
          </p:cNvSpPr>
          <p:nvPr>
            <p:ph sz="quarter" idx="1"/>
          </p:nvPr>
        </p:nvSpPr>
        <p:spPr>
          <a:xfrm>
            <a:off x="301625" y="1527175"/>
            <a:ext cx="8518525" cy="4572000"/>
          </a:xfrm>
        </p:spPr>
        <p:txBody>
          <a:bodyPr/>
          <a:lstStyle/>
          <a:p>
            <a:r>
              <a:rPr lang="ru-RU" sz="2400" b="1" i="1" smtClean="0">
                <a:latin typeface="Times New Roman" pitchFamily="18" charset="0"/>
                <a:cs typeface="Times New Roman" pitchFamily="18" charset="0"/>
              </a:rPr>
              <a:t>1917г. Постановление Совнаркома </a:t>
            </a:r>
            <a:r>
              <a:rPr lang="ru-RU" sz="240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"Признать желательным, но необязательным употреблением буквы "ё"</a:t>
            </a:r>
          </a:p>
          <a:p>
            <a:r>
              <a:rPr lang="ru-RU" sz="2400" b="1" smtClean="0">
                <a:latin typeface="Times New Roman" pitchFamily="18" charset="0"/>
                <a:cs typeface="Times New Roman" pitchFamily="18" charset="0"/>
              </a:rPr>
              <a:t>24 декабря 1942 года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, приказом народного комиссара просвещения В. П. Потёмкина было введено обязательное употребление буквы Ё.</a:t>
            </a:r>
          </a:p>
          <a:p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В постановлении Министерства образования и науки                   от </a:t>
            </a:r>
            <a:r>
              <a:rPr lang="ru-RU" sz="2400" b="1" smtClean="0">
                <a:latin typeface="Times New Roman" pitchFamily="18" charset="0"/>
                <a:cs typeface="Times New Roman" pitchFamily="18" charset="0"/>
              </a:rPr>
              <a:t>3 мая 2007 года 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№ АФ-159/03 предписывается обязательно писать букву Ё в именах собственных.                                               То же говориться в Законе о государственном языке РФ              от </a:t>
            </a:r>
            <a:r>
              <a:rPr lang="ru-RU" sz="2400" b="1" smtClean="0">
                <a:latin typeface="Times New Roman" pitchFamily="18" charset="0"/>
                <a:cs typeface="Times New Roman" pitchFamily="18" charset="0"/>
              </a:rPr>
              <a:t>1 июня 2005 года 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№ 53-ФЗ (федеральный закон) и в Постановлении Правительства от 23 ноября 2006 года № 714.</a:t>
            </a:r>
          </a:p>
          <a:p>
            <a:endParaRPr lang="ru-RU" sz="240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Прямоугольник 2"/>
          <p:cNvSpPr>
            <a:spLocks noChangeArrowheads="1"/>
          </p:cNvSpPr>
          <p:nvPr/>
        </p:nvSpPr>
        <p:spPr bwMode="auto">
          <a:xfrm>
            <a:off x="250825" y="2636838"/>
            <a:ext cx="3960813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ru-RU" sz="20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>
                <a:latin typeface="Times New Roman" pitchFamily="18" charset="0"/>
                <a:cs typeface="Times New Roman" pitchFamily="18" charset="0"/>
              </a:rPr>
              <a:t>когда необходимо предупредить неверное чтение и понимание слова, например:                             </a:t>
            </a:r>
            <a:r>
              <a:rPr lang="ru-RU" sz="2400" b="1" i="1">
                <a:latin typeface="Times New Roman" pitchFamily="18" charset="0"/>
                <a:cs typeface="Times New Roman" pitchFamily="18" charset="0"/>
              </a:rPr>
              <a:t>узнаём</a:t>
            </a:r>
            <a:r>
              <a:rPr lang="ru-RU" sz="2400">
                <a:latin typeface="Times New Roman" pitchFamily="18" charset="0"/>
                <a:cs typeface="Times New Roman" pitchFamily="18" charset="0"/>
              </a:rPr>
              <a:t> в отличие от </a:t>
            </a:r>
            <a:r>
              <a:rPr lang="ru-RU" sz="2400" b="1" i="1">
                <a:latin typeface="Times New Roman" pitchFamily="18" charset="0"/>
                <a:cs typeface="Times New Roman" pitchFamily="18" charset="0"/>
              </a:rPr>
              <a:t>узнаем;</a:t>
            </a:r>
            <a:r>
              <a:rPr lang="ru-RU" sz="2400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>
                <a:latin typeface="Times New Roman" pitchFamily="18" charset="0"/>
                <a:cs typeface="Times New Roman" pitchFamily="18" charset="0"/>
              </a:rPr>
              <a:t>всё</a:t>
            </a:r>
            <a:r>
              <a:rPr lang="ru-RU" sz="2400" b="1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>
                <a:latin typeface="Times New Roman" pitchFamily="18" charset="0"/>
                <a:cs typeface="Times New Roman" pitchFamily="18" charset="0"/>
              </a:rPr>
              <a:t>в отличие от </a:t>
            </a:r>
            <a:r>
              <a:rPr lang="ru-RU" sz="2400" b="1" i="1">
                <a:latin typeface="Times New Roman" pitchFamily="18" charset="0"/>
                <a:cs typeface="Times New Roman" pitchFamily="18" charset="0"/>
              </a:rPr>
              <a:t>все; совершённый</a:t>
            </a:r>
            <a:r>
              <a:rPr lang="ru-RU" sz="24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>
                <a:latin typeface="Times New Roman" pitchFamily="18" charset="0"/>
                <a:cs typeface="Times New Roman" pitchFamily="18" charset="0"/>
              </a:rPr>
              <a:t>(причастие)                        </a:t>
            </a:r>
            <a:r>
              <a:rPr lang="ru-RU" sz="2400">
                <a:latin typeface="Times New Roman" pitchFamily="18" charset="0"/>
                <a:cs typeface="Times New Roman" pitchFamily="18" charset="0"/>
              </a:rPr>
              <a:t>в отличие от </a:t>
            </a:r>
            <a:r>
              <a:rPr lang="ru-RU" sz="2400" b="1" i="1">
                <a:latin typeface="Times New Roman" pitchFamily="18" charset="0"/>
                <a:cs typeface="Times New Roman" pitchFamily="18" charset="0"/>
              </a:rPr>
              <a:t>совершенный</a:t>
            </a:r>
            <a:r>
              <a:rPr lang="ru-RU" sz="24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>
                <a:latin typeface="Times New Roman" pitchFamily="18" charset="0"/>
                <a:cs typeface="Times New Roman" pitchFamily="18" charset="0"/>
              </a:rPr>
              <a:t>(прилагательное) </a:t>
            </a:r>
            <a:r>
              <a:rPr lang="ru-RU" sz="2400">
                <a:latin typeface="Times New Roman" pitchFamily="18" charset="0"/>
                <a:cs typeface="Times New Roman" pitchFamily="18" charset="0"/>
              </a:rPr>
              <a:t>и т. п.</a:t>
            </a:r>
          </a:p>
        </p:txBody>
      </p:sp>
      <p:sp>
        <p:nvSpPr>
          <p:cNvPr id="18435" name="Прямоугольник 4"/>
          <p:cNvSpPr>
            <a:spLocks noChangeArrowheads="1"/>
          </p:cNvSpPr>
          <p:nvPr/>
        </p:nvSpPr>
        <p:spPr bwMode="auto">
          <a:xfrm>
            <a:off x="4932363" y="3213100"/>
            <a:ext cx="3887787" cy="267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ru-RU" sz="2400">
                <a:latin typeface="Times New Roman" pitchFamily="18" charset="0"/>
                <a:cs typeface="Times New Roman" pitchFamily="18" charset="0"/>
              </a:rPr>
              <a:t> в специальных текстах: букварях, школьных учебниках русского языка, учебниках орфоэпии и т. п., а также в словарях для указания места ударения и правильного произношения.</a:t>
            </a:r>
          </a:p>
        </p:txBody>
      </p:sp>
      <p:sp>
        <p:nvSpPr>
          <p:cNvPr id="18436" name="Прямоугольник 5"/>
          <p:cNvSpPr>
            <a:spLocks noChangeArrowheads="1"/>
          </p:cNvSpPr>
          <p:nvPr/>
        </p:nvSpPr>
        <p:spPr bwMode="auto">
          <a:xfrm>
            <a:off x="250825" y="476250"/>
            <a:ext cx="8569325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>
                <a:latin typeface="Times New Roman" pitchFamily="18" charset="0"/>
                <a:cs typeface="Times New Roman" pitchFamily="18" charset="0"/>
              </a:rPr>
              <a:t>В настоящее время, согласно Письму Министерства образования и науки РФ от 03.05.2007 г. № АФ-159/03                        </a:t>
            </a:r>
            <a:r>
              <a:rPr lang="ru-RU" sz="2400" i="1">
                <a:latin typeface="Times New Roman" pitchFamily="18" charset="0"/>
                <a:cs typeface="Times New Roman" pitchFamily="18" charset="0"/>
              </a:rPr>
              <a:t>«О решениях Межведомственной комиссии по русскому языку», </a:t>
            </a:r>
            <a:r>
              <a:rPr lang="ru-RU" sz="2400">
                <a:latin typeface="Times New Roman" pitchFamily="18" charset="0"/>
                <a:cs typeface="Times New Roman" pitchFamily="18" charset="0"/>
              </a:rPr>
              <a:t>буква </a:t>
            </a:r>
            <a:r>
              <a:rPr lang="ru-RU" sz="2400" b="1">
                <a:latin typeface="Times New Roman" pitchFamily="18" charset="0"/>
                <a:cs typeface="Times New Roman" pitchFamily="18" charset="0"/>
              </a:rPr>
              <a:t>«Ё»</a:t>
            </a:r>
            <a:r>
              <a:rPr lang="ru-RU" sz="2400">
                <a:latin typeface="Times New Roman" pitchFamily="18" charset="0"/>
                <a:cs typeface="Times New Roman" pitchFamily="18" charset="0"/>
              </a:rPr>
              <a:t> обязательна:</a:t>
            </a:r>
          </a:p>
        </p:txBody>
      </p:sp>
      <p:pic>
        <p:nvPicPr>
          <p:cNvPr id="18437" name="Рисунок 3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67175" y="1989138"/>
            <a:ext cx="1177925" cy="117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625" y="404813"/>
            <a:ext cx="8534400" cy="582612"/>
          </a:xfrm>
        </p:spPr>
        <p:txBody>
          <a:bodyPr/>
          <a:lstStyle/>
          <a:p>
            <a:pPr>
              <a:defRPr/>
            </a:pPr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Буква «Ё» в государственных документах</a:t>
            </a:r>
            <a:endParaRPr lang="ru-RU" sz="32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1412875"/>
            <a:ext cx="8820150" cy="12922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438912" indent="-320040">
              <a:buClr>
                <a:schemeClr val="accent1"/>
              </a:buClr>
              <a:buSzPct val="80000"/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    В русском языке около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12500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слов с буквой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Ё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.  Из них около 150 на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Ё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начинаются и около 300 на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Ё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заканчиваются. Частота встречаемости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Ё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-1% от текста. </a:t>
            </a:r>
          </a:p>
          <a:p>
            <a:pPr>
              <a:defRPr/>
            </a:pPr>
            <a:endParaRPr lang="ru-RU" dirty="0"/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250825" y="4868863"/>
            <a:ext cx="8569325" cy="1368425"/>
          </a:xfrm>
          <a:prstGeom prst="rect">
            <a:avLst/>
          </a:prstGeom>
        </p:spPr>
        <p:txBody>
          <a:bodyPr/>
          <a:lstStyle/>
          <a:p>
            <a:pPr marL="273050" indent="-273050"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Wingdings 2" pitchFamily="18" charset="2"/>
              <a:buChar char=""/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 русском языке насчитывается 12 мужских и 5 женских имен,   в полных формах которых присутствует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Ё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.  Это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Аксён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Артём, Нефёд,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Пармён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Пётр,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Рёрик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Савёл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Селивёрст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Семён, Фёдор, Ярём; Алёна, Клёна, Матрёна,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Фёкла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Флёна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273050" indent="-273050"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Wingdings 2" pitchFamily="18" charset="2"/>
              <a:buChar char=""/>
              <a:defRPr/>
            </a:pPr>
            <a:endParaRPr lang="ru-RU" sz="1600" dirty="0">
              <a:latin typeface="+mn-lt"/>
              <a:cs typeface="+mn-cs"/>
            </a:endParaRPr>
          </a:p>
        </p:txBody>
      </p:sp>
      <p:sp>
        <p:nvSpPr>
          <p:cNvPr id="19461" name="Rectangle 8"/>
          <p:cNvSpPr>
            <a:spLocks noChangeArrowheads="1"/>
          </p:cNvSpPr>
          <p:nvPr/>
        </p:nvSpPr>
        <p:spPr bwMode="auto">
          <a:xfrm>
            <a:off x="468313" y="2708275"/>
            <a:ext cx="3743325" cy="193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449263" algn="just" eaLnBrk="0" hangingPunct="0"/>
            <a:r>
              <a:rPr lang="ru-RU" sz="2000">
                <a:latin typeface="Times New Roman" pitchFamily="18" charset="0"/>
                <a:cs typeface="Calibri" pitchFamily="34" charset="0"/>
              </a:rPr>
              <a:t>Около 3 % граждан Российской Федерации имеют фамилии, имена или отчества, в которых содержится буква Ё</a:t>
            </a:r>
            <a:r>
              <a:rPr lang="ru-RU" sz="2000" i="1">
                <a:latin typeface="Times New Roman" pitchFamily="18" charset="0"/>
                <a:cs typeface="Calibri" pitchFamily="34" charset="0"/>
              </a:rPr>
              <a:t> </a:t>
            </a:r>
            <a:r>
              <a:rPr lang="ru-RU" sz="2000">
                <a:latin typeface="Times New Roman" pitchFamily="18" charset="0"/>
                <a:cs typeface="Calibri" pitchFamily="34" charset="0"/>
              </a:rPr>
              <a:t>и нередко запись ФИО в паспорте оказывается искажённой. </a:t>
            </a:r>
            <a:endParaRPr lang="ru-RU" sz="20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utoUpdateAnimBg="0"/>
      <p:bldP spid="5" grpId="0" build="p" autoUpdateAnimBg="0" advAuto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Буква Ё в школьных учебниках</a:t>
            </a:r>
            <a:endParaRPr lang="ru-RU" sz="36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483" name="Рисунок 2"/>
          <p:cNvPicPr>
            <a:picLocks noChangeAspect="1" noChangeArrowheads="1"/>
          </p:cNvPicPr>
          <p:nvPr/>
        </p:nvPicPr>
        <p:blipFill>
          <a:blip r:embed="rId2" cstate="print"/>
          <a:srcRect t="15688"/>
          <a:stretch>
            <a:fillRect/>
          </a:stretch>
        </p:blipFill>
        <p:spPr bwMode="auto">
          <a:xfrm>
            <a:off x="468313" y="1484313"/>
            <a:ext cx="7920037" cy="474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Прямоугольник 2"/>
          <p:cNvSpPr>
            <a:spLocks noChangeArrowheads="1"/>
          </p:cNvSpPr>
          <p:nvPr/>
        </p:nvSpPr>
        <p:spPr bwMode="auto">
          <a:xfrm>
            <a:off x="539750" y="1484313"/>
            <a:ext cx="324167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>
                <a:latin typeface="Times New Roman" pitchFamily="18" charset="0"/>
                <a:cs typeface="Times New Roman" pitchFamily="18" charset="0"/>
              </a:rPr>
              <a:t>В ближайшие дни страна передохн</a:t>
            </a:r>
            <a:r>
              <a:rPr lang="ru-RU" sz="2000" u="sng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2000">
                <a:latin typeface="Times New Roman" pitchFamily="18" charset="0"/>
                <a:cs typeface="Times New Roman" pitchFamily="18" charset="0"/>
              </a:rPr>
              <a:t>т от холода</a:t>
            </a:r>
          </a:p>
        </p:txBody>
      </p:sp>
      <p:pic>
        <p:nvPicPr>
          <p:cNvPr id="22531" name="Рисунок 3"/>
          <p:cNvPicPr>
            <a:picLocks noChangeAspect="1"/>
          </p:cNvPicPr>
          <p:nvPr/>
        </p:nvPicPr>
        <p:blipFill>
          <a:blip r:embed="rId2" cstate="print"/>
          <a:srcRect l="24995" r="24995"/>
          <a:stretch>
            <a:fillRect/>
          </a:stretch>
        </p:blipFill>
        <p:spPr bwMode="auto">
          <a:xfrm>
            <a:off x="755650" y="2276475"/>
            <a:ext cx="1382713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468313" y="260350"/>
            <a:ext cx="8280400" cy="95408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Необязательность употребления  буквы Ё ведёт                 к ошибочным   прочтениям</a:t>
            </a:r>
          </a:p>
        </p:txBody>
      </p:sp>
      <p:pic>
        <p:nvPicPr>
          <p:cNvPr id="22533" name="Рисунок 11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59563" y="4724400"/>
            <a:ext cx="1782762" cy="155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4" name="Прямоугольник 17"/>
          <p:cNvSpPr>
            <a:spLocks noChangeArrowheads="1"/>
          </p:cNvSpPr>
          <p:nvPr/>
        </p:nvSpPr>
        <p:spPr bwMode="auto">
          <a:xfrm>
            <a:off x="323850" y="4797425"/>
            <a:ext cx="5616575" cy="147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Times New Roman" pitchFamily="18" charset="0"/>
                <a:cs typeface="Times New Roman" pitchFamily="18" charset="0"/>
              </a:rPr>
              <a:t>Буква </a:t>
            </a:r>
            <a:r>
              <a:rPr lang="ru-RU" b="1">
                <a:latin typeface="Times New Roman" pitchFamily="18" charset="0"/>
                <a:cs typeface="Times New Roman" pitchFamily="18" charset="0"/>
              </a:rPr>
              <a:t>«ё»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 исчезла из написаний</a:t>
            </a:r>
            <a:r>
              <a:rPr lang="ru-RU" i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фамилий: </a:t>
            </a:r>
            <a:br>
              <a:rPr lang="ru-RU">
                <a:latin typeface="Times New Roman" pitchFamily="18" charset="0"/>
                <a:cs typeface="Times New Roman" pitchFamily="18" charset="0"/>
              </a:rPr>
            </a:br>
            <a:r>
              <a:rPr lang="ru-RU">
                <a:latin typeface="Times New Roman" pitchFamily="18" charset="0"/>
                <a:cs typeface="Times New Roman" pitchFamily="18" charset="0"/>
              </a:rPr>
              <a:t>- кардинала </a:t>
            </a:r>
            <a:r>
              <a:rPr lang="ru-RU" b="1">
                <a:latin typeface="Times New Roman" pitchFamily="18" charset="0"/>
                <a:cs typeface="Times New Roman" pitchFamily="18" charset="0"/>
              </a:rPr>
              <a:t>Ришельё         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(фр. Richelieu), </a:t>
            </a:r>
            <a:br>
              <a:rPr lang="ru-RU">
                <a:latin typeface="Times New Roman" pitchFamily="18" charset="0"/>
                <a:cs typeface="Times New Roman" pitchFamily="18" charset="0"/>
              </a:rPr>
            </a:br>
            <a:r>
              <a:rPr lang="ru-RU">
                <a:latin typeface="Times New Roman" pitchFamily="18" charset="0"/>
                <a:cs typeface="Times New Roman" pitchFamily="18" charset="0"/>
              </a:rPr>
              <a:t>- философа и писателя </a:t>
            </a:r>
            <a:r>
              <a:rPr lang="ru-RU" b="1">
                <a:latin typeface="Times New Roman" pitchFamily="18" charset="0"/>
                <a:cs typeface="Times New Roman" pitchFamily="18" charset="0"/>
              </a:rPr>
              <a:t>Монтескьё  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 (фр. Montesquieu), </a:t>
            </a:r>
            <a:br>
              <a:rPr lang="ru-RU">
                <a:latin typeface="Times New Roman" pitchFamily="18" charset="0"/>
                <a:cs typeface="Times New Roman" pitchFamily="18" charset="0"/>
              </a:rPr>
            </a:br>
            <a:r>
              <a:rPr lang="ru-RU">
                <a:latin typeface="Times New Roman" pitchFamily="18" charset="0"/>
                <a:cs typeface="Times New Roman" pitchFamily="18" charset="0"/>
              </a:rPr>
              <a:t>- поэта Роберта </a:t>
            </a:r>
            <a:r>
              <a:rPr lang="ru-RU" b="1">
                <a:latin typeface="Times New Roman" pitchFamily="18" charset="0"/>
                <a:cs typeface="Times New Roman" pitchFamily="18" charset="0"/>
              </a:rPr>
              <a:t>Бёрнса   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 (англ. Burns),</a:t>
            </a:r>
            <a:br>
              <a:rPr lang="ru-RU">
                <a:latin typeface="Times New Roman" pitchFamily="18" charset="0"/>
                <a:cs typeface="Times New Roman" pitchFamily="18" charset="0"/>
              </a:rPr>
            </a:br>
            <a:r>
              <a:rPr lang="ru-RU">
                <a:latin typeface="Times New Roman" pitchFamily="18" charset="0"/>
                <a:cs typeface="Times New Roman" pitchFamily="18" charset="0"/>
              </a:rPr>
              <a:t>- микробиолога и химика Луи </a:t>
            </a:r>
            <a:r>
              <a:rPr lang="ru-RU" b="1">
                <a:latin typeface="Times New Roman" pitchFamily="18" charset="0"/>
                <a:cs typeface="Times New Roman" pitchFamily="18" charset="0"/>
              </a:rPr>
              <a:t>Пастёра  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(фр. Pasteur).</a:t>
            </a:r>
          </a:p>
        </p:txBody>
      </p:sp>
      <p:pic>
        <p:nvPicPr>
          <p:cNvPr id="22535" name="Picture 2" descr="C:\Users\User\Desktop\ПРОЕКТЫ\Буква_Ё\Изъ_романа_Анна_Каренина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27538" y="1592263"/>
            <a:ext cx="4392612" cy="3132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407</TotalTime>
  <Words>886</Words>
  <Application>Microsoft Office PowerPoint</Application>
  <PresentationFormat>Экран (4:3)</PresentationFormat>
  <Paragraphs>82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Официальная</vt:lpstr>
      <vt:lpstr>«33 или 32?  Проблемы употребления буквы  Ё  в современном русском языке»</vt:lpstr>
      <vt:lpstr>Слайд 2</vt:lpstr>
      <vt:lpstr>Введение новой буквы</vt:lpstr>
      <vt:lpstr>Введение буквы Ё</vt:lpstr>
      <vt:lpstr>Законы и постановления</vt:lpstr>
      <vt:lpstr>Слайд 6</vt:lpstr>
      <vt:lpstr>Буква «Ё» в государственных документах</vt:lpstr>
      <vt:lpstr>Буква Ё в школьных учебниках</vt:lpstr>
      <vt:lpstr>Слайд 9</vt:lpstr>
      <vt:lpstr>Не перепутай!</vt:lpstr>
      <vt:lpstr>Слайд 11</vt:lpstr>
      <vt:lpstr>Буква Ё на клавиатуре компьютера</vt:lpstr>
      <vt:lpstr>Памятники   букве «ё»</vt:lpstr>
      <vt:lpstr>Ё - мобиль</vt:lpstr>
      <vt:lpstr>Слайд 15</vt:lpstr>
    </vt:vector>
  </TitlesOfParts>
  <Company>Ya Blondinko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Юдакова_Дарья</dc:creator>
  <cp:lastModifiedBy>User</cp:lastModifiedBy>
  <cp:revision>124</cp:revision>
  <dcterms:created xsi:type="dcterms:W3CDTF">2014-12-18T05:04:32Z</dcterms:created>
  <dcterms:modified xsi:type="dcterms:W3CDTF">2015-02-08T10:56:14Z</dcterms:modified>
</cp:coreProperties>
</file>