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263" r:id="rId3"/>
    <p:sldId id="264" r:id="rId4"/>
    <p:sldId id="279" r:id="rId5"/>
    <p:sldId id="294" r:id="rId6"/>
    <p:sldId id="257" r:id="rId7"/>
    <p:sldId id="280" r:id="rId8"/>
    <p:sldId id="266" r:id="rId9"/>
    <p:sldId id="265" r:id="rId10"/>
    <p:sldId id="259" r:id="rId11"/>
    <p:sldId id="260" r:id="rId12"/>
    <p:sldId id="282" r:id="rId13"/>
    <p:sldId id="262" r:id="rId14"/>
    <p:sldId id="267" r:id="rId15"/>
    <p:sldId id="283" r:id="rId16"/>
    <p:sldId id="268" r:id="rId17"/>
    <p:sldId id="269" r:id="rId18"/>
    <p:sldId id="270" r:id="rId19"/>
    <p:sldId id="284" r:id="rId20"/>
    <p:sldId id="285" r:id="rId21"/>
    <p:sldId id="275" r:id="rId22"/>
    <p:sldId id="287" r:id="rId23"/>
    <p:sldId id="286" r:id="rId24"/>
    <p:sldId id="278" r:id="rId25"/>
    <p:sldId id="288" r:id="rId26"/>
    <p:sldId id="289" r:id="rId27"/>
    <p:sldId id="290" r:id="rId28"/>
    <p:sldId id="291" r:id="rId29"/>
    <p:sldId id="292" r:id="rId30"/>
    <p:sldId id="293" r:id="rId3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13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321" autoAdjust="0"/>
  </p:normalViewPr>
  <p:slideViewPr>
    <p:cSldViewPr>
      <p:cViewPr varScale="1">
        <p:scale>
          <a:sx n="66" d="100"/>
          <a:sy n="66" d="100"/>
        </p:scale>
        <p:origin x="-1494"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FFB89021-AD7E-49E4-B12D-51F77164DD24}" type="datetimeFigureOut">
              <a:rPr lang="ru-RU"/>
              <a:pPr>
                <a:defRPr/>
              </a:pPr>
              <a:t>11.12.2014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699A4C4E-CC5A-45DE-8CF8-51134D6B593B}" type="slidenum">
              <a:rPr lang="ru-RU"/>
              <a:pPr>
                <a:defRPr/>
              </a:pPr>
              <a:t>‹#›</a:t>
            </a:fld>
            <a:endParaRPr lang="ru-RU"/>
          </a:p>
        </p:txBody>
      </p:sp>
    </p:spTree>
    <p:extLst>
      <p:ext uri="{BB962C8B-B14F-4D97-AF65-F5344CB8AC3E}">
        <p14:creationId xmlns="" xmlns:p14="http://schemas.microsoft.com/office/powerpoint/2010/main" val="173878711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4819"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ru-RU" smtClean="0"/>
              <a:t>Во время правления царя Ашоки в архитектуре империи Маурьев получили распространение буддийские мемориальные и погребальные сооружения — ступы. В отличие от других буддийских построек, имевших внутренние помещения и вход, ступа была монолитной и цельной</a:t>
            </a:r>
          </a:p>
        </p:txBody>
      </p:sp>
      <p:sp>
        <p:nvSpPr>
          <p:cNvPr id="34820"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fld id="{7C5F0B58-580D-4818-95B0-B63C8BB7ED58}" type="slidenum">
              <a:rPr lang="ru-RU" smtClean="0">
                <a:latin typeface="Calibri" pitchFamily="34" charset="0"/>
              </a:rPr>
              <a:pPr eaLnBrk="1" fontAlgn="base" hangingPunct="1">
                <a:spcBef>
                  <a:spcPct val="0"/>
                </a:spcBef>
                <a:spcAft>
                  <a:spcPct val="0"/>
                </a:spcAft>
              </a:pPr>
              <a:t>5</a:t>
            </a:fld>
            <a:endParaRPr lang="ru-RU" smtClean="0">
              <a:latin typeface="Calibri" pitchFamily="34" charset="0"/>
            </a:endParaRPr>
          </a:p>
        </p:txBody>
      </p:sp>
    </p:spTree>
    <p:extLst>
      <p:ext uri="{BB962C8B-B14F-4D97-AF65-F5344CB8AC3E}">
        <p14:creationId xmlns="" xmlns:p14="http://schemas.microsoft.com/office/powerpoint/2010/main" val="1049608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4035"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smtClean="0"/>
          </a:p>
        </p:txBody>
      </p:sp>
      <p:sp>
        <p:nvSpPr>
          <p:cNvPr id="44036"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fld id="{1EC585B4-5218-4E3C-BBC8-5730706C702D}" type="slidenum">
              <a:rPr lang="ru-RU" smtClean="0">
                <a:latin typeface="Calibri" pitchFamily="34" charset="0"/>
              </a:rPr>
              <a:pPr eaLnBrk="1" fontAlgn="base" hangingPunct="1">
                <a:spcBef>
                  <a:spcPct val="0"/>
                </a:spcBef>
                <a:spcAft>
                  <a:spcPct val="0"/>
                </a:spcAft>
              </a:pPr>
              <a:t>23</a:t>
            </a:fld>
            <a:endParaRPr lang="ru-RU" smtClean="0">
              <a:latin typeface="Calibri" pitchFamily="34" charset="0"/>
            </a:endParaRPr>
          </a:p>
        </p:txBody>
      </p:sp>
    </p:spTree>
    <p:extLst>
      <p:ext uri="{BB962C8B-B14F-4D97-AF65-F5344CB8AC3E}">
        <p14:creationId xmlns="" xmlns:p14="http://schemas.microsoft.com/office/powerpoint/2010/main" val="38821797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5059"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BZ" smtClean="0"/>
              <a:t>http://artclassic.edu.ru/catalog.asp?ob_no=18936&amp;cat_ob_no=</a:t>
            </a:r>
            <a:endParaRPr lang="ru-RU" smtClean="0"/>
          </a:p>
          <a:p>
            <a:pPr eaLnBrk="1" hangingPunct="1">
              <a:spcBef>
                <a:spcPct val="0"/>
              </a:spcBef>
            </a:pPr>
            <a:endParaRPr lang="ru-RU" smtClean="0"/>
          </a:p>
        </p:txBody>
      </p:sp>
      <p:sp>
        <p:nvSpPr>
          <p:cNvPr id="45060"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fld id="{A48BB16A-751D-4697-88B7-57AE47C2CFB2}" type="slidenum">
              <a:rPr lang="ru-RU" smtClean="0">
                <a:latin typeface="Calibri" pitchFamily="34" charset="0"/>
              </a:rPr>
              <a:pPr eaLnBrk="1" fontAlgn="base" hangingPunct="1">
                <a:spcBef>
                  <a:spcPct val="0"/>
                </a:spcBef>
                <a:spcAft>
                  <a:spcPct val="0"/>
                </a:spcAft>
              </a:pPr>
              <a:t>24</a:t>
            </a:fld>
            <a:endParaRPr lang="ru-RU" smtClean="0">
              <a:latin typeface="Calibri" pitchFamily="34" charset="0"/>
            </a:endParaRPr>
          </a:p>
        </p:txBody>
      </p:sp>
    </p:spTree>
    <p:extLst>
      <p:ext uri="{BB962C8B-B14F-4D97-AF65-F5344CB8AC3E}">
        <p14:creationId xmlns="" xmlns:p14="http://schemas.microsoft.com/office/powerpoint/2010/main" val="19133980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 name="Заметки 2"/>
          <p:cNvSpPr>
            <a:spLocks noGrp="1"/>
          </p:cNvSpPr>
          <p:nvPr>
            <p:ph type="body" idx="1"/>
          </p:nvPr>
        </p:nvSpPr>
        <p:spPr/>
        <p:txBody>
          <a:bodyPr>
            <a:normAutofit fontScale="55000" lnSpcReduction="20000"/>
          </a:bodyPr>
          <a:lstStyle/>
          <a:p>
            <a:pPr eaLnBrk="1" fontAlgn="auto" hangingPunct="1">
              <a:spcBef>
                <a:spcPts val="0"/>
              </a:spcBef>
              <a:spcAft>
                <a:spcPts val="0"/>
              </a:spcAft>
              <a:defRPr/>
            </a:pPr>
            <a:r>
              <a:rPr lang="ru-RU" b="1" dirty="0" err="1" smtClean="0"/>
              <a:t>wordtravel.com.ua</a:t>
            </a:r>
            <a:r>
              <a:rPr lang="ru-RU" b="1" dirty="0" smtClean="0"/>
              <a:t> </a:t>
            </a:r>
            <a:endParaRPr lang="ru-RU" dirty="0" smtClean="0"/>
          </a:p>
          <a:p>
            <a:pPr eaLnBrk="1" fontAlgn="auto" hangingPunct="1">
              <a:spcBef>
                <a:spcPts val="0"/>
              </a:spcBef>
              <a:spcAft>
                <a:spcPts val="0"/>
              </a:spcAft>
              <a:defRPr/>
            </a:pPr>
            <a:r>
              <a:rPr lang="ru-RU" b="1" dirty="0" smtClean="0"/>
              <a:t>История</a:t>
            </a:r>
            <a:endParaRPr lang="ru-RU" dirty="0" smtClean="0"/>
          </a:p>
          <a:p>
            <a:pPr eaLnBrk="1" fontAlgn="auto" hangingPunct="1">
              <a:spcBef>
                <a:spcPts val="0"/>
              </a:spcBef>
              <a:spcAft>
                <a:spcPts val="0"/>
              </a:spcAft>
              <a:defRPr/>
            </a:pPr>
            <a:r>
              <a:rPr lang="ru-RU" dirty="0" smtClean="0"/>
              <a:t>Приняв в 1638 г. решение о переводе столицы из </a:t>
            </a:r>
            <a:r>
              <a:rPr lang="ru-RU" dirty="0" err="1" smtClean="0"/>
              <a:t>Агры</a:t>
            </a:r>
            <a:r>
              <a:rPr lang="ru-RU" dirty="0" smtClean="0"/>
              <a:t> в Дели, император приказал начать строительство своего «земного рая» на берегу реки </a:t>
            </a:r>
            <a:r>
              <a:rPr lang="ru-RU" dirty="0" err="1" smtClean="0"/>
              <a:t>Джамна</a:t>
            </a:r>
            <a:r>
              <a:rPr lang="ru-RU" dirty="0" smtClean="0"/>
              <a:t> (эта же река была им выбрана и для строительства Тадж-Махала). Сегодня его называют Старый Дели, а в то время он назывался </a:t>
            </a:r>
            <a:r>
              <a:rPr lang="ru-RU" dirty="0" err="1" smtClean="0"/>
              <a:t>Шаджеханабадом</a:t>
            </a:r>
            <a:r>
              <a:rPr lang="ru-RU" dirty="0" smtClean="0"/>
              <a:t> – в честь его императора.</a:t>
            </a:r>
          </a:p>
          <a:p>
            <a:pPr eaLnBrk="1" fontAlgn="auto" hangingPunct="1">
              <a:spcBef>
                <a:spcPts val="0"/>
              </a:spcBef>
              <a:spcAft>
                <a:spcPts val="0"/>
              </a:spcAft>
              <a:defRPr/>
            </a:pPr>
            <a:r>
              <a:rPr lang="ru-RU" dirty="0" smtClean="0"/>
              <a:t>В «Красном форте», строительство которого началось в 1639 г., а закончилось вероятнее всего в 1648 г., проживало около 3 000 человек. Он стал первой цитаделью эпохи Моголов, задуманной в форме неправильного восьмиугольника, что стало позднее особенностью архитектурного стиля времен этой династии. Строительным материалом были кирпичи, облицованные керамикой или красным мрамором. В его архитектуре гармонично сочетаются персидские, </a:t>
            </a:r>
            <a:r>
              <a:rPr lang="ru-RU" dirty="0" err="1" smtClean="0"/>
              <a:t>тимуридские</a:t>
            </a:r>
            <a:r>
              <a:rPr lang="ru-RU" dirty="0" smtClean="0"/>
              <a:t> и индуистские элементы. Стиль сооружения, для которого характерны сложные геометрические композиции, также был назван по имени императора – </a:t>
            </a:r>
            <a:r>
              <a:rPr lang="ru-RU" dirty="0" err="1" smtClean="0"/>
              <a:t>шахджехани</a:t>
            </a:r>
            <a:r>
              <a:rPr lang="ru-RU" dirty="0" smtClean="0"/>
              <a:t>.</a:t>
            </a:r>
          </a:p>
          <a:p>
            <a:pPr eaLnBrk="1" fontAlgn="auto" hangingPunct="1">
              <a:spcBef>
                <a:spcPts val="0"/>
              </a:spcBef>
              <a:spcAft>
                <a:spcPts val="0"/>
              </a:spcAft>
              <a:defRPr/>
            </a:pPr>
            <a:r>
              <a:rPr lang="ru-RU" dirty="0" smtClean="0"/>
              <a:t>Смыкающиеся на севере со более ранним фортом </a:t>
            </a:r>
            <a:r>
              <a:rPr lang="ru-RU" dirty="0" err="1" smtClean="0"/>
              <a:t>Салимгарх</a:t>
            </a:r>
            <a:r>
              <a:rPr lang="ru-RU" dirty="0" smtClean="0"/>
              <a:t>, построенным Ислам Шах </a:t>
            </a:r>
            <a:r>
              <a:rPr lang="ru-RU" dirty="0" err="1" smtClean="0"/>
              <a:t>Суром</a:t>
            </a:r>
            <a:r>
              <a:rPr lang="ru-RU" dirty="0" smtClean="0"/>
              <a:t> в 1546 г., стены ограждения «Красного форта» имеют длину более двух километров. Со стороны реки их высота составляла 16 м, а со стороны города – 36 м. У цитадели было двое входных ворот – одни открывали путь на Дели, а другие – на </a:t>
            </a:r>
            <a:r>
              <a:rPr lang="ru-RU" dirty="0" err="1" smtClean="0"/>
              <a:t>Лахор</a:t>
            </a:r>
            <a:r>
              <a:rPr lang="ru-RU" dirty="0" smtClean="0"/>
              <a:t>. Первые предназначалась для пропуска солдат и дворцовой прислуги; вторые, выходившие на площадь </a:t>
            </a:r>
            <a:r>
              <a:rPr lang="ru-RU" dirty="0" err="1" smtClean="0"/>
              <a:t>Чатта</a:t>
            </a:r>
            <a:r>
              <a:rPr lang="ru-RU" dirty="0" smtClean="0"/>
              <a:t> </a:t>
            </a:r>
            <a:r>
              <a:rPr lang="ru-RU" dirty="0" err="1" smtClean="0"/>
              <a:t>Чоук</a:t>
            </a:r>
            <a:r>
              <a:rPr lang="ru-RU" dirty="0" smtClean="0"/>
              <a:t> («дворцовый базар»), – для посетителей и самого императора. Широкая дорога, ведущая с севера на юг и пролегавшая вдоль базара, отделяла военный лагерь на востоке от дворца – на западе.</a:t>
            </a:r>
          </a:p>
          <a:p>
            <a:pPr eaLnBrk="1" fontAlgn="auto" hangingPunct="1">
              <a:spcBef>
                <a:spcPts val="0"/>
              </a:spcBef>
              <a:spcAft>
                <a:spcPts val="0"/>
              </a:spcAft>
              <a:defRPr/>
            </a:pPr>
            <a:r>
              <a:rPr lang="ru-RU" dirty="0" smtClean="0"/>
              <a:t>Гораздо позже, </a:t>
            </a:r>
            <a:r>
              <a:rPr lang="ru-RU" dirty="0" err="1" smtClean="0"/>
              <a:t>c</a:t>
            </a:r>
            <a:r>
              <a:rPr lang="ru-RU" dirty="0" smtClean="0"/>
              <a:t> середины XIX века в Лал-Кила квартировали британские войска. Дворец был перестроен, сады заменили английскими, большая часть сказочных богатств не сохранилась.</a:t>
            </a:r>
          </a:p>
          <a:p>
            <a:pPr eaLnBrk="1" fontAlgn="auto" hangingPunct="1">
              <a:spcBef>
                <a:spcPts val="0"/>
              </a:spcBef>
              <a:spcAft>
                <a:spcPts val="0"/>
              </a:spcAft>
              <a:defRPr/>
            </a:pPr>
            <a:r>
              <a:rPr lang="ru-RU" dirty="0" smtClean="0"/>
              <a:t>А в 1947 году Лал-Кила заняли индийские повстанцы, и дворец первым узнал: Индия снова стала свободной. С тех пор ежегодно в день независимости Индии над Лал-Кила поднимают флаг и премьер-министр обращается к народу.</a:t>
            </a:r>
          </a:p>
          <a:p>
            <a:pPr eaLnBrk="1" fontAlgn="auto" hangingPunct="1">
              <a:spcBef>
                <a:spcPts val="0"/>
              </a:spcBef>
              <a:spcAft>
                <a:spcPts val="0"/>
              </a:spcAft>
              <a:defRPr/>
            </a:pPr>
            <a:r>
              <a:rPr lang="ru-RU" b="1" dirty="0" smtClean="0"/>
              <a:t>Описание</a:t>
            </a:r>
            <a:endParaRPr lang="ru-RU" dirty="0" smtClean="0"/>
          </a:p>
          <a:p>
            <a:pPr eaLnBrk="1" fontAlgn="auto" hangingPunct="1">
              <a:spcBef>
                <a:spcPts val="0"/>
              </a:spcBef>
              <a:spcAft>
                <a:spcPts val="0"/>
              </a:spcAft>
              <a:defRPr/>
            </a:pPr>
            <a:r>
              <a:rPr lang="ru-RU" dirty="0" smtClean="0"/>
              <a:t>Стена форта </a:t>
            </a:r>
            <a:r>
              <a:rPr lang="ru-RU" b="1" dirty="0" smtClean="0"/>
              <a:t>Лал Кила</a:t>
            </a:r>
            <a:r>
              <a:rPr lang="ru-RU" dirty="0" smtClean="0"/>
              <a:t> расположен с восточной стороны </a:t>
            </a:r>
            <a:r>
              <a:rPr lang="ru-RU" dirty="0" err="1" smtClean="0"/>
              <a:t>Шахджаханабада</a:t>
            </a:r>
            <a:r>
              <a:rPr lang="ru-RU" dirty="0" smtClean="0"/>
              <a:t>, а само название </a:t>
            </a:r>
            <a:r>
              <a:rPr lang="ru-RU" i="1" dirty="0" smtClean="0"/>
              <a:t>Лал Кила</a:t>
            </a:r>
            <a:r>
              <a:rPr lang="ru-RU" dirty="0" smtClean="0"/>
              <a:t> происходит от огромной стены, которая окружает крепость. Безусловно, именно она является главной достопримечательностью форта. Длина стены составляет около 2,5 км, а высота колеблется от 16 метров в сторону реки до 33 метров в сторону города.</a:t>
            </a:r>
          </a:p>
          <a:p>
            <a:pPr eaLnBrk="1" fontAlgn="auto" hangingPunct="1">
              <a:spcBef>
                <a:spcPts val="0"/>
              </a:spcBef>
              <a:spcAft>
                <a:spcPts val="0"/>
              </a:spcAft>
              <a:defRPr/>
            </a:pPr>
            <a:r>
              <a:rPr lang="ru-RU" dirty="0" smtClean="0"/>
              <a:t>Стена имеет два выхода – </a:t>
            </a:r>
            <a:r>
              <a:rPr lang="ru-RU" b="1" dirty="0" smtClean="0"/>
              <a:t>Делийские ворота</a:t>
            </a:r>
            <a:r>
              <a:rPr lang="ru-RU" dirty="0" smtClean="0"/>
              <a:t> и </a:t>
            </a:r>
            <a:r>
              <a:rPr lang="ru-RU" b="1" dirty="0" err="1" smtClean="0"/>
              <a:t>Лахорские</a:t>
            </a:r>
            <a:r>
              <a:rPr lang="ru-RU" b="1" dirty="0" smtClean="0"/>
              <a:t> ворота</a:t>
            </a:r>
            <a:r>
              <a:rPr lang="ru-RU" dirty="0" smtClean="0"/>
              <a:t>. </a:t>
            </a:r>
            <a:r>
              <a:rPr lang="ru-RU" dirty="0" err="1" smtClean="0"/>
              <a:t>Лахорские</a:t>
            </a:r>
            <a:r>
              <a:rPr lang="ru-RU" dirty="0" smtClean="0"/>
              <a:t> ворота являются главным входом в форт и ведут к рынку </a:t>
            </a:r>
            <a:r>
              <a:rPr lang="ru-RU" dirty="0" err="1" smtClean="0"/>
              <a:t>Чатта-Чоук</a:t>
            </a:r>
            <a:r>
              <a:rPr lang="ru-RU" dirty="0" smtClean="0"/>
              <a:t>, где торговцы продавали свои товары местной знати. Рынок существует и по сей день, и сейчас там тоже можно купить товары на любой вкус.</a:t>
            </a:r>
          </a:p>
          <a:p>
            <a:pPr eaLnBrk="1" fontAlgn="auto" hangingPunct="1">
              <a:spcBef>
                <a:spcPts val="0"/>
              </a:spcBef>
              <a:spcAft>
                <a:spcPts val="0"/>
              </a:spcAft>
              <a:defRPr/>
            </a:pPr>
            <a:r>
              <a:rPr lang="ru-RU" dirty="0" smtClean="0"/>
              <a:t>Около главного входа в форт расположено каменное возвышение </a:t>
            </a:r>
            <a:r>
              <a:rPr lang="ru-RU" b="1" dirty="0" err="1" smtClean="0"/>
              <a:t>Диван-и-Ам</a:t>
            </a:r>
            <a:r>
              <a:rPr lang="ru-RU" dirty="0" smtClean="0"/>
              <a:t>, или Зал общих аудиенций. Венчает его изящно украшенная золоченная ограда. Шах </a:t>
            </a:r>
            <a:r>
              <a:rPr lang="ru-RU" dirty="0" err="1" smtClean="0"/>
              <a:t>Джахан</a:t>
            </a:r>
            <a:r>
              <a:rPr lang="ru-RU" dirty="0" smtClean="0"/>
              <a:t> сидел на высоком троне рядом, но немного ниже, на мраморных лавках размещались королевские князья и визири, а остальные придворные и знать выстраивались на </a:t>
            </a:r>
            <a:r>
              <a:rPr lang="ru-RU" dirty="0" err="1" smtClean="0"/>
              <a:t>Диван-и-Аме</a:t>
            </a:r>
            <a:r>
              <a:rPr lang="ru-RU" dirty="0" smtClean="0"/>
              <a:t> в зависимости от их рангов и иерархии.</a:t>
            </a:r>
          </a:p>
          <a:p>
            <a:pPr eaLnBrk="1" fontAlgn="auto" hangingPunct="1">
              <a:spcBef>
                <a:spcPts val="0"/>
              </a:spcBef>
              <a:spcAft>
                <a:spcPts val="0"/>
              </a:spcAft>
              <a:defRPr/>
            </a:pPr>
            <a:r>
              <a:rPr lang="ru-RU" dirty="0" smtClean="0"/>
              <a:t>За троном располагались императорские покои, которые состояли из ряда шатров, между которыми протекал </a:t>
            </a:r>
            <a:r>
              <a:rPr lang="ru-RU" dirty="0" err="1" smtClean="0"/>
              <a:t>Нехр-И-Бершит</a:t>
            </a:r>
            <a:r>
              <a:rPr lang="ru-RU" dirty="0" smtClean="0"/>
              <a:t> (Райский поток). В северо-восточной стороне форта находится водонапорная башня </a:t>
            </a:r>
            <a:r>
              <a:rPr lang="ru-RU" b="1" dirty="0" smtClean="0"/>
              <a:t>Шах </a:t>
            </a:r>
            <a:r>
              <a:rPr lang="ru-RU" b="1" dirty="0" err="1" smtClean="0"/>
              <a:t>Бурдж</a:t>
            </a:r>
            <a:r>
              <a:rPr lang="ru-RU" dirty="0" smtClean="0"/>
              <a:t>, с помощью которой в форт поступала вода из реки </a:t>
            </a:r>
            <a:r>
              <a:rPr lang="ru-RU" dirty="0" err="1" smtClean="0"/>
              <a:t>Ямуна</a:t>
            </a:r>
            <a:r>
              <a:rPr lang="ru-RU" dirty="0" smtClean="0"/>
              <a:t>, она наполняла </a:t>
            </a:r>
            <a:r>
              <a:rPr lang="ru-RU" dirty="0" err="1" smtClean="0"/>
              <a:t>Нехр-И-Бершит</a:t>
            </a:r>
            <a:r>
              <a:rPr lang="ru-RU" dirty="0" smtClean="0"/>
              <a:t>.</a:t>
            </a:r>
          </a:p>
          <a:p>
            <a:pPr eaLnBrk="1" fontAlgn="auto" hangingPunct="1">
              <a:spcBef>
                <a:spcPts val="0"/>
              </a:spcBef>
              <a:spcAft>
                <a:spcPts val="0"/>
              </a:spcAft>
              <a:defRPr/>
            </a:pPr>
            <a:r>
              <a:rPr lang="ru-RU" dirty="0" smtClean="0"/>
              <a:t>Рядом с </a:t>
            </a:r>
            <a:r>
              <a:rPr lang="ru-RU" dirty="0" err="1" smtClean="0"/>
              <a:t>Диван-И-Амом</a:t>
            </a:r>
            <a:r>
              <a:rPr lang="ru-RU" dirty="0" smtClean="0"/>
              <a:t> построен </a:t>
            </a:r>
            <a:r>
              <a:rPr lang="ru-RU" b="1" dirty="0" err="1" smtClean="0"/>
              <a:t>Ранг-Махал</a:t>
            </a:r>
            <a:r>
              <a:rPr lang="ru-RU" dirty="0" smtClean="0"/>
              <a:t> (Разноцветный дворец), украшенный множеством разноцветных украшений в виде прекрасных цветочных орнаментов. На одной стене расположены пять резных окон, откуда принцессы могли смотреть битвы слонов. В центре </a:t>
            </a:r>
            <a:r>
              <a:rPr lang="ru-RU" dirty="0" err="1" smtClean="0"/>
              <a:t>Ранг-Махала</a:t>
            </a:r>
            <a:r>
              <a:rPr lang="ru-RU" dirty="0" smtClean="0"/>
              <a:t> есть бассейн с лотосом из белого мрамора в центре, украшенный сверкающими самоцветами, выполненными в форме цветков и листьев.</a:t>
            </a:r>
          </a:p>
          <a:p>
            <a:pPr eaLnBrk="1" fontAlgn="auto" hangingPunct="1">
              <a:spcBef>
                <a:spcPts val="0"/>
              </a:spcBef>
              <a:spcAft>
                <a:spcPts val="0"/>
              </a:spcAft>
              <a:defRPr/>
            </a:pPr>
            <a:r>
              <a:rPr lang="ru-RU" dirty="0" smtClean="0"/>
              <a:t>Самым лучшим залом в Красном форте является </a:t>
            </a:r>
            <a:r>
              <a:rPr lang="ru-RU" b="1" dirty="0" err="1" smtClean="0"/>
              <a:t>Диван-И-Кхас</a:t>
            </a:r>
            <a:r>
              <a:rPr lang="ru-RU" dirty="0" smtClean="0"/>
              <a:t> (Зал частных аудиенций), который использовался для судебных разбирательств и различных придворных мероприятий. </a:t>
            </a:r>
            <a:r>
              <a:rPr lang="ru-RU" dirty="0" err="1" smtClean="0"/>
              <a:t>Диван-И-Кхас</a:t>
            </a:r>
            <a:r>
              <a:rPr lang="ru-RU" dirty="0" smtClean="0"/>
              <a:t> с трех сторон окружен открытыми арками. Когда-то он имел серебряный потолок, который поддерживается 32 колоннами, украшенными прекрасной резьбой и инкрустированными самоцветами.</a:t>
            </a:r>
            <a:r>
              <a:rPr lang="ru-RU" b="1" dirty="0" smtClean="0"/>
              <a:t> </a:t>
            </a:r>
            <a:endParaRPr lang="ru-RU" dirty="0" smtClean="0"/>
          </a:p>
          <a:p>
            <a:pPr eaLnBrk="1" fontAlgn="auto" hangingPunct="1">
              <a:spcBef>
                <a:spcPts val="0"/>
              </a:spcBef>
              <a:spcAft>
                <a:spcPts val="0"/>
              </a:spcAft>
              <a:defRPr/>
            </a:pPr>
            <a:r>
              <a:rPr lang="ru-RU" b="1" dirty="0" smtClean="0"/>
              <a:t> </a:t>
            </a:r>
            <a:endParaRPr lang="ru-RU" dirty="0" smtClean="0"/>
          </a:p>
          <a:p>
            <a:pPr eaLnBrk="1" fontAlgn="auto" hangingPunct="1">
              <a:spcBef>
                <a:spcPts val="0"/>
              </a:spcBef>
              <a:spcAft>
                <a:spcPts val="0"/>
              </a:spcAft>
              <a:defRPr/>
            </a:pPr>
            <a:endParaRPr lang="ru-RU" dirty="0"/>
          </a:p>
        </p:txBody>
      </p:sp>
      <p:sp>
        <p:nvSpPr>
          <p:cNvPr id="46084"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fld id="{D36ED42E-7A0A-4CB5-BC6A-9803578ED76B}" type="slidenum">
              <a:rPr lang="ru-RU" smtClean="0">
                <a:latin typeface="Calibri" pitchFamily="34" charset="0"/>
              </a:rPr>
              <a:pPr eaLnBrk="1" fontAlgn="base" hangingPunct="1">
                <a:spcBef>
                  <a:spcPct val="0"/>
                </a:spcBef>
                <a:spcAft>
                  <a:spcPct val="0"/>
                </a:spcAft>
              </a:pPr>
              <a:t>25</a:t>
            </a:fld>
            <a:endParaRPr lang="ru-RU" smtClean="0">
              <a:latin typeface="Calibri" pitchFamily="34" charset="0"/>
            </a:endParaRPr>
          </a:p>
        </p:txBody>
      </p:sp>
    </p:spTree>
    <p:extLst>
      <p:ext uri="{BB962C8B-B14F-4D97-AF65-F5344CB8AC3E}">
        <p14:creationId xmlns="" xmlns:p14="http://schemas.microsoft.com/office/powerpoint/2010/main" val="10277291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7107"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ru-RU" smtClean="0"/>
              <a:t>. Построенный им Кала-а-Мубрака, позднее получивший известность как «</a:t>
            </a:r>
            <a:r>
              <a:rPr lang="ru-RU" b="1" smtClean="0"/>
              <a:t>Красный форт</a:t>
            </a:r>
            <a:r>
              <a:rPr lang="ru-RU" smtClean="0"/>
              <a:t>», - это цитадель, в которой находилась и его столица, и императорская резиденция с ее административными службами.</a:t>
            </a:r>
          </a:p>
          <a:p>
            <a:pPr eaLnBrk="1" hangingPunct="1">
              <a:spcBef>
                <a:spcPct val="0"/>
              </a:spcBef>
            </a:pPr>
            <a:endParaRPr lang="ru-RU" smtClean="0"/>
          </a:p>
        </p:txBody>
      </p:sp>
      <p:sp>
        <p:nvSpPr>
          <p:cNvPr id="47108"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fld id="{AB487A1C-15D4-443C-A224-C2F41C406045}" type="slidenum">
              <a:rPr lang="ru-RU" smtClean="0">
                <a:latin typeface="Calibri" pitchFamily="34" charset="0"/>
              </a:rPr>
              <a:pPr eaLnBrk="1" fontAlgn="base" hangingPunct="1">
                <a:spcBef>
                  <a:spcPct val="0"/>
                </a:spcBef>
                <a:spcAft>
                  <a:spcPct val="0"/>
                </a:spcAft>
              </a:pPr>
              <a:t>26</a:t>
            </a:fld>
            <a:endParaRPr lang="ru-RU" smtClean="0">
              <a:latin typeface="Calibri" pitchFamily="34" charset="0"/>
            </a:endParaRPr>
          </a:p>
        </p:txBody>
      </p:sp>
    </p:spTree>
    <p:extLst>
      <p:ext uri="{BB962C8B-B14F-4D97-AF65-F5344CB8AC3E}">
        <p14:creationId xmlns="" xmlns:p14="http://schemas.microsoft.com/office/powerpoint/2010/main" val="2987590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5843"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ru-RU" smtClean="0"/>
              <a:t>Во время правления царя Ашоки в архитектуре империи Маурьев получили распространение буддийские мемориальные и погребальные сооружения — ступы. В отличие от других буддийских построек, имевших внутренние помещения и вход, ступа была монолитной и цельной</a:t>
            </a:r>
          </a:p>
        </p:txBody>
      </p:sp>
      <p:sp>
        <p:nvSpPr>
          <p:cNvPr id="35844"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fld id="{D647847C-296F-4F48-A9C5-824949C679AD}" type="slidenum">
              <a:rPr lang="ru-RU" smtClean="0">
                <a:latin typeface="Calibri" pitchFamily="34" charset="0"/>
              </a:rPr>
              <a:pPr eaLnBrk="1" fontAlgn="base" hangingPunct="1">
                <a:spcBef>
                  <a:spcPct val="0"/>
                </a:spcBef>
                <a:spcAft>
                  <a:spcPct val="0"/>
                </a:spcAft>
              </a:pPr>
              <a:t>6</a:t>
            </a:fld>
            <a:endParaRPr lang="ru-RU" smtClean="0">
              <a:latin typeface="Calibri" pitchFamily="34" charset="0"/>
            </a:endParaRPr>
          </a:p>
        </p:txBody>
      </p:sp>
    </p:spTree>
    <p:extLst>
      <p:ext uri="{BB962C8B-B14F-4D97-AF65-F5344CB8AC3E}">
        <p14:creationId xmlns="" xmlns:p14="http://schemas.microsoft.com/office/powerpoint/2010/main" val="36216166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6867"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ru-RU" b="1" smtClean="0"/>
              <a:t>Нирвана</a:t>
            </a:r>
            <a:r>
              <a:rPr lang="ru-RU" smtClean="0"/>
              <a:t> (санскр., буквально — угасание, затухание), центральное понятие религиозной философии буддизма (а также джайнизма), означающее высшее состояние, конечную цель духовных стремлений человека.</a:t>
            </a:r>
          </a:p>
          <a:p>
            <a:pPr eaLnBrk="1" hangingPunct="1">
              <a:spcBef>
                <a:spcPct val="0"/>
              </a:spcBef>
            </a:pPr>
            <a:endParaRPr lang="ru-RU" smtClean="0"/>
          </a:p>
        </p:txBody>
      </p:sp>
      <p:sp>
        <p:nvSpPr>
          <p:cNvPr id="36868"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fld id="{373DF621-DE76-4BB8-A045-1325F5187BE4}" type="slidenum">
              <a:rPr lang="ru-RU" smtClean="0">
                <a:latin typeface="Calibri" pitchFamily="34" charset="0"/>
              </a:rPr>
              <a:pPr eaLnBrk="1" fontAlgn="base" hangingPunct="1">
                <a:spcBef>
                  <a:spcPct val="0"/>
                </a:spcBef>
                <a:spcAft>
                  <a:spcPct val="0"/>
                </a:spcAft>
              </a:pPr>
              <a:t>7</a:t>
            </a:fld>
            <a:endParaRPr lang="ru-RU" smtClean="0">
              <a:latin typeface="Calibri" pitchFamily="34" charset="0"/>
            </a:endParaRPr>
          </a:p>
        </p:txBody>
      </p:sp>
    </p:spTree>
    <p:extLst>
      <p:ext uri="{BB962C8B-B14F-4D97-AF65-F5344CB8AC3E}">
        <p14:creationId xmlns="" xmlns:p14="http://schemas.microsoft.com/office/powerpoint/2010/main" val="3615343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7891"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ru-RU" smtClean="0"/>
              <a:t>Ступа окружена массивной оградой. Четыре пары ворот (тораны) указывают четыре стороны света и своими покрытыми глубокой резьбой балками и колоннами представляют главные стороны учения; они завораживают зрителя своими историями и картинами. На западных воротах архитравы опираются на пузатых карликов. Рельефы этих ворот представляют наибольший интерес. На задней стороне одного из столбов изображена сцена искушения Будды Марой, при этом демоны спасаются бегством, а ангелы торжествуют победу Будды над искусителем. На верхнем архитраве изображены семь инкарнаций Будды, однако поскольку в то время еще не существовало антропоморфных изображений Будды, учитель является то в виде ступы, то в виде священного дерева Бо. </a:t>
            </a:r>
          </a:p>
        </p:txBody>
      </p:sp>
      <p:sp>
        <p:nvSpPr>
          <p:cNvPr id="37892"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fld id="{647D35EF-F339-4282-B1FE-AE83F2D7BA40}" type="slidenum">
              <a:rPr lang="ru-RU" smtClean="0">
                <a:latin typeface="Calibri" pitchFamily="34" charset="0"/>
              </a:rPr>
              <a:pPr eaLnBrk="1" fontAlgn="base" hangingPunct="1">
                <a:spcBef>
                  <a:spcPct val="0"/>
                </a:spcBef>
                <a:spcAft>
                  <a:spcPct val="0"/>
                </a:spcAft>
              </a:pPr>
              <a:t>10</a:t>
            </a:fld>
            <a:endParaRPr lang="ru-RU" smtClean="0">
              <a:latin typeface="Calibri" pitchFamily="34" charset="0"/>
            </a:endParaRPr>
          </a:p>
        </p:txBody>
      </p:sp>
    </p:spTree>
    <p:extLst>
      <p:ext uri="{BB962C8B-B14F-4D97-AF65-F5344CB8AC3E}">
        <p14:creationId xmlns="" xmlns:p14="http://schemas.microsoft.com/office/powerpoint/2010/main" val="19796164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8915"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ru-RU" smtClean="0"/>
              <a:t>Значение ранних ступ (в Бхархуте и Санчи) — в богатстве представленных на них образов: жанровые сцены, джатаки (эпизоды из предшествующих жизней исторического Будды) и самостоятельные фигуры могут служить наглядной энциклопедией искусства раннего периода. На столбах ворот высечены рельефы с изображением древнейших ведийских божеств. Якши и якшини — духи подземных недр и сил природы, тесно связанные с культом плодородия. Якши и якшини изображались в виде людей. Якшини, происходившие от богинь растительного царства, иногда играли роль духов деревьев. В буддизме якши и якшини считались низшими божествами, однако их роль значительна: в широком смысле они были охранителями учения, а в узком — охраняли буддийский храм от злых духов, в силу этого их часто изображали попарно на воротах и оградах ступ и других культовых построек.  </a:t>
            </a:r>
          </a:p>
        </p:txBody>
      </p:sp>
      <p:sp>
        <p:nvSpPr>
          <p:cNvPr id="38916"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fld id="{99733E97-38D9-406F-B203-02607AEDF97C}" type="slidenum">
              <a:rPr lang="ru-RU" smtClean="0">
                <a:latin typeface="Calibri" pitchFamily="34" charset="0"/>
              </a:rPr>
              <a:pPr eaLnBrk="1" fontAlgn="base" hangingPunct="1">
                <a:spcBef>
                  <a:spcPct val="0"/>
                </a:spcBef>
                <a:spcAft>
                  <a:spcPct val="0"/>
                </a:spcAft>
              </a:pPr>
              <a:t>13</a:t>
            </a:fld>
            <a:endParaRPr lang="ru-RU" smtClean="0">
              <a:latin typeface="Calibri" pitchFamily="34" charset="0"/>
            </a:endParaRPr>
          </a:p>
        </p:txBody>
      </p:sp>
    </p:spTree>
    <p:extLst>
      <p:ext uri="{BB962C8B-B14F-4D97-AF65-F5344CB8AC3E}">
        <p14:creationId xmlns="" xmlns:p14="http://schemas.microsoft.com/office/powerpoint/2010/main" val="8424238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9939"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BZ" smtClean="0"/>
              <a:t>artclassic.edu.ru</a:t>
            </a:r>
            <a:endParaRPr lang="ru-RU" smtClean="0"/>
          </a:p>
        </p:txBody>
      </p:sp>
      <p:sp>
        <p:nvSpPr>
          <p:cNvPr id="39940"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fld id="{DE7262D1-F9B5-4028-92A6-967251A9AAB8}" type="slidenum">
              <a:rPr lang="ru-RU" smtClean="0">
                <a:latin typeface="Calibri" pitchFamily="34" charset="0"/>
              </a:rPr>
              <a:pPr eaLnBrk="1" fontAlgn="base" hangingPunct="1">
                <a:spcBef>
                  <a:spcPct val="0"/>
                </a:spcBef>
                <a:spcAft>
                  <a:spcPct val="0"/>
                </a:spcAft>
              </a:pPr>
              <a:t>15</a:t>
            </a:fld>
            <a:endParaRPr lang="ru-RU" smtClean="0">
              <a:latin typeface="Calibri" pitchFamily="34" charset="0"/>
            </a:endParaRPr>
          </a:p>
        </p:txBody>
      </p:sp>
    </p:spTree>
    <p:extLst>
      <p:ext uri="{BB962C8B-B14F-4D97-AF65-F5344CB8AC3E}">
        <p14:creationId xmlns="" xmlns:p14="http://schemas.microsoft.com/office/powerpoint/2010/main" val="9342764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0963"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BZ" smtClean="0"/>
              <a:t>ru.wikipedia.org/wiki</a:t>
            </a:r>
            <a:endParaRPr lang="ru-RU" smtClean="0"/>
          </a:p>
          <a:p>
            <a:pPr eaLnBrk="1" hangingPunct="1">
              <a:spcBef>
                <a:spcPct val="0"/>
              </a:spcBef>
            </a:pPr>
            <a:r>
              <a:rPr lang="ru-RU" smtClean="0"/>
              <a:t>. В дальнем конце молитвенного зала возвышается ступа — наиболее конкретный и мощный из символов буддизма, означающий победу Будды над иллюзией, т.е. его нирвану. </a:t>
            </a:r>
          </a:p>
        </p:txBody>
      </p:sp>
      <p:sp>
        <p:nvSpPr>
          <p:cNvPr id="40964"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fld id="{EB383644-9666-4EB3-B639-84688A6870ED}" type="slidenum">
              <a:rPr lang="ru-RU" smtClean="0">
                <a:latin typeface="Calibri" pitchFamily="34" charset="0"/>
              </a:rPr>
              <a:pPr eaLnBrk="1" fontAlgn="base" hangingPunct="1">
                <a:spcBef>
                  <a:spcPct val="0"/>
                </a:spcBef>
                <a:spcAft>
                  <a:spcPct val="0"/>
                </a:spcAft>
              </a:pPr>
              <a:t>16</a:t>
            </a:fld>
            <a:endParaRPr lang="ru-RU" smtClean="0">
              <a:latin typeface="Calibri" pitchFamily="34" charset="0"/>
            </a:endParaRPr>
          </a:p>
        </p:txBody>
      </p:sp>
    </p:spTree>
    <p:extLst>
      <p:ext uri="{BB962C8B-B14F-4D97-AF65-F5344CB8AC3E}">
        <p14:creationId xmlns="" xmlns:p14="http://schemas.microsoft.com/office/powerpoint/2010/main" val="30409515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1987"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ru-RU" smtClean="0"/>
              <a:t>Тут суть в том, что эти храмы создавались по принципу скульптуры - не складывались из камня, а были вытесаны из него, из цельной скалы. Отсекали все лишнее - и получался храм.</a:t>
            </a:r>
          </a:p>
          <a:p>
            <a:pPr eaLnBrk="1" hangingPunct="1">
              <a:spcBef>
                <a:spcPct val="0"/>
              </a:spcBef>
            </a:pPr>
            <a:endParaRPr lang="ru-RU" smtClean="0"/>
          </a:p>
        </p:txBody>
      </p:sp>
      <p:sp>
        <p:nvSpPr>
          <p:cNvPr id="41988"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fld id="{CF68F87B-C449-4000-BB04-D282D7BA38E7}" type="slidenum">
              <a:rPr lang="ru-RU" smtClean="0">
                <a:latin typeface="Calibri" pitchFamily="34" charset="0"/>
              </a:rPr>
              <a:pPr eaLnBrk="1" fontAlgn="base" hangingPunct="1">
                <a:spcBef>
                  <a:spcPct val="0"/>
                </a:spcBef>
                <a:spcAft>
                  <a:spcPct val="0"/>
                </a:spcAft>
              </a:pPr>
              <a:t>20</a:t>
            </a:fld>
            <a:endParaRPr lang="ru-RU" smtClean="0">
              <a:latin typeface="Calibri" pitchFamily="34" charset="0"/>
            </a:endParaRPr>
          </a:p>
        </p:txBody>
      </p:sp>
    </p:spTree>
    <p:extLst>
      <p:ext uri="{BB962C8B-B14F-4D97-AF65-F5344CB8AC3E}">
        <p14:creationId xmlns="" xmlns:p14="http://schemas.microsoft.com/office/powerpoint/2010/main" val="18787874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3011"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BZ" smtClean="0"/>
              <a:t>artclassic.edu.ru</a:t>
            </a:r>
            <a:endParaRPr lang="ru-RU" smtClean="0"/>
          </a:p>
        </p:txBody>
      </p:sp>
      <p:sp>
        <p:nvSpPr>
          <p:cNvPr id="43012"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fld id="{E245F28A-9723-4DBE-AB40-1A84338961A8}" type="slidenum">
              <a:rPr lang="ru-RU" smtClean="0">
                <a:latin typeface="Calibri" pitchFamily="34" charset="0"/>
              </a:rPr>
              <a:pPr eaLnBrk="1" fontAlgn="base" hangingPunct="1">
                <a:spcBef>
                  <a:spcPct val="0"/>
                </a:spcBef>
                <a:spcAft>
                  <a:spcPct val="0"/>
                </a:spcAft>
              </a:pPr>
              <a:t>22</a:t>
            </a:fld>
            <a:endParaRPr lang="ru-RU" smtClean="0">
              <a:latin typeface="Calibri" pitchFamily="34" charset="0"/>
            </a:endParaRPr>
          </a:p>
        </p:txBody>
      </p:sp>
    </p:spTree>
    <p:extLst>
      <p:ext uri="{BB962C8B-B14F-4D97-AF65-F5344CB8AC3E}">
        <p14:creationId xmlns="" xmlns:p14="http://schemas.microsoft.com/office/powerpoint/2010/main" val="40880671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0BE5E13F-A60C-461F-8AD2-3B1A9F3501F3}" type="datetimeFigureOut">
              <a:rPr lang="ru-RU"/>
              <a:pPr>
                <a:defRPr/>
              </a:pPr>
              <a:t>11.12.2014</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8779C1E-B124-49D6-AE39-19C49D322000}" type="slidenum">
              <a:rPr lang="ru-RU"/>
              <a:pPr>
                <a:defRPr/>
              </a:pPr>
              <a:t>‹#›</a:t>
            </a:fld>
            <a:endParaRPr lang="ru-RU"/>
          </a:p>
        </p:txBody>
      </p:sp>
    </p:spTree>
    <p:extLst>
      <p:ext uri="{BB962C8B-B14F-4D97-AF65-F5344CB8AC3E}">
        <p14:creationId xmlns="" xmlns:p14="http://schemas.microsoft.com/office/powerpoint/2010/main" val="8280694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6BF0572-40E3-4837-86EF-0F892DF1C8E9}" type="datetimeFigureOut">
              <a:rPr lang="ru-RU"/>
              <a:pPr>
                <a:defRPr/>
              </a:pPr>
              <a:t>11.12.2014</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556CDEA-7D3E-4DDC-9123-F063F9120972}" type="slidenum">
              <a:rPr lang="ru-RU"/>
              <a:pPr>
                <a:defRPr/>
              </a:pPr>
              <a:t>‹#›</a:t>
            </a:fld>
            <a:endParaRPr lang="ru-RU"/>
          </a:p>
        </p:txBody>
      </p:sp>
    </p:spTree>
    <p:extLst>
      <p:ext uri="{BB962C8B-B14F-4D97-AF65-F5344CB8AC3E}">
        <p14:creationId xmlns="" xmlns:p14="http://schemas.microsoft.com/office/powerpoint/2010/main" val="20702173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456E09B-F423-4E19-9B0E-5810ED348C06}" type="datetimeFigureOut">
              <a:rPr lang="ru-RU"/>
              <a:pPr>
                <a:defRPr/>
              </a:pPr>
              <a:t>11.12.2014</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003CEA2-7294-4EED-90BF-7687D324DCA9}" type="slidenum">
              <a:rPr lang="ru-RU"/>
              <a:pPr>
                <a:defRPr/>
              </a:pPr>
              <a:t>‹#›</a:t>
            </a:fld>
            <a:endParaRPr lang="ru-RU"/>
          </a:p>
        </p:txBody>
      </p:sp>
    </p:spTree>
    <p:extLst>
      <p:ext uri="{BB962C8B-B14F-4D97-AF65-F5344CB8AC3E}">
        <p14:creationId xmlns="" xmlns:p14="http://schemas.microsoft.com/office/powerpoint/2010/main" val="968561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BE3B1B0-C3A1-432C-827B-944D5816C118}" type="datetimeFigureOut">
              <a:rPr lang="ru-RU"/>
              <a:pPr>
                <a:defRPr/>
              </a:pPr>
              <a:t>11.12.2014</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6326060-FD46-48D6-B9E1-D21C7A5D546A}" type="slidenum">
              <a:rPr lang="ru-RU"/>
              <a:pPr>
                <a:defRPr/>
              </a:pPr>
              <a:t>‹#›</a:t>
            </a:fld>
            <a:endParaRPr lang="ru-RU"/>
          </a:p>
        </p:txBody>
      </p:sp>
    </p:spTree>
    <p:extLst>
      <p:ext uri="{BB962C8B-B14F-4D97-AF65-F5344CB8AC3E}">
        <p14:creationId xmlns="" xmlns:p14="http://schemas.microsoft.com/office/powerpoint/2010/main" val="3662638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B3E90146-74A1-43A8-A0D1-4919184FF1AF}" type="datetimeFigureOut">
              <a:rPr lang="ru-RU"/>
              <a:pPr>
                <a:defRPr/>
              </a:pPr>
              <a:t>11.12.2014</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F5BC4FB-9797-4EC6-824E-E6C0A3C64221}" type="slidenum">
              <a:rPr lang="ru-RU"/>
              <a:pPr>
                <a:defRPr/>
              </a:pPr>
              <a:t>‹#›</a:t>
            </a:fld>
            <a:endParaRPr lang="ru-RU"/>
          </a:p>
        </p:txBody>
      </p:sp>
    </p:spTree>
    <p:extLst>
      <p:ext uri="{BB962C8B-B14F-4D97-AF65-F5344CB8AC3E}">
        <p14:creationId xmlns="" xmlns:p14="http://schemas.microsoft.com/office/powerpoint/2010/main" val="3670885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5FBCE0E8-E1F7-4DB9-9359-523BC6A9428C}" type="datetimeFigureOut">
              <a:rPr lang="ru-RU"/>
              <a:pPr>
                <a:defRPr/>
              </a:pPr>
              <a:t>11.12.2014</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E723E8C2-2CAD-4AEC-A65D-B7E69FD407E8}" type="slidenum">
              <a:rPr lang="ru-RU"/>
              <a:pPr>
                <a:defRPr/>
              </a:pPr>
              <a:t>‹#›</a:t>
            </a:fld>
            <a:endParaRPr lang="ru-RU"/>
          </a:p>
        </p:txBody>
      </p:sp>
    </p:spTree>
    <p:extLst>
      <p:ext uri="{BB962C8B-B14F-4D97-AF65-F5344CB8AC3E}">
        <p14:creationId xmlns="" xmlns:p14="http://schemas.microsoft.com/office/powerpoint/2010/main" val="11312600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D8F94241-A2D0-4DBC-8701-4CE462051628}" type="datetimeFigureOut">
              <a:rPr lang="ru-RU"/>
              <a:pPr>
                <a:defRPr/>
              </a:pPr>
              <a:t>11.12.2014</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8004000C-83A4-4923-8A8B-627BB6A9CC48}" type="slidenum">
              <a:rPr lang="ru-RU"/>
              <a:pPr>
                <a:defRPr/>
              </a:pPr>
              <a:t>‹#›</a:t>
            </a:fld>
            <a:endParaRPr lang="ru-RU"/>
          </a:p>
        </p:txBody>
      </p:sp>
    </p:spTree>
    <p:extLst>
      <p:ext uri="{BB962C8B-B14F-4D97-AF65-F5344CB8AC3E}">
        <p14:creationId xmlns="" xmlns:p14="http://schemas.microsoft.com/office/powerpoint/2010/main" val="13339088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9A84A76C-9D95-4FF0-9EBA-87946A17536B}" type="datetimeFigureOut">
              <a:rPr lang="ru-RU"/>
              <a:pPr>
                <a:defRPr/>
              </a:pPr>
              <a:t>11.12.2014</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F50B4EAE-E6B9-4838-A36A-CF22D8DCED07}" type="slidenum">
              <a:rPr lang="ru-RU"/>
              <a:pPr>
                <a:defRPr/>
              </a:pPr>
              <a:t>‹#›</a:t>
            </a:fld>
            <a:endParaRPr lang="ru-RU"/>
          </a:p>
        </p:txBody>
      </p:sp>
    </p:spTree>
    <p:extLst>
      <p:ext uri="{BB962C8B-B14F-4D97-AF65-F5344CB8AC3E}">
        <p14:creationId xmlns="" xmlns:p14="http://schemas.microsoft.com/office/powerpoint/2010/main" val="3669427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B18DFED0-EFBF-4F22-973D-9E4871BBADA7}" type="datetimeFigureOut">
              <a:rPr lang="ru-RU"/>
              <a:pPr>
                <a:defRPr/>
              </a:pPr>
              <a:t>11.12.2014</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9B716D2A-14AC-4C3D-926A-37F7808AA3AA}" type="slidenum">
              <a:rPr lang="ru-RU"/>
              <a:pPr>
                <a:defRPr/>
              </a:pPr>
              <a:t>‹#›</a:t>
            </a:fld>
            <a:endParaRPr lang="ru-RU"/>
          </a:p>
        </p:txBody>
      </p:sp>
    </p:spTree>
    <p:extLst>
      <p:ext uri="{BB962C8B-B14F-4D97-AF65-F5344CB8AC3E}">
        <p14:creationId xmlns="" xmlns:p14="http://schemas.microsoft.com/office/powerpoint/2010/main" val="760173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185B28E2-A409-4B92-84F2-B0D2B48B1B2D}" type="datetimeFigureOut">
              <a:rPr lang="ru-RU"/>
              <a:pPr>
                <a:defRPr/>
              </a:pPr>
              <a:t>11.12.2014</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09898F64-016C-4B71-80DF-B6BC2E7BEDAC}" type="slidenum">
              <a:rPr lang="ru-RU"/>
              <a:pPr>
                <a:defRPr/>
              </a:pPr>
              <a:t>‹#›</a:t>
            </a:fld>
            <a:endParaRPr lang="ru-RU"/>
          </a:p>
        </p:txBody>
      </p:sp>
    </p:spTree>
    <p:extLst>
      <p:ext uri="{BB962C8B-B14F-4D97-AF65-F5344CB8AC3E}">
        <p14:creationId xmlns="" xmlns:p14="http://schemas.microsoft.com/office/powerpoint/2010/main" val="6309684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48D78191-BBBE-4583-8837-C3D16D45095F}" type="datetimeFigureOut">
              <a:rPr lang="ru-RU"/>
              <a:pPr>
                <a:defRPr/>
              </a:pPr>
              <a:t>11.12.2014</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86B3D242-F580-46D5-B1A9-035BA15DE8F3}" type="slidenum">
              <a:rPr lang="ru-RU"/>
              <a:pPr>
                <a:defRPr/>
              </a:pPr>
              <a:t>‹#›</a:t>
            </a:fld>
            <a:endParaRPr lang="ru-RU"/>
          </a:p>
        </p:txBody>
      </p:sp>
    </p:spTree>
    <p:extLst>
      <p:ext uri="{BB962C8B-B14F-4D97-AF65-F5344CB8AC3E}">
        <p14:creationId xmlns="" xmlns:p14="http://schemas.microsoft.com/office/powerpoint/2010/main" val="2407427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E8562000-577E-4D4C-B68A-FDA22144E596}" type="datetimeFigureOut">
              <a:rPr lang="ru-RU"/>
              <a:pPr>
                <a:defRPr/>
              </a:pPr>
              <a:t>11.12.2014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8285F013-F282-4049-8FBD-9832E24035A9}"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www.artprojekt.ru/library/arthistory1/pic/st040_03.jpg" TargetMode="Externa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hyperlink" Target="http://www.artprojekt.ru/library/arthistory1/pic/st090_06.jpg"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ancient.gerodot.ru/topics/data/india/images/india35.jp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29.jpeg"/><Relationship Id="rId4" Type="http://schemas.openxmlformats.org/officeDocument/2006/relationships/hyperlink" Target="http://upload.wikimedia.org/wikipedia/commons/c/ca/Red_Fort_facade.jpg"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hyperlink" Target="http://sightseen.turistua.com/ru/gallery/528/krasnyiy-fort-34489U002Ejpg/" TargetMode="External"/><Relationship Id="rId2" Type="http://schemas.openxmlformats.org/officeDocument/2006/relationships/image" Target="../media/image31.jpeg"/><Relationship Id="rId1" Type="http://schemas.openxmlformats.org/officeDocument/2006/relationships/slideLayout" Target="../slideLayouts/slideLayout4.xml"/><Relationship Id="rId4" Type="http://schemas.openxmlformats.org/officeDocument/2006/relationships/image" Target="../media/image32.jpeg"/></Relationships>
</file>

<file path=ppt/slides/_rels/slide2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http://artclassic.edu.ru/attach.asp?a_no=9879"/>
          <p:cNvPicPr>
            <a:picLocks noChangeAspect="1" noChangeArrowheads="1"/>
          </p:cNvPicPr>
          <p:nvPr/>
        </p:nvPicPr>
        <p:blipFill>
          <a:blip r:embed="rId2" cstate="screen">
            <a:biLevel thresh="50000"/>
          </a:blip>
          <a:srcRect/>
          <a:stretch>
            <a:fillRect/>
          </a:stretch>
        </p:blipFill>
        <p:spPr bwMode="auto">
          <a:xfrm>
            <a:off x="7400894" y="214290"/>
            <a:ext cx="1743106" cy="2178883"/>
          </a:xfrm>
          <a:prstGeom prst="rect">
            <a:avLst/>
          </a:prstGeom>
          <a:noFill/>
          <a:effectLst>
            <a:softEdge rad="317500"/>
          </a:effectLst>
        </p:spPr>
      </p:pic>
      <p:pic>
        <p:nvPicPr>
          <p:cNvPr id="8" name="Рисунок 7" descr="line1.png"/>
          <p:cNvPicPr>
            <a:picLocks noChangeAspect="1"/>
          </p:cNvPicPr>
          <p:nvPr/>
        </p:nvPicPr>
        <p:blipFill>
          <a:blip r:embed="rId3" cstate="print">
            <a:duotone>
              <a:schemeClr val="accent3">
                <a:shade val="45000"/>
                <a:satMod val="135000"/>
              </a:schemeClr>
              <a:prstClr val="white"/>
            </a:duotone>
          </a:blip>
          <a:stretch>
            <a:fillRect/>
          </a:stretch>
        </p:blipFill>
        <p:spPr>
          <a:xfrm>
            <a:off x="1214414" y="1857364"/>
            <a:ext cx="6929486" cy="414026"/>
          </a:xfrm>
          <a:prstGeom prst="rect">
            <a:avLst/>
          </a:prstGeom>
        </p:spPr>
      </p:pic>
      <p:pic>
        <p:nvPicPr>
          <p:cNvPr id="7" name="Рисунок 6" descr="line1.png"/>
          <p:cNvPicPr>
            <a:picLocks noChangeAspect="1"/>
          </p:cNvPicPr>
          <p:nvPr/>
        </p:nvPicPr>
        <p:blipFill>
          <a:blip r:embed="rId3" cstate="print">
            <a:duotone>
              <a:schemeClr val="accent3">
                <a:shade val="45000"/>
                <a:satMod val="135000"/>
              </a:schemeClr>
              <a:prstClr val="white"/>
            </a:duotone>
          </a:blip>
          <a:stretch>
            <a:fillRect/>
          </a:stretch>
        </p:blipFill>
        <p:spPr>
          <a:xfrm rot="10800000">
            <a:off x="1071538" y="2071678"/>
            <a:ext cx="6929486" cy="414026"/>
          </a:xfrm>
          <a:prstGeom prst="rect">
            <a:avLst/>
          </a:prstGeom>
        </p:spPr>
      </p:pic>
      <p:sp>
        <p:nvSpPr>
          <p:cNvPr id="2" name="Заголовок 1"/>
          <p:cNvSpPr>
            <a:spLocks noGrp="1"/>
          </p:cNvSpPr>
          <p:nvPr>
            <p:ph type="ctrTitle"/>
          </p:nvPr>
        </p:nvSpPr>
        <p:spPr>
          <a:xfrm>
            <a:off x="500063" y="1214438"/>
            <a:ext cx="7772400" cy="1470025"/>
          </a:xfrm>
          <a:effectLst>
            <a:outerShdw blurRad="50800" dist="38100" dir="2700000" algn="tl" rotWithShape="0">
              <a:prstClr val="black"/>
            </a:outerShdw>
          </a:effectLst>
        </p:spPr>
        <p:txBody>
          <a:bodyPr rtlCol="0">
            <a:normAutofit/>
          </a:bodyPr>
          <a:lstStyle/>
          <a:p>
            <a:pPr eaLnBrk="1" fontAlgn="auto" hangingPunct="1">
              <a:spcAft>
                <a:spcPts val="0"/>
              </a:spcAft>
              <a:defRPr/>
            </a:pPr>
            <a:r>
              <a:rPr lang="ru-RU" smtClean="0">
                <a:solidFill>
                  <a:srgbClr val="FF0000"/>
                </a:solidFill>
                <a:latin typeface="Mistral" pitchFamily="66" charset="0"/>
              </a:rPr>
              <a:t>ШЕДЕВРЫ АРХИТЕКТУРЫ ИНДИИ</a:t>
            </a:r>
            <a:endParaRPr lang="ru-RU" dirty="0">
              <a:solidFill>
                <a:srgbClr val="FF0000"/>
              </a:solidFill>
              <a:latin typeface="Mistral" pitchFamily="66" charset="0"/>
            </a:endParaRPr>
          </a:p>
        </p:txBody>
      </p:sp>
      <p:sp>
        <p:nvSpPr>
          <p:cNvPr id="3" name="Подзаголовок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endParaRPr lang="ru-RU" dirty="0"/>
          </a:p>
        </p:txBody>
      </p:sp>
      <p:pic>
        <p:nvPicPr>
          <p:cNvPr id="4" name="Picture 3" descr="Резные ворота"/>
          <p:cNvPicPr>
            <a:picLocks noChangeAspect="1" noChangeArrowheads="1"/>
          </p:cNvPicPr>
          <p:nvPr/>
        </p:nvPicPr>
        <p:blipFill>
          <a:blip r:embed="rId4" cstate="print">
            <a:biLevel thresh="50000"/>
          </a:blip>
          <a:srcRect/>
          <a:stretch>
            <a:fillRect/>
          </a:stretch>
        </p:blipFill>
        <p:spPr bwMode="auto">
          <a:xfrm>
            <a:off x="428596" y="2285992"/>
            <a:ext cx="6929486" cy="4286280"/>
          </a:xfrm>
          <a:prstGeom prst="rect">
            <a:avLst/>
          </a:prstGeom>
          <a:noFill/>
          <a:effectLst>
            <a:softEdge rad="635000"/>
          </a:effectLst>
        </p:spPr>
      </p:pic>
      <p:pic>
        <p:nvPicPr>
          <p:cNvPr id="2056" name="Рисунок 5" descr="Logo_zast.png"/>
          <p:cNvPicPr>
            <a:picLocks noChangeAspect="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0" y="285750"/>
            <a:ext cx="2152650" cy="1543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Autofit/>
          </a:bodyPr>
          <a:lstStyle/>
          <a:p>
            <a:pPr eaLnBrk="1" fontAlgn="auto" hangingPunct="1">
              <a:spcAft>
                <a:spcPts val="0"/>
              </a:spcAft>
              <a:defRPr/>
            </a:pPr>
            <a:r>
              <a:rPr lang="ru-RU" sz="2800" b="1" smtClean="0">
                <a:solidFill>
                  <a:schemeClr val="accent2">
                    <a:lumMod val="75000"/>
                  </a:schemeClr>
                </a:solidFill>
              </a:rPr>
              <a:t>Большая ступа в Санчи . III—II вв. до н. э. </a:t>
            </a:r>
            <a:br>
              <a:rPr lang="ru-RU" sz="2800" b="1" smtClean="0">
                <a:solidFill>
                  <a:schemeClr val="accent2">
                    <a:lumMod val="75000"/>
                  </a:schemeClr>
                </a:solidFill>
              </a:rPr>
            </a:br>
            <a:r>
              <a:rPr lang="ru-RU" sz="2800" b="1" smtClean="0">
                <a:solidFill>
                  <a:schemeClr val="accent2">
                    <a:lumMod val="75000"/>
                  </a:schemeClr>
                </a:solidFill>
              </a:rPr>
              <a:t>(ограда II в. до н. э., ворота I в. до н. э.). </a:t>
            </a:r>
            <a:br>
              <a:rPr lang="ru-RU" sz="2800" b="1" smtClean="0">
                <a:solidFill>
                  <a:schemeClr val="accent2">
                    <a:lumMod val="75000"/>
                  </a:schemeClr>
                </a:solidFill>
              </a:rPr>
            </a:br>
            <a:r>
              <a:rPr lang="ru-RU" sz="2800" b="1" smtClean="0">
                <a:solidFill>
                  <a:schemeClr val="accent2">
                    <a:lumMod val="75000"/>
                  </a:schemeClr>
                </a:solidFill>
              </a:rPr>
              <a:t>Западные ворота </a:t>
            </a:r>
            <a:endParaRPr lang="ru-RU" sz="2800" dirty="0">
              <a:solidFill>
                <a:schemeClr val="accent2">
                  <a:lumMod val="75000"/>
                </a:schemeClr>
              </a:solidFill>
            </a:endParaRPr>
          </a:p>
        </p:txBody>
      </p:sp>
      <p:sp>
        <p:nvSpPr>
          <p:cNvPr id="11267" name="Прямоугольник 3"/>
          <p:cNvSpPr>
            <a:spLocks noChangeArrowheads="1"/>
          </p:cNvSpPr>
          <p:nvPr/>
        </p:nvSpPr>
        <p:spPr bwMode="auto">
          <a:xfrm>
            <a:off x="571500" y="5072063"/>
            <a:ext cx="2001838"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BZ" sz="1400" smtClean="0">
                <a:latin typeface="Calibri" pitchFamily="34" charset="0"/>
              </a:rPr>
              <a:t>www.greatbuildings.com</a:t>
            </a:r>
            <a:endParaRPr lang="ru-RU" sz="1400">
              <a:latin typeface="Calibri" pitchFamily="34" charset="0"/>
            </a:endParaRPr>
          </a:p>
        </p:txBody>
      </p:sp>
      <p:pic>
        <p:nvPicPr>
          <p:cNvPr id="16386" name="Picture 2" descr="http://artclassic.edu.ru/attach.asp?a_no=9875"/>
          <p:cNvPicPr>
            <a:picLocks noGrp="1" noChangeAspect="1" noChangeArrowheads="1"/>
          </p:cNvPicPr>
          <p:nvPr>
            <p:ph idx="1"/>
          </p:nvPr>
        </p:nvPicPr>
        <p:blipFill>
          <a:blip r:embed="rId3" cstate="print"/>
          <a:srcRect/>
          <a:stretch>
            <a:fillRect/>
          </a:stretch>
        </p:blipFill>
        <p:spPr>
          <a:xfrm>
            <a:off x="500063" y="1857375"/>
            <a:ext cx="5214937" cy="3290888"/>
          </a:xfrm>
          <a:effectLst>
            <a:outerShdw blurRad="292100" dist="139700" dir="2700000" algn="tl" rotWithShape="0">
              <a:srgbClr val="333333">
                <a:alpha val="65000"/>
              </a:srgbClr>
            </a:outerShdw>
          </a:effectLst>
        </p:spPr>
      </p:pic>
      <p:sp>
        <p:nvSpPr>
          <p:cNvPr id="11269" name="Прямоугольник 4"/>
          <p:cNvSpPr>
            <a:spLocks noChangeArrowheads="1"/>
          </p:cNvSpPr>
          <p:nvPr/>
        </p:nvSpPr>
        <p:spPr bwMode="auto">
          <a:xfrm>
            <a:off x="5929313" y="1643063"/>
            <a:ext cx="2786062" cy="4094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ru-RU" sz="2000" smtClean="0">
                <a:latin typeface="Calibri" pitchFamily="34" charset="0"/>
              </a:rPr>
              <a:t>Сама ступа также окружена массивной оградой. Четверо ворот (тораны) указывают на четыре стороны света и своими, покрытыми глубокой резьбой, балками и колоннами представляют главные стороны учения; они завораживают зрителя своими историями и картинами</a:t>
            </a:r>
            <a:endParaRPr lang="ru-RU" sz="2000">
              <a:latin typeface="Calibri"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625" y="571500"/>
            <a:ext cx="8229600" cy="1143000"/>
          </a:xfrm>
        </p:spPr>
        <p:txBody>
          <a:bodyPr rtlCol="0">
            <a:noAutofit/>
          </a:bodyPr>
          <a:lstStyle/>
          <a:p>
            <a:pPr eaLnBrk="1" fontAlgn="auto" hangingPunct="1">
              <a:spcAft>
                <a:spcPts val="0"/>
              </a:spcAft>
              <a:defRPr/>
            </a:pPr>
            <a:r>
              <a:rPr lang="ru-RU" sz="2400" b="1" smtClean="0">
                <a:solidFill>
                  <a:schemeClr val="accent2">
                    <a:lumMod val="75000"/>
                  </a:schemeClr>
                </a:solidFill>
              </a:rPr>
              <a:t>Большая ступа в Санчи . III—II вв. до н. э. (ограда II в. до н. э., ворота I в. до н. э.). Восточные ворота. Фрагмент </a:t>
            </a:r>
            <a:br>
              <a:rPr lang="ru-RU" sz="2400" b="1" smtClean="0">
                <a:solidFill>
                  <a:schemeClr val="accent2">
                    <a:lumMod val="75000"/>
                  </a:schemeClr>
                </a:solidFill>
              </a:rPr>
            </a:br>
            <a:r>
              <a:rPr lang="ru-RU" sz="2400" b="1" smtClean="0">
                <a:solidFill>
                  <a:schemeClr val="accent2">
                    <a:lumMod val="75000"/>
                  </a:schemeClr>
                </a:solidFill>
              </a:rPr>
              <a:t/>
            </a:r>
            <a:br>
              <a:rPr lang="ru-RU" sz="2400" b="1" smtClean="0">
                <a:solidFill>
                  <a:schemeClr val="accent2">
                    <a:lumMod val="75000"/>
                  </a:schemeClr>
                </a:solidFill>
              </a:rPr>
            </a:br>
            <a:endParaRPr lang="ru-RU" sz="2400" dirty="0"/>
          </a:p>
        </p:txBody>
      </p:sp>
      <p:sp>
        <p:nvSpPr>
          <p:cNvPr id="12291" name="Прямоугольник 3"/>
          <p:cNvSpPr>
            <a:spLocks noChangeArrowheads="1"/>
          </p:cNvSpPr>
          <p:nvPr/>
        </p:nvSpPr>
        <p:spPr bwMode="auto">
          <a:xfrm>
            <a:off x="428625" y="6072188"/>
            <a:ext cx="2001838"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BZ" sz="1400" smtClean="0">
                <a:latin typeface="Calibri" pitchFamily="34" charset="0"/>
              </a:rPr>
              <a:t>www.greatbuildings.com</a:t>
            </a:r>
            <a:endParaRPr lang="ru-RU" sz="1400">
              <a:latin typeface="Calibri" pitchFamily="34" charset="0"/>
            </a:endParaRPr>
          </a:p>
        </p:txBody>
      </p:sp>
      <p:pic>
        <p:nvPicPr>
          <p:cNvPr id="20482" name="Picture 2" descr="http://artclassic.edu.ru/attach.asp?a_no=9877"/>
          <p:cNvPicPr>
            <a:picLocks noGrp="1" noChangeAspect="1" noChangeArrowheads="1"/>
          </p:cNvPicPr>
          <p:nvPr>
            <p:ph idx="1"/>
          </p:nvPr>
        </p:nvPicPr>
        <p:blipFill>
          <a:blip r:embed="rId2" cstate="print"/>
          <a:srcRect/>
          <a:stretch>
            <a:fillRect/>
          </a:stretch>
        </p:blipFill>
        <p:spPr>
          <a:xfrm>
            <a:off x="428625" y="1357313"/>
            <a:ext cx="3279775" cy="4741862"/>
          </a:xfrm>
          <a:effectLst>
            <a:outerShdw blurRad="292100" dist="139700" dir="2700000" algn="tl" rotWithShape="0">
              <a:srgbClr val="333333">
                <a:alpha val="65000"/>
              </a:srgbClr>
            </a:outerShdw>
          </a:effectLst>
        </p:spPr>
      </p:pic>
      <p:sp>
        <p:nvSpPr>
          <p:cNvPr id="12293" name="Прямоугольник 4"/>
          <p:cNvSpPr>
            <a:spLocks noChangeArrowheads="1"/>
          </p:cNvSpPr>
          <p:nvPr/>
        </p:nvSpPr>
        <p:spPr bwMode="auto">
          <a:xfrm>
            <a:off x="3929063" y="1357313"/>
            <a:ext cx="4572000" cy="4400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ru-RU" sz="2000" smtClean="0">
                <a:latin typeface="Calibri" pitchFamily="34" charset="0"/>
              </a:rPr>
              <a:t>Рельефная резьба в Санчи ограничена колоннами и балками четырех ворот. Каждые ворота разделены на три части. В верхней секции, состоящей из трех архитравов, разворачивается повествование, которое оканчивается в волютах —словно каменные страницы иллюстрированных рукописей, некогда переносимых из деревни в деревню странствующими рассказчиками. Несмотря на тесно расположенные сюжеты, глубокая резьба выполнена настолько искусно, что истории можно рассмотреть даже снизу, с земли.</a:t>
            </a:r>
            <a:endParaRPr lang="ru-RU" sz="2000">
              <a:latin typeface="Calibri"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Содержимое 2"/>
          <p:cNvSpPr>
            <a:spLocks noGrp="1"/>
          </p:cNvSpPr>
          <p:nvPr>
            <p:ph sz="half" idx="1"/>
          </p:nvPr>
        </p:nvSpPr>
        <p:spPr>
          <a:xfrm>
            <a:off x="285750" y="1285875"/>
            <a:ext cx="4572000" cy="4525963"/>
          </a:xfrm>
        </p:spPr>
        <p:txBody>
          <a:bodyPr/>
          <a:lstStyle/>
          <a:p>
            <a:pPr eaLnBrk="1" hangingPunct="1"/>
            <a:r>
              <a:rPr lang="ru-RU" sz="2000" smtClean="0"/>
              <a:t>Пространство заполнено человеческими фигурами, фигурками животных (реальных и фантастических) и буддийскими символами, такими как ступа, лотос и дерево. Капители, которые соединены с балками и квадратными колоннами, окружены львами, слонами и карликами — их фигуры нарушают плоскостность ограды и создают динамический переход от вертикальных колонн к горизонтальным балкам. Визуальная связь с балками создается также с помощью кронштейнов в виде женских фигур. </a:t>
            </a:r>
          </a:p>
        </p:txBody>
      </p:sp>
      <p:pic>
        <p:nvPicPr>
          <p:cNvPr id="6" name="Picture 4" descr="Резные ворота"/>
          <p:cNvPicPr>
            <a:picLocks noGrp="1" noChangeAspect="1" noChangeArrowheads="1"/>
          </p:cNvPicPr>
          <p:nvPr>
            <p:ph sz="half" idx="2"/>
          </p:nvPr>
        </p:nvPicPr>
        <p:blipFill>
          <a:blip r:embed="rId2" cstate="print"/>
          <a:srcRect/>
          <a:stretch>
            <a:fillRect/>
          </a:stretch>
        </p:blipFill>
        <p:spPr>
          <a:xfrm>
            <a:off x="4857750" y="1357313"/>
            <a:ext cx="4038600" cy="2667000"/>
          </a:xfrm>
          <a:effectLst>
            <a:outerShdw blurRad="292100" dist="139700" dir="2700000" algn="tl" rotWithShape="0">
              <a:srgbClr val="333333">
                <a:alpha val="65000"/>
              </a:srgbClr>
            </a:outerShdw>
          </a:effectLst>
        </p:spPr>
      </p:pic>
      <p:sp>
        <p:nvSpPr>
          <p:cNvPr id="7" name="Заголовок 1"/>
          <p:cNvSpPr>
            <a:spLocks noGrp="1"/>
          </p:cNvSpPr>
          <p:nvPr>
            <p:ph type="title"/>
          </p:nvPr>
        </p:nvSpPr>
        <p:spPr>
          <a:xfrm>
            <a:off x="500063" y="500063"/>
            <a:ext cx="8229600" cy="1143000"/>
          </a:xfrm>
        </p:spPr>
        <p:txBody>
          <a:bodyPr rtlCol="0">
            <a:noAutofit/>
          </a:bodyPr>
          <a:lstStyle/>
          <a:p>
            <a:pPr eaLnBrk="1" fontAlgn="auto" hangingPunct="1">
              <a:spcAft>
                <a:spcPts val="0"/>
              </a:spcAft>
              <a:defRPr/>
            </a:pPr>
            <a:r>
              <a:rPr lang="ru-RU" sz="2400" b="1" smtClean="0">
                <a:solidFill>
                  <a:schemeClr val="accent2">
                    <a:lumMod val="75000"/>
                  </a:schemeClr>
                </a:solidFill>
              </a:rPr>
              <a:t>Большая ступа в Санчи . III—II вв. до н. э. (ограда II в. до н. э., ворота I в. до н. э.). </a:t>
            </a:r>
            <a:br>
              <a:rPr lang="ru-RU" sz="2400" b="1" smtClean="0">
                <a:solidFill>
                  <a:schemeClr val="accent2">
                    <a:lumMod val="75000"/>
                  </a:schemeClr>
                </a:solidFill>
              </a:rPr>
            </a:br>
            <a:r>
              <a:rPr lang="ru-RU" sz="2400" b="1" smtClean="0">
                <a:solidFill>
                  <a:schemeClr val="accent2">
                    <a:lumMod val="75000"/>
                  </a:schemeClr>
                </a:solidFill>
              </a:rPr>
              <a:t/>
            </a:r>
            <a:br>
              <a:rPr lang="ru-RU" sz="2400" b="1" smtClean="0">
                <a:solidFill>
                  <a:schemeClr val="accent2">
                    <a:lumMod val="75000"/>
                  </a:schemeClr>
                </a:solidFill>
              </a:rPr>
            </a:br>
            <a:endParaRPr lang="ru-RU" sz="2400" dirty="0"/>
          </a:p>
        </p:txBody>
      </p:sp>
      <p:sp>
        <p:nvSpPr>
          <p:cNvPr id="14341" name="Прямоугольник 7"/>
          <p:cNvSpPr>
            <a:spLocks noChangeArrowheads="1"/>
          </p:cNvSpPr>
          <p:nvPr/>
        </p:nvSpPr>
        <p:spPr bwMode="auto">
          <a:xfrm>
            <a:off x="6572250" y="4000500"/>
            <a:ext cx="2214563"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BZ" sz="1200" smtClean="0">
                <a:latin typeface="Calibri" pitchFamily="34" charset="0"/>
              </a:rPr>
              <a:t>archi.1001chudo.ru</a:t>
            </a:r>
            <a:endParaRPr lang="ru-RU" sz="1200">
              <a:latin typeface="Calibri"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Autofit/>
          </a:bodyPr>
          <a:lstStyle/>
          <a:p>
            <a:pPr eaLnBrk="1" fontAlgn="auto" hangingPunct="1">
              <a:spcAft>
                <a:spcPts val="0"/>
              </a:spcAft>
              <a:defRPr/>
            </a:pPr>
            <a:r>
              <a:rPr lang="ru-RU" sz="2400" b="1" smtClean="0">
                <a:solidFill>
                  <a:schemeClr val="accent2">
                    <a:lumMod val="75000"/>
                  </a:schemeClr>
                </a:solidFill>
              </a:rPr>
              <a:t>Большая ступа в Санчи . III—II вв. до н. э. (ограда II в. до н. э., ворота I в. до н. э.). Якшиня с восточных ворот </a:t>
            </a:r>
            <a:br>
              <a:rPr lang="ru-RU" sz="2400" b="1" smtClean="0">
                <a:solidFill>
                  <a:schemeClr val="accent2">
                    <a:lumMod val="75000"/>
                  </a:schemeClr>
                </a:solidFill>
              </a:rPr>
            </a:br>
            <a:endParaRPr lang="ru-RU" sz="2400" dirty="0"/>
          </a:p>
        </p:txBody>
      </p:sp>
      <p:pic>
        <p:nvPicPr>
          <p:cNvPr id="22530" name="Picture 2" descr="http://artclassic.edu.ru/attach.asp?a_no=9879"/>
          <p:cNvPicPr>
            <a:picLocks noGrp="1" noChangeAspect="1" noChangeArrowheads="1"/>
          </p:cNvPicPr>
          <p:nvPr>
            <p:ph idx="1"/>
          </p:nvPr>
        </p:nvPicPr>
        <p:blipFill>
          <a:blip r:embed="rId3" cstate="print"/>
          <a:srcRect/>
          <a:stretch>
            <a:fillRect/>
          </a:stretch>
        </p:blipFill>
        <p:spPr>
          <a:xfrm>
            <a:off x="4572000" y="1214438"/>
            <a:ext cx="4192588" cy="5240337"/>
          </a:xfrm>
          <a:effectLst>
            <a:outerShdw blurRad="292100" dist="139700" dir="2700000" algn="tl" rotWithShape="0">
              <a:srgbClr val="333333">
                <a:alpha val="65000"/>
              </a:srgbClr>
            </a:outerShdw>
          </a:effectLst>
        </p:spPr>
      </p:pic>
      <p:sp>
        <p:nvSpPr>
          <p:cNvPr id="15364" name="Прямоугольник 4"/>
          <p:cNvSpPr>
            <a:spLocks noChangeArrowheads="1"/>
          </p:cNvSpPr>
          <p:nvPr/>
        </p:nvSpPr>
        <p:spPr bwMode="auto">
          <a:xfrm>
            <a:off x="6143625" y="6143625"/>
            <a:ext cx="2001838"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BZ" sz="1400" smtClean="0">
                <a:latin typeface="Calibri" pitchFamily="34" charset="0"/>
              </a:rPr>
              <a:t>www.greatbuildings.com</a:t>
            </a:r>
            <a:endParaRPr lang="ru-RU" sz="1400">
              <a:latin typeface="Calibri" pitchFamily="34" charset="0"/>
            </a:endParaRPr>
          </a:p>
        </p:txBody>
      </p:sp>
      <p:sp>
        <p:nvSpPr>
          <p:cNvPr id="15365" name="Прямоугольник 7"/>
          <p:cNvSpPr>
            <a:spLocks noChangeArrowheads="1"/>
          </p:cNvSpPr>
          <p:nvPr/>
        </p:nvSpPr>
        <p:spPr bwMode="auto">
          <a:xfrm>
            <a:off x="214313" y="1214438"/>
            <a:ext cx="4357687" cy="5016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ru-RU" sz="2000" smtClean="0">
                <a:latin typeface="Calibri" pitchFamily="34" charset="0"/>
              </a:rPr>
              <a:t>Это один из лучших примеров образа якшини в индийском искусстве. Обнаженный стан древесной богини изящно изгибается, руки тянутся к стволу мангового дерева и его пышной кроне. Движения женщины легки и грациозны, поза свободна и естественна. Эталоном красоты женщины и богини плодородия являются подчеркнуто округлые бедра и бюст. В целом форма и декоративная проработка фигур заимствованы из движений и позиций танца, который всегда был источником вдохновения для индийских художников. </a:t>
            </a:r>
            <a:endParaRPr lang="ru-RU" sz="2000">
              <a:latin typeface="Calibri"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88" y="0"/>
            <a:ext cx="8229600" cy="1143000"/>
          </a:xfrm>
        </p:spPr>
        <p:txBody>
          <a:bodyPr rtlCol="0">
            <a:normAutofit/>
          </a:bodyPr>
          <a:lstStyle/>
          <a:p>
            <a:pPr eaLnBrk="1" fontAlgn="auto" hangingPunct="1">
              <a:spcAft>
                <a:spcPts val="0"/>
              </a:spcAft>
              <a:defRPr/>
            </a:pPr>
            <a:r>
              <a:rPr lang="ru-RU" sz="3200" b="1" smtClean="0">
                <a:solidFill>
                  <a:schemeClr val="accent2">
                    <a:lumMod val="75000"/>
                  </a:schemeClr>
                </a:solidFill>
              </a:rPr>
              <a:t>Чайтья </a:t>
            </a:r>
            <a:endParaRPr lang="ru-RU" sz="3200" b="1" dirty="0">
              <a:solidFill>
                <a:schemeClr val="accent2">
                  <a:lumMod val="75000"/>
                </a:schemeClr>
              </a:solidFill>
            </a:endParaRPr>
          </a:p>
        </p:txBody>
      </p:sp>
      <p:sp>
        <p:nvSpPr>
          <p:cNvPr id="16387" name="Содержимое 2"/>
          <p:cNvSpPr>
            <a:spLocks noGrp="1"/>
          </p:cNvSpPr>
          <p:nvPr>
            <p:ph idx="1"/>
          </p:nvPr>
        </p:nvSpPr>
        <p:spPr>
          <a:xfrm>
            <a:off x="428625" y="1071563"/>
            <a:ext cx="8229600" cy="4525962"/>
          </a:xfrm>
        </p:spPr>
        <p:txBody>
          <a:bodyPr/>
          <a:lstStyle/>
          <a:p>
            <a:pPr eaLnBrk="1" hangingPunct="1"/>
            <a:r>
              <a:rPr lang="ru-RU" sz="2800" b="1" smtClean="0"/>
              <a:t>Чайтья — один из типов индийской буддийской архитектуры, представляющий собой продолговатый зал с двумя рядами колонн и ступой, помещенной в закругленном конце зала напротив входа (полусферическое погребальное, а затем мемориальное сооружение).</a:t>
            </a:r>
            <a:endParaRPr lang="ru-RU" sz="2800" smtClean="0"/>
          </a:p>
        </p:txBody>
      </p:sp>
      <p:pic>
        <p:nvPicPr>
          <p:cNvPr id="16388" name="Picture 4" descr="Картинка 7 из 18">
            <a:hlinkClick r:id="rId2"/>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28625" y="3857625"/>
            <a:ext cx="5634038" cy="23574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389" name="Прямоугольник 5"/>
          <p:cNvSpPr>
            <a:spLocks noChangeArrowheads="1"/>
          </p:cNvSpPr>
          <p:nvPr/>
        </p:nvSpPr>
        <p:spPr bwMode="auto">
          <a:xfrm>
            <a:off x="714375" y="6215063"/>
            <a:ext cx="2540000"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ru-RU" b="1" smtClean="0">
                <a:latin typeface="Calibri" pitchFamily="34" charset="0"/>
              </a:rPr>
              <a:t>Чайтья в Карли. Разрез.</a:t>
            </a:r>
            <a:endParaRPr lang="ru-RU">
              <a:latin typeface="Calibri" pitchFamily="34" charset="0"/>
            </a:endParaRPr>
          </a:p>
        </p:txBody>
      </p:sp>
      <p:sp>
        <p:nvSpPr>
          <p:cNvPr id="16390" name="Прямоугольник 6"/>
          <p:cNvSpPr>
            <a:spLocks noChangeArrowheads="1"/>
          </p:cNvSpPr>
          <p:nvPr/>
        </p:nvSpPr>
        <p:spPr bwMode="auto">
          <a:xfrm>
            <a:off x="4286250" y="6286500"/>
            <a:ext cx="4572000"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BZ" smtClean="0">
                <a:latin typeface="Calibri" pitchFamily="34" charset="0"/>
              </a:rPr>
              <a:t>www.artprojekt.ru</a:t>
            </a:r>
            <a:endParaRPr lang="ru-RU">
              <a:latin typeface="Calibri" pitchFamily="34" charset="0"/>
            </a:endParaRPr>
          </a:p>
        </p:txBody>
      </p:sp>
      <p:pic>
        <p:nvPicPr>
          <p:cNvPr id="22534" name="Picture 6" descr="Картинка 6 из 18">
            <a:hlinkClick r:id="rId4"/>
          </p:cNvPr>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6429375" y="3786188"/>
            <a:ext cx="2265363" cy="2857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22534"/>
                                        </p:tgtEl>
                                        <p:attrNameLst>
                                          <p:attrName>style.visibility</p:attrName>
                                        </p:attrNameLst>
                                      </p:cBhvr>
                                      <p:to>
                                        <p:strVal val="visible"/>
                                      </p:to>
                                    </p:set>
                                    <p:anim calcmode="lin" valueType="num">
                                      <p:cBhvr>
                                        <p:cTn id="7" dur="500" fill="hold"/>
                                        <p:tgtEl>
                                          <p:spTgt spid="22534"/>
                                        </p:tgtEl>
                                        <p:attrNameLst>
                                          <p:attrName>ppt_w</p:attrName>
                                        </p:attrNameLst>
                                      </p:cBhvr>
                                      <p:tavLst>
                                        <p:tav tm="0">
                                          <p:val>
                                            <p:fltVal val="0"/>
                                          </p:val>
                                        </p:tav>
                                        <p:tav tm="100000">
                                          <p:val>
                                            <p:strVal val="#ppt_w"/>
                                          </p:val>
                                        </p:tav>
                                      </p:tavLst>
                                    </p:anim>
                                    <p:anim calcmode="lin" valueType="num">
                                      <p:cBhvr>
                                        <p:cTn id="8" dur="500" fill="hold"/>
                                        <p:tgtEl>
                                          <p:spTgt spid="22534"/>
                                        </p:tgtEl>
                                        <p:attrNameLst>
                                          <p:attrName>ppt_h</p:attrName>
                                        </p:attrNameLst>
                                      </p:cBhvr>
                                      <p:tavLst>
                                        <p:tav tm="0">
                                          <p:val>
                                            <p:fltVal val="0"/>
                                          </p:val>
                                        </p:tav>
                                        <p:tav tm="100000">
                                          <p:val>
                                            <p:strVal val="#ppt_h"/>
                                          </p:val>
                                        </p:tav>
                                      </p:tavLst>
                                    </p:anim>
                                    <p:animEffect transition="in" filter="fade">
                                      <p:cBhvr>
                                        <p:cTn id="9" dur="500"/>
                                        <p:tgtEl>
                                          <p:spTgt spid="225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625" y="0"/>
            <a:ext cx="8229600" cy="1143000"/>
          </a:xfrm>
        </p:spPr>
        <p:txBody>
          <a:bodyPr rtlCol="0">
            <a:normAutofit/>
          </a:bodyPr>
          <a:lstStyle/>
          <a:p>
            <a:pPr eaLnBrk="1" fontAlgn="auto" hangingPunct="1">
              <a:spcAft>
                <a:spcPts val="0"/>
              </a:spcAft>
              <a:defRPr/>
            </a:pPr>
            <a:r>
              <a:rPr lang="ru-RU" sz="2800" b="1" smtClean="0">
                <a:solidFill>
                  <a:schemeClr val="accent2">
                    <a:lumMod val="75000"/>
                  </a:schemeClr>
                </a:solidFill>
              </a:rPr>
              <a:t>Чайтья в Карли . I в. до н. э.</a:t>
            </a:r>
            <a:endParaRPr lang="ru-RU" sz="2800" dirty="0"/>
          </a:p>
        </p:txBody>
      </p:sp>
      <p:sp>
        <p:nvSpPr>
          <p:cNvPr id="17411" name="Содержимое 2"/>
          <p:cNvSpPr>
            <a:spLocks noGrp="1"/>
          </p:cNvSpPr>
          <p:nvPr>
            <p:ph idx="1"/>
          </p:nvPr>
        </p:nvSpPr>
        <p:spPr>
          <a:xfrm>
            <a:off x="285750" y="1000125"/>
            <a:ext cx="4643438" cy="3429000"/>
          </a:xfrm>
        </p:spPr>
        <p:txBody>
          <a:bodyPr/>
          <a:lstStyle/>
          <a:p>
            <a:pPr eaLnBrk="1" hangingPunct="1"/>
            <a:r>
              <a:rPr lang="ru-RU" sz="2000" smtClean="0"/>
              <a:t>В I в. до н. э. в культовой архитектуре Индии широко распространились пещерные храмы — чайтьи                  ( преимущественно в районах, где вздымающиеся горные плато резко обрываются, создавая ступенчатые стены из твердого камня протяженностью в несколько сотен километров). Примером такого рода сооружений является чайтья в Карли. Перед пещерой возвышались две колонны. Важнейшей деталью фасада чайтьи является огромное подковообразное окно, которое служит основным источником света в храме.</a:t>
            </a:r>
          </a:p>
        </p:txBody>
      </p:sp>
      <p:pic>
        <p:nvPicPr>
          <p:cNvPr id="4" name="Picture 2" descr="Картинка 8 из 18">
            <a:hlinkClick r:id="rId3"/>
          </p:cNvPr>
          <p:cNvPicPr>
            <a:picLocks noChangeAspect="1" noChangeArrowheads="1"/>
          </p:cNvPicPr>
          <p:nvPr/>
        </p:nvPicPr>
        <p:blipFill>
          <a:blip r:embed="rId4" cstate="print"/>
          <a:srcRect/>
          <a:stretch>
            <a:fillRect/>
          </a:stretch>
        </p:blipFill>
        <p:spPr bwMode="auto">
          <a:xfrm>
            <a:off x="5214938" y="1143000"/>
            <a:ext cx="3311525" cy="4662488"/>
          </a:xfrm>
          <a:prstGeom prst="rect">
            <a:avLst/>
          </a:prstGeom>
          <a:ln>
            <a:noFill/>
          </a:ln>
          <a:effectLst>
            <a:outerShdw blurRad="292100" dist="139700" dir="2700000" algn="tl" rotWithShape="0">
              <a:srgbClr val="333333">
                <a:alpha val="65000"/>
              </a:srgbClr>
            </a:outerShdw>
          </a:effectLst>
        </p:spPr>
      </p:pic>
      <p:sp>
        <p:nvSpPr>
          <p:cNvPr id="17413" name="Прямоугольник 4"/>
          <p:cNvSpPr>
            <a:spLocks noChangeArrowheads="1"/>
          </p:cNvSpPr>
          <p:nvPr/>
        </p:nvSpPr>
        <p:spPr bwMode="auto">
          <a:xfrm>
            <a:off x="6929438" y="5786438"/>
            <a:ext cx="1257300"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BZ" sz="1400" smtClean="0">
                <a:latin typeface="Calibri" pitchFamily="34" charset="0"/>
              </a:rPr>
              <a:t>www.2india.ru</a:t>
            </a:r>
            <a:endParaRPr lang="ru-RU" sz="1400">
              <a:latin typeface="Calibri"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Содержимое 5"/>
          <p:cNvSpPr>
            <a:spLocks noGrp="1"/>
          </p:cNvSpPr>
          <p:nvPr>
            <p:ph sz="half" idx="2"/>
          </p:nvPr>
        </p:nvSpPr>
        <p:spPr>
          <a:xfrm>
            <a:off x="3643313" y="1000125"/>
            <a:ext cx="5214937" cy="5572125"/>
          </a:xfrm>
        </p:spPr>
        <p:txBody>
          <a:bodyPr/>
          <a:lstStyle/>
          <a:p>
            <a:pPr eaLnBrk="1" hangingPunct="1"/>
            <a:r>
              <a:rPr lang="ru-RU" sz="2400" smtClean="0"/>
              <a:t>Внутреннее пространство отдаленно напоминает базилику: вырубленное в скале пространство разделенно на три “нефа”, отделенные друг от друга рядами колонн с горшковидными базами и сложными капителями (соединение мотивов колокола и цветка лотоса) со скульптурным завершением из группы мужских и женских фигур.</a:t>
            </a:r>
          </a:p>
        </p:txBody>
      </p:sp>
      <p:sp>
        <p:nvSpPr>
          <p:cNvPr id="4" name="Заголовок 3"/>
          <p:cNvSpPr>
            <a:spLocks noGrp="1"/>
          </p:cNvSpPr>
          <p:nvPr>
            <p:ph type="title"/>
          </p:nvPr>
        </p:nvSpPr>
        <p:spPr>
          <a:xfrm>
            <a:off x="0" y="214313"/>
            <a:ext cx="9144000" cy="1143000"/>
          </a:xfrm>
        </p:spPr>
        <p:txBody>
          <a:bodyPr rtlCol="0">
            <a:noAutofit/>
          </a:bodyPr>
          <a:lstStyle/>
          <a:p>
            <a:pPr eaLnBrk="1" fontAlgn="auto" hangingPunct="1">
              <a:spcAft>
                <a:spcPts val="0"/>
              </a:spcAft>
              <a:defRPr/>
            </a:pPr>
            <a:r>
              <a:rPr lang="ru-RU" sz="2800" b="1" smtClean="0">
                <a:solidFill>
                  <a:schemeClr val="accent2">
                    <a:lumMod val="75000"/>
                  </a:schemeClr>
                </a:solidFill>
              </a:rPr>
              <a:t>Чайтья в Карли . I в. до н. э. Интерьер </a:t>
            </a:r>
            <a:br>
              <a:rPr lang="ru-RU" sz="2800" b="1" smtClean="0">
                <a:solidFill>
                  <a:schemeClr val="accent2">
                    <a:lumMod val="75000"/>
                  </a:schemeClr>
                </a:solidFill>
              </a:rPr>
            </a:br>
            <a:endParaRPr lang="ru-RU" sz="2800" dirty="0"/>
          </a:p>
        </p:txBody>
      </p:sp>
      <p:sp>
        <p:nvSpPr>
          <p:cNvPr id="18436" name="Прямоугольник 7"/>
          <p:cNvSpPr>
            <a:spLocks noChangeArrowheads="1"/>
          </p:cNvSpPr>
          <p:nvPr/>
        </p:nvSpPr>
        <p:spPr bwMode="auto">
          <a:xfrm>
            <a:off x="714375" y="6286500"/>
            <a:ext cx="1992313"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BZ" sz="1400" smtClean="0">
                <a:latin typeface="Calibri" pitchFamily="34" charset="0"/>
              </a:rPr>
              <a:t>www.newtown.k12.ct.us</a:t>
            </a:r>
            <a:endParaRPr lang="ru-RU" sz="1400">
              <a:latin typeface="Calibri" pitchFamily="34" charset="0"/>
            </a:endParaRPr>
          </a:p>
        </p:txBody>
      </p:sp>
      <p:pic>
        <p:nvPicPr>
          <p:cNvPr id="28674" name="Picture 2" descr="http://artclassic.edu.ru/attach.asp?a_no=9885"/>
          <p:cNvPicPr>
            <a:picLocks noGrp="1" noChangeAspect="1" noChangeArrowheads="1"/>
          </p:cNvPicPr>
          <p:nvPr>
            <p:ph sz="half" idx="1"/>
          </p:nvPr>
        </p:nvPicPr>
        <p:blipFill>
          <a:blip r:embed="rId3" cstate="print"/>
          <a:srcRect/>
          <a:stretch>
            <a:fillRect/>
          </a:stretch>
        </p:blipFill>
        <p:spPr>
          <a:xfrm>
            <a:off x="500063" y="1000125"/>
            <a:ext cx="3351212" cy="5191125"/>
          </a:xfrm>
          <a:effectLst>
            <a:outerShdw blurRad="292100" dist="139700" dir="2700000" algn="tl" rotWithShape="0">
              <a:srgbClr val="333333">
                <a:alpha val="65000"/>
              </a:srgbClr>
            </a:outerShdw>
          </a:effectLst>
        </p:spPr>
      </p:pic>
      <p:pic>
        <p:nvPicPr>
          <p:cNvPr id="18438" name="Рисунок 15" descr="vol_line.png"/>
          <p:cNvPicPr>
            <a:picLocks noChangeAspect="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986213" y="3371850"/>
            <a:ext cx="1171575" cy="114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Autofit/>
          </a:bodyPr>
          <a:lstStyle/>
          <a:p>
            <a:pPr eaLnBrk="1" fontAlgn="auto" hangingPunct="1">
              <a:spcAft>
                <a:spcPts val="0"/>
              </a:spcAft>
              <a:defRPr/>
            </a:pPr>
            <a:r>
              <a:rPr lang="ru-RU" sz="2800" b="1" smtClean="0">
                <a:solidFill>
                  <a:schemeClr val="accent2">
                    <a:lumMod val="75000"/>
                  </a:schemeClr>
                </a:solidFill>
              </a:rPr>
              <a:t>Рельеф чайтьи в Карли . I в. до н. э. </a:t>
            </a:r>
            <a:br>
              <a:rPr lang="ru-RU" sz="2800" b="1" smtClean="0">
                <a:solidFill>
                  <a:schemeClr val="accent2">
                    <a:lumMod val="75000"/>
                  </a:schemeClr>
                </a:solidFill>
              </a:rPr>
            </a:br>
            <a:endParaRPr lang="ru-RU" sz="2400" dirty="0"/>
          </a:p>
        </p:txBody>
      </p:sp>
      <p:sp>
        <p:nvSpPr>
          <p:cNvPr id="4" name="Содержимое 3"/>
          <p:cNvSpPr>
            <a:spLocks noGrp="1"/>
          </p:cNvSpPr>
          <p:nvPr>
            <p:ph sz="half" idx="2"/>
          </p:nvPr>
        </p:nvSpPr>
        <p:spPr>
          <a:xfrm>
            <a:off x="4786313" y="1143000"/>
            <a:ext cx="4038600" cy="4525963"/>
          </a:xfrm>
        </p:spPr>
        <p:txBody>
          <a:bodyPr rtlCol="0">
            <a:normAutofit fontScale="77500" lnSpcReduction="20000"/>
          </a:bodyPr>
          <a:lstStyle/>
          <a:p>
            <a:pPr eaLnBrk="1" fontAlgn="auto" hangingPunct="1">
              <a:spcAft>
                <a:spcPts val="0"/>
              </a:spcAft>
              <a:buFont typeface="Arial" pitchFamily="34" charset="0"/>
              <a:buChar char="•"/>
              <a:defRPr/>
            </a:pPr>
            <a:r>
              <a:rPr lang="ru-RU" smtClean="0"/>
              <a:t>Наружный фасад чайтьи в Карли украшают скульптурные рельефы с мужскими и женскими фигурами. Возможно, здесь изображены дарители, на средства которых был построен храм. Пары, изображенные на фасаде чайтьи, олицетворяют и два идеала красоты, и два начала в природе — мужское и женское. Их соединение рождает все живое на земле. </a:t>
            </a:r>
            <a:endParaRPr lang="ru-RU" dirty="0"/>
          </a:p>
        </p:txBody>
      </p:sp>
      <p:sp>
        <p:nvSpPr>
          <p:cNvPr id="19460" name="Прямоугольник 4"/>
          <p:cNvSpPr>
            <a:spLocks noChangeArrowheads="1"/>
          </p:cNvSpPr>
          <p:nvPr/>
        </p:nvSpPr>
        <p:spPr bwMode="auto">
          <a:xfrm>
            <a:off x="642938" y="4214813"/>
            <a:ext cx="2003425"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BZ" smtClean="0">
                <a:latin typeface="Calibri" pitchFamily="34" charset="0"/>
              </a:rPr>
              <a:t>www.columbia.edu</a:t>
            </a:r>
            <a:endParaRPr lang="ru-RU">
              <a:latin typeface="Calibri" pitchFamily="34" charset="0"/>
            </a:endParaRPr>
          </a:p>
        </p:txBody>
      </p:sp>
      <p:pic>
        <p:nvPicPr>
          <p:cNvPr id="30722" name="Picture 2" descr="http://artclassic.edu.ru/attach.asp?a_no=9890"/>
          <p:cNvPicPr>
            <a:picLocks noGrp="1" noChangeAspect="1" noChangeArrowheads="1"/>
          </p:cNvPicPr>
          <p:nvPr>
            <p:ph sz="half" idx="1"/>
          </p:nvPr>
        </p:nvPicPr>
        <p:blipFill>
          <a:blip r:embed="rId2" cstate="print"/>
          <a:srcRect/>
          <a:stretch>
            <a:fillRect/>
          </a:stretch>
        </p:blipFill>
        <p:spPr>
          <a:xfrm>
            <a:off x="428625" y="1214438"/>
            <a:ext cx="4530725" cy="2928937"/>
          </a:xfrm>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625" y="0"/>
            <a:ext cx="8229600" cy="1143000"/>
          </a:xfrm>
        </p:spPr>
        <p:txBody>
          <a:bodyPr rtlCol="0">
            <a:normAutofit/>
          </a:bodyPr>
          <a:lstStyle/>
          <a:p>
            <a:pPr eaLnBrk="1" fontAlgn="auto" hangingPunct="1">
              <a:spcAft>
                <a:spcPts val="0"/>
              </a:spcAft>
              <a:defRPr/>
            </a:pPr>
            <a:r>
              <a:rPr lang="ru-RU" sz="2800" b="1" smtClean="0">
                <a:solidFill>
                  <a:schemeClr val="accent2">
                    <a:lumMod val="75000"/>
                  </a:schemeClr>
                </a:solidFill>
              </a:rPr>
              <a:t>Пещеры Эллора</a:t>
            </a:r>
            <a:endParaRPr lang="ru-RU" sz="2800" dirty="0">
              <a:solidFill>
                <a:schemeClr val="accent2">
                  <a:lumMod val="75000"/>
                </a:schemeClr>
              </a:solidFill>
            </a:endParaRPr>
          </a:p>
        </p:txBody>
      </p:sp>
      <p:sp>
        <p:nvSpPr>
          <p:cNvPr id="20483" name="Содержимое 4"/>
          <p:cNvSpPr>
            <a:spLocks noGrp="1"/>
          </p:cNvSpPr>
          <p:nvPr>
            <p:ph idx="1"/>
          </p:nvPr>
        </p:nvSpPr>
        <p:spPr>
          <a:xfrm>
            <a:off x="0" y="857250"/>
            <a:ext cx="8929688" cy="2071688"/>
          </a:xfrm>
        </p:spPr>
        <p:txBody>
          <a:bodyPr/>
          <a:lstStyle/>
          <a:p>
            <a:pPr eaLnBrk="1" hangingPunct="1"/>
            <a:r>
              <a:rPr lang="ru-RU" sz="2400" smtClean="0"/>
              <a:t>Комплекс пещерных храмов Эллоры расположен в индийском штате Махараштра, неподалеку от города Аурангобада, и состоит из 34 пещерных храмов, создававшихся на протяжении VIII-IX веков. Пещеры Эллоры вырезаны в базальтовых холмах. </a:t>
            </a:r>
          </a:p>
        </p:txBody>
      </p:sp>
      <p:pic>
        <p:nvPicPr>
          <p:cNvPr id="7" name="Picture 2" descr="http://www.tury.ru/img.php?c=28&amp;ex_id=6941&amp;pid=9882&amp;v=n"/>
          <p:cNvPicPr>
            <a:picLocks noChangeAspect="1" noChangeArrowheads="1"/>
          </p:cNvPicPr>
          <p:nvPr/>
        </p:nvPicPr>
        <p:blipFill>
          <a:blip r:embed="rId2" cstate="print"/>
          <a:srcRect/>
          <a:stretch>
            <a:fillRect/>
          </a:stretch>
        </p:blipFill>
        <p:spPr bwMode="auto">
          <a:xfrm>
            <a:off x="3429000" y="2571750"/>
            <a:ext cx="5429250" cy="3630613"/>
          </a:xfrm>
          <a:prstGeom prst="rect">
            <a:avLst/>
          </a:prstGeom>
          <a:ln>
            <a:noFill/>
          </a:ln>
          <a:effectLst>
            <a:outerShdw blurRad="292100" dist="139700" dir="2700000" algn="tl" rotWithShape="0">
              <a:srgbClr val="333333">
                <a:alpha val="65000"/>
              </a:srgbClr>
            </a:outerShdw>
          </a:effectLst>
        </p:spPr>
      </p:pic>
      <p:sp>
        <p:nvSpPr>
          <p:cNvPr id="20485" name="Прямоугольник 5"/>
          <p:cNvSpPr>
            <a:spLocks noChangeArrowheads="1"/>
          </p:cNvSpPr>
          <p:nvPr/>
        </p:nvSpPr>
        <p:spPr bwMode="auto">
          <a:xfrm>
            <a:off x="3857625" y="5786438"/>
            <a:ext cx="4572000"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BZ" smtClean="0">
                <a:solidFill>
                  <a:schemeClr val="bg1"/>
                </a:solidFill>
                <a:latin typeface="Calibri" pitchFamily="34" charset="0"/>
              </a:rPr>
              <a:t>www.tury.ru</a:t>
            </a:r>
            <a:endParaRPr lang="ru-RU">
              <a:solidFill>
                <a:schemeClr val="bg1"/>
              </a:solidFill>
              <a:latin typeface="Calibri" pitchFamily="34" charset="0"/>
            </a:endParaRPr>
          </a:p>
        </p:txBody>
      </p:sp>
      <p:sp>
        <p:nvSpPr>
          <p:cNvPr id="20486" name="Прямоугольник 7"/>
          <p:cNvSpPr>
            <a:spLocks noChangeArrowheads="1"/>
          </p:cNvSpPr>
          <p:nvPr/>
        </p:nvSpPr>
        <p:spPr bwMode="auto">
          <a:xfrm>
            <a:off x="285750" y="2571750"/>
            <a:ext cx="3143250" cy="3477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ru-RU" sz="2000" smtClean="0">
                <a:latin typeface="Calibri" pitchFamily="34" charset="0"/>
              </a:rPr>
              <a:t>Они представляют собой лушие образцы как индийской, так и мировой пещерно-храмовой архитектуры, включающие фасады сложной работы и изыскано украшенные внутренние интерьеры. Создание пещер датируется примерно с 6 по 9 столетья нашей эры. </a:t>
            </a:r>
            <a:endParaRPr lang="ru-RU" sz="2000">
              <a:latin typeface="Calibri"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http://www.tury.ru/img.php?c=28&amp;ex_id=6941&amp;pid=9884&amp;v=n"/>
          <p:cNvPicPr>
            <a:picLocks noGrp="1" noChangeAspect="1" noChangeArrowheads="1"/>
          </p:cNvPicPr>
          <p:nvPr>
            <p:ph sz="half" idx="1"/>
          </p:nvPr>
        </p:nvPicPr>
        <p:blipFill>
          <a:blip r:embed="rId2" cstate="print"/>
          <a:stretch>
            <a:fillRect/>
          </a:stretch>
        </p:blipFill>
        <p:spPr>
          <a:xfrm>
            <a:off x="357188" y="1214438"/>
            <a:ext cx="4651375" cy="2857500"/>
          </a:xfrm>
          <a:effectLst>
            <a:outerShdw blurRad="292100" dist="139700" dir="2700000" algn="tl" rotWithShape="0">
              <a:srgbClr val="333333">
                <a:alpha val="65000"/>
              </a:srgbClr>
            </a:outerShdw>
          </a:effectLst>
        </p:spPr>
      </p:pic>
      <p:sp>
        <p:nvSpPr>
          <p:cNvPr id="21507" name="Содержимое 6"/>
          <p:cNvSpPr>
            <a:spLocks noGrp="1"/>
          </p:cNvSpPr>
          <p:nvPr>
            <p:ph sz="half" idx="2"/>
          </p:nvPr>
        </p:nvSpPr>
        <p:spPr>
          <a:xfrm>
            <a:off x="4786313" y="1071563"/>
            <a:ext cx="4038600" cy="4525962"/>
          </a:xfrm>
        </p:spPr>
        <p:txBody>
          <a:bodyPr/>
          <a:lstStyle/>
          <a:p>
            <a:pPr eaLnBrk="1" hangingPunct="1"/>
            <a:r>
              <a:rPr lang="ru-RU" sz="2000" b="1" smtClean="0"/>
              <a:t>Наиболее интересен среди прочих храмов Эллоры Храм Кайласанатха в пещере 16, который является колоссальным монолитом с витиеватым внешним видом, целиком вырезанный из целого холма. Он начал строится в период с 757 и 773 годы, на его строительство ушло 150 лет. Этот храм является одним из наиболее сложных произведений архитектуры в мире. </a:t>
            </a:r>
          </a:p>
          <a:p>
            <a:pPr eaLnBrk="1" hangingPunct="1"/>
            <a:r>
              <a:rPr lang="ru-RU" sz="2000" b="1" smtClean="0"/>
              <a:t> </a:t>
            </a:r>
          </a:p>
        </p:txBody>
      </p:sp>
      <p:sp>
        <p:nvSpPr>
          <p:cNvPr id="21508" name="Прямоугольник 4"/>
          <p:cNvSpPr>
            <a:spLocks noChangeArrowheads="1"/>
          </p:cNvSpPr>
          <p:nvPr/>
        </p:nvSpPr>
        <p:spPr bwMode="auto">
          <a:xfrm>
            <a:off x="428625" y="3643313"/>
            <a:ext cx="4572000"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BZ" smtClean="0">
                <a:latin typeface="Calibri" pitchFamily="34" charset="0"/>
              </a:rPr>
              <a:t>www.tury.ru</a:t>
            </a:r>
            <a:endParaRPr lang="ru-RU">
              <a:latin typeface="Calibri" pitchFamily="34" charset="0"/>
            </a:endParaRPr>
          </a:p>
        </p:txBody>
      </p:sp>
      <p:sp>
        <p:nvSpPr>
          <p:cNvPr id="9" name="Заголовок 1"/>
          <p:cNvSpPr txBox="1">
            <a:spLocks/>
          </p:cNvSpPr>
          <p:nvPr/>
        </p:nvSpPr>
        <p:spPr>
          <a:xfrm>
            <a:off x="428625" y="0"/>
            <a:ext cx="8229600" cy="1143000"/>
          </a:xfrm>
          <a:prstGeom prst="rect">
            <a:avLst/>
          </a:prstGeom>
        </p:spPr>
        <p:txBody>
          <a:bodyPr anchor="ctr">
            <a:normAutofit/>
          </a:bodyPr>
          <a:lstStyle/>
          <a:p>
            <a:pPr algn="ctr" fontAlgn="auto">
              <a:spcAft>
                <a:spcPts val="0"/>
              </a:spcAft>
              <a:defRPr/>
            </a:pPr>
            <a:r>
              <a:rPr lang="ru-RU" sz="3200" b="1" smtClean="0">
                <a:solidFill>
                  <a:schemeClr val="accent2">
                    <a:lumMod val="75000"/>
                  </a:schemeClr>
                </a:solidFill>
                <a:latin typeface="+mj-lt"/>
                <a:ea typeface="+mj-ea"/>
                <a:cs typeface="+mj-cs"/>
              </a:rPr>
              <a:t>Храм Кайласанатха в Эллоре. Середина VIII в. </a:t>
            </a:r>
            <a:endParaRPr lang="ru-RU" sz="3200" dirty="0">
              <a:solidFill>
                <a:schemeClr val="accent2">
                  <a:lumMod val="75000"/>
                </a:schemeClr>
              </a:solidFill>
              <a:latin typeface="+mj-lt"/>
              <a:ea typeface="+mj-ea"/>
              <a:cs typeface="+mj-cs"/>
            </a:endParaRPr>
          </a:p>
        </p:txBody>
      </p:sp>
      <p:sp>
        <p:nvSpPr>
          <p:cNvPr id="21510" name="Прямоугольник 9"/>
          <p:cNvSpPr>
            <a:spLocks noChangeArrowheads="1"/>
          </p:cNvSpPr>
          <p:nvPr/>
        </p:nvSpPr>
        <p:spPr bwMode="auto">
          <a:xfrm>
            <a:off x="428625" y="4071938"/>
            <a:ext cx="4572000" cy="2308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ru-RU" sz="2400" smtClean="0">
                <a:latin typeface="Calibri" pitchFamily="34" charset="0"/>
              </a:rPr>
              <a:t>Изумляет в Кайласанатхе то, что в отличие от других храмов, которые обычно строились снизу вверх, скульпторы этого храма вырезали храм сверху и с боковых сторон. </a:t>
            </a:r>
            <a:endParaRPr lang="ru-RU" sz="2400">
              <a:latin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artclassic.edu.ru/attach.asp?a_no=9869"/>
          <p:cNvPicPr>
            <a:picLocks noGrp="1" noChangeAspect="1" noChangeArrowheads="1"/>
          </p:cNvPicPr>
          <p:nvPr>
            <p:ph sz="half" idx="1"/>
          </p:nvPr>
        </p:nvPicPr>
        <p:blipFill>
          <a:blip r:embed="rId2" cstate="print"/>
          <a:srcRect/>
          <a:stretch>
            <a:fillRect/>
          </a:stretch>
        </p:blipFill>
        <p:spPr>
          <a:xfrm>
            <a:off x="357188" y="1000125"/>
            <a:ext cx="3825875" cy="5672138"/>
          </a:xfrm>
          <a:effectLst>
            <a:outerShdw blurRad="292100" dist="139700" dir="2700000" algn="tl" rotWithShape="0">
              <a:srgbClr val="333333">
                <a:alpha val="65000"/>
              </a:srgbClr>
            </a:outerShdw>
          </a:effectLst>
        </p:spPr>
      </p:pic>
      <p:sp>
        <p:nvSpPr>
          <p:cNvPr id="2" name="Заголовок 1"/>
          <p:cNvSpPr>
            <a:spLocks noGrp="1"/>
          </p:cNvSpPr>
          <p:nvPr>
            <p:ph type="title"/>
          </p:nvPr>
        </p:nvSpPr>
        <p:spPr/>
        <p:txBody>
          <a:bodyPr rtlCol="0">
            <a:noAutofit/>
          </a:bodyPr>
          <a:lstStyle/>
          <a:p>
            <a:pPr eaLnBrk="1" fontAlgn="auto" hangingPunct="1">
              <a:spcAft>
                <a:spcPts val="0"/>
              </a:spcAft>
              <a:defRPr/>
            </a:pPr>
            <a:r>
              <a:rPr lang="ru-RU" sz="2800" b="1" smtClean="0">
                <a:solidFill>
                  <a:schemeClr val="accent2">
                    <a:lumMod val="75000"/>
                  </a:schemeClr>
                </a:solidFill>
              </a:rPr>
              <a:t>Стамбха Ашоки . III в. до н. э. Высота 9,8 м  </a:t>
            </a:r>
            <a:br>
              <a:rPr lang="ru-RU" sz="2800" b="1" smtClean="0">
                <a:solidFill>
                  <a:schemeClr val="accent2">
                    <a:lumMod val="75000"/>
                  </a:schemeClr>
                </a:solidFill>
              </a:rPr>
            </a:br>
            <a:endParaRPr lang="ru-RU" sz="2800" dirty="0"/>
          </a:p>
        </p:txBody>
      </p:sp>
      <p:sp>
        <p:nvSpPr>
          <p:cNvPr id="3076" name="Содержимое 6"/>
          <p:cNvSpPr>
            <a:spLocks noGrp="1"/>
          </p:cNvSpPr>
          <p:nvPr>
            <p:ph sz="half" idx="2"/>
          </p:nvPr>
        </p:nvSpPr>
        <p:spPr>
          <a:xfrm>
            <a:off x="4143375" y="928688"/>
            <a:ext cx="4714875" cy="4525962"/>
          </a:xfrm>
        </p:spPr>
        <p:txBody>
          <a:bodyPr/>
          <a:lstStyle/>
          <a:p>
            <a:pPr eaLnBrk="1" hangingPunct="1"/>
            <a:r>
              <a:rPr lang="ru-RU" sz="2000" smtClean="0"/>
              <a:t>В 321 г. до н. э. в Индии возникло первое централизованное государство — империя Маурьев. Во время правления царя Ашоки (268—232 гг. до н. э.) в качестве государственной религии был принят буддизм. Ашока демонстрировал свое обращение в буддизм энергичным распространением веры по всей Индии — от Бенгалии до Афганистана при помощи указов, высеченных на монументальных колоннах из камня. Колонны (стамбхи) символизируют ось Вселенной, которая соединяет Небо и Землю и олицетворяет Мировое Древо Жизни. </a:t>
            </a:r>
          </a:p>
        </p:txBody>
      </p:sp>
      <p:sp>
        <p:nvSpPr>
          <p:cNvPr id="3077" name="Прямоугольник 4"/>
          <p:cNvSpPr>
            <a:spLocks noChangeArrowheads="1"/>
          </p:cNvSpPr>
          <p:nvPr/>
        </p:nvSpPr>
        <p:spPr bwMode="auto">
          <a:xfrm>
            <a:off x="1857375" y="6215063"/>
            <a:ext cx="2286000"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BZ" smtClean="0">
                <a:latin typeface="Calibri" pitchFamily="34" charset="0"/>
              </a:rPr>
              <a:t>http://indiapicks.com</a:t>
            </a:r>
            <a:endParaRPr lang="ru-RU">
              <a:latin typeface="Calibri"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625" y="0"/>
            <a:ext cx="8229600" cy="1143000"/>
          </a:xfrm>
        </p:spPr>
        <p:txBody>
          <a:bodyPr rtlCol="0">
            <a:normAutofit/>
          </a:bodyPr>
          <a:lstStyle/>
          <a:p>
            <a:pPr eaLnBrk="1" fontAlgn="auto" hangingPunct="1">
              <a:spcAft>
                <a:spcPts val="0"/>
              </a:spcAft>
              <a:defRPr/>
            </a:pPr>
            <a:r>
              <a:rPr lang="ru-RU" sz="3200" b="1" smtClean="0">
                <a:solidFill>
                  <a:schemeClr val="accent2">
                    <a:lumMod val="75000"/>
                  </a:schemeClr>
                </a:solidFill>
              </a:rPr>
              <a:t>Храм Кайласанатха в Эллоре. Середина VIII в. </a:t>
            </a:r>
            <a:endParaRPr lang="ru-RU" sz="3200" dirty="0">
              <a:solidFill>
                <a:schemeClr val="accent2">
                  <a:lumMod val="75000"/>
                </a:schemeClr>
              </a:solidFill>
            </a:endParaRPr>
          </a:p>
        </p:txBody>
      </p:sp>
      <p:sp>
        <p:nvSpPr>
          <p:cNvPr id="22531" name="Содержимое 3"/>
          <p:cNvSpPr>
            <a:spLocks noGrp="1"/>
          </p:cNvSpPr>
          <p:nvPr>
            <p:ph sz="half" idx="1"/>
          </p:nvPr>
        </p:nvSpPr>
        <p:spPr>
          <a:xfrm>
            <a:off x="0" y="4572000"/>
            <a:ext cx="8929688" cy="2597150"/>
          </a:xfrm>
        </p:spPr>
        <p:txBody>
          <a:bodyPr/>
          <a:lstStyle/>
          <a:p>
            <a:pPr eaLnBrk="1" hangingPunct="1"/>
            <a:r>
              <a:rPr lang="ru-RU" sz="2000" smtClean="0"/>
              <a:t>При его строительстве было выдолблено 200 тысяч тонн горной породы. Храм посвящен богу Шиве. Прямоугольный двор храма, опоясанный изнутри рядами ниш со статуями божеств, включает выделенное шикхарой (пирамидальным завершением) главное святилище и многоколонный зал для молящихся. </a:t>
            </a:r>
          </a:p>
        </p:txBody>
      </p:sp>
      <p:pic>
        <p:nvPicPr>
          <p:cNvPr id="6" name="Picture 2" descr="http://www.tury.ru/img.php?c=28&amp;ex_id=6941&amp;pid=9883&amp;v=n"/>
          <p:cNvPicPr>
            <a:picLocks noChangeAspect="1" noChangeArrowheads="1"/>
          </p:cNvPicPr>
          <p:nvPr/>
        </p:nvPicPr>
        <p:blipFill>
          <a:blip r:embed="rId3" cstate="print"/>
          <a:srcRect/>
          <a:stretch>
            <a:fillRect/>
          </a:stretch>
        </p:blipFill>
        <p:spPr bwMode="auto">
          <a:xfrm>
            <a:off x="357188" y="928688"/>
            <a:ext cx="4714875" cy="3078162"/>
          </a:xfrm>
          <a:prstGeom prst="rect">
            <a:avLst/>
          </a:prstGeom>
          <a:ln>
            <a:noFill/>
          </a:ln>
          <a:effectLst>
            <a:outerShdw blurRad="292100" dist="139700" dir="2700000" algn="tl" rotWithShape="0">
              <a:srgbClr val="333333">
                <a:alpha val="65000"/>
              </a:srgbClr>
            </a:outerShdw>
          </a:effectLst>
        </p:spPr>
      </p:pic>
      <p:sp>
        <p:nvSpPr>
          <p:cNvPr id="22533" name="Прямоугольник 8"/>
          <p:cNvSpPr>
            <a:spLocks noChangeArrowheads="1"/>
          </p:cNvSpPr>
          <p:nvPr/>
        </p:nvSpPr>
        <p:spPr bwMode="auto">
          <a:xfrm>
            <a:off x="3786188" y="3571875"/>
            <a:ext cx="2000250"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BZ" sz="1400" smtClean="0">
                <a:latin typeface="Calibri" pitchFamily="34" charset="0"/>
              </a:rPr>
              <a:t>www.tury.ru</a:t>
            </a:r>
            <a:endParaRPr lang="ru-RU" sz="1400">
              <a:latin typeface="Calibri" pitchFamily="34" charset="0"/>
            </a:endParaRPr>
          </a:p>
        </p:txBody>
      </p:sp>
      <p:sp>
        <p:nvSpPr>
          <p:cNvPr id="22534" name="Прямоугольник 6"/>
          <p:cNvSpPr>
            <a:spLocks noChangeArrowheads="1"/>
          </p:cNvSpPr>
          <p:nvPr/>
        </p:nvSpPr>
        <p:spPr bwMode="auto">
          <a:xfrm>
            <a:off x="5429250" y="928688"/>
            <a:ext cx="3429000" cy="3477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ru-RU" sz="2000" smtClean="0">
                <a:latin typeface="Calibri" pitchFamily="34" charset="0"/>
              </a:rPr>
              <a:t>Это самый крупный в мире монолитный комплекс, в его сооружении участвовало 7 тысяч человек. Храм Кайласанатха поистине грандиозен. </a:t>
            </a:r>
            <a:br>
              <a:rPr lang="ru-RU" sz="2000" smtClean="0">
                <a:latin typeface="Calibri" pitchFamily="34" charset="0"/>
              </a:rPr>
            </a:br>
            <a:r>
              <a:rPr lang="ru-RU" sz="2000" smtClean="0">
                <a:latin typeface="Calibri" pitchFamily="34" charset="0"/>
              </a:rPr>
              <a:t>Он занимает площадь в два раза превышающую площадь Парфенона в Афинах, по высоте превосходит его в полтора раза. </a:t>
            </a:r>
            <a:endParaRPr lang="ru-RU" sz="2000" b="1">
              <a:latin typeface="Calibri"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Содержимое 3"/>
          <p:cNvSpPr>
            <a:spLocks noGrp="1"/>
          </p:cNvSpPr>
          <p:nvPr>
            <p:ph sz="half" idx="2"/>
          </p:nvPr>
        </p:nvSpPr>
        <p:spPr>
          <a:xfrm>
            <a:off x="3786188" y="571500"/>
            <a:ext cx="5110162" cy="4525963"/>
          </a:xfrm>
        </p:spPr>
        <p:txBody>
          <a:bodyPr/>
          <a:lstStyle/>
          <a:p>
            <a:pPr eaLnBrk="1" hangingPunct="1">
              <a:buFont typeface="Arial" charset="0"/>
              <a:buNone/>
            </a:pPr>
            <a:r>
              <a:rPr lang="ru-RU" sz="2400" smtClean="0"/>
              <a:t/>
            </a:r>
            <a:br>
              <a:rPr lang="ru-RU" sz="2400" smtClean="0"/>
            </a:br>
            <a:r>
              <a:rPr lang="ru-RU" sz="2400" smtClean="0"/>
              <a:t>Нижняя часть храма высечена в виде цоколя восьмиметровой высоты. В его центре высятся монументальные изваяния слонов и львов высотой около трех метров, словно держащих на своих спинах тяжесть здания храма. Эта идея огромного сооружения, покоящегося на спинах слонов и львов, носит мифологический и символический характер - ведь мир, как известно из древних легенд, стоит на трех слонах. Только слонов в Кайласанатхе гораздо больше...</a:t>
            </a:r>
          </a:p>
        </p:txBody>
      </p:sp>
      <p:pic>
        <p:nvPicPr>
          <p:cNvPr id="38914" name="Picture 2" descr="Эллора. Храм Кайласанатха.  5363"/>
          <p:cNvPicPr>
            <a:picLocks noGrp="1" noChangeAspect="1" noChangeArrowheads="1"/>
          </p:cNvPicPr>
          <p:nvPr>
            <p:ph sz="half" idx="1"/>
          </p:nvPr>
        </p:nvPicPr>
        <p:blipFill>
          <a:blip r:embed="rId2" cstate="print"/>
          <a:srcRect/>
          <a:stretch>
            <a:fillRect/>
          </a:stretch>
        </p:blipFill>
        <p:spPr>
          <a:xfrm>
            <a:off x="214313" y="1071563"/>
            <a:ext cx="3792537" cy="4525962"/>
          </a:xfrm>
          <a:effectLst>
            <a:outerShdw blurRad="292100" dist="139700" dir="2700000" algn="tl" rotWithShape="0">
              <a:srgbClr val="333333">
                <a:alpha val="65000"/>
              </a:srgbClr>
            </a:outerShdw>
          </a:effectLst>
        </p:spPr>
      </p:pic>
      <p:sp>
        <p:nvSpPr>
          <p:cNvPr id="23556" name="Прямоугольник 5"/>
          <p:cNvSpPr>
            <a:spLocks noChangeArrowheads="1"/>
          </p:cNvSpPr>
          <p:nvPr/>
        </p:nvSpPr>
        <p:spPr bwMode="auto">
          <a:xfrm>
            <a:off x="357188" y="5214938"/>
            <a:ext cx="4572000"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BZ" smtClean="0">
                <a:solidFill>
                  <a:schemeClr val="bg1"/>
                </a:solidFill>
                <a:latin typeface="Calibri" pitchFamily="34" charset="0"/>
              </a:rPr>
              <a:t>clubs.ya.ru</a:t>
            </a:r>
            <a:endParaRPr lang="ru-RU">
              <a:solidFill>
                <a:schemeClr val="bg1"/>
              </a:solidFill>
              <a:latin typeface="Calibri" pitchFamily="34" charset="0"/>
            </a:endParaRPr>
          </a:p>
        </p:txBody>
      </p:sp>
      <p:sp>
        <p:nvSpPr>
          <p:cNvPr id="7" name="Заголовок 1"/>
          <p:cNvSpPr txBox="1">
            <a:spLocks/>
          </p:cNvSpPr>
          <p:nvPr/>
        </p:nvSpPr>
        <p:spPr>
          <a:xfrm>
            <a:off x="428625" y="0"/>
            <a:ext cx="8229600" cy="1143000"/>
          </a:xfrm>
          <a:prstGeom prst="rect">
            <a:avLst/>
          </a:prstGeom>
        </p:spPr>
        <p:txBody>
          <a:bodyPr anchor="ctr">
            <a:normAutofit/>
          </a:bodyPr>
          <a:lstStyle/>
          <a:p>
            <a:pPr algn="ctr" fontAlgn="auto">
              <a:spcAft>
                <a:spcPts val="0"/>
              </a:spcAft>
              <a:defRPr/>
            </a:pPr>
            <a:r>
              <a:rPr lang="ru-RU" sz="3200" b="1" smtClean="0">
                <a:solidFill>
                  <a:schemeClr val="accent2">
                    <a:lumMod val="75000"/>
                  </a:schemeClr>
                </a:solidFill>
                <a:latin typeface="+mj-lt"/>
                <a:ea typeface="+mj-ea"/>
                <a:cs typeface="+mj-cs"/>
              </a:rPr>
              <a:t>Храм Кайласанатха в Эллоре. Середина VIII в. </a:t>
            </a:r>
            <a:endParaRPr lang="ru-RU" sz="3200" dirty="0">
              <a:solidFill>
                <a:schemeClr val="accent2">
                  <a:lumMod val="75000"/>
                </a:schemeClr>
              </a:solidFill>
              <a:latin typeface="+mj-lt"/>
              <a:ea typeface="+mj-ea"/>
              <a:cs typeface="+mj-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Autofit/>
          </a:bodyPr>
          <a:lstStyle/>
          <a:p>
            <a:pPr eaLnBrk="1" fontAlgn="auto" hangingPunct="1">
              <a:spcAft>
                <a:spcPts val="0"/>
              </a:spcAft>
              <a:defRPr/>
            </a:pPr>
            <a:r>
              <a:rPr lang="ru-RU" sz="2800" b="1" smtClean="0">
                <a:solidFill>
                  <a:schemeClr val="accent2">
                    <a:lumMod val="75000"/>
                  </a:schemeClr>
                </a:solidFill>
              </a:rPr>
              <a:t>Рельеф из пещерного храма в Эллоре . VIII—X вв. </a:t>
            </a:r>
            <a:br>
              <a:rPr lang="ru-RU" sz="2800" b="1" smtClean="0">
                <a:solidFill>
                  <a:schemeClr val="accent2">
                    <a:lumMod val="75000"/>
                  </a:schemeClr>
                </a:solidFill>
              </a:rPr>
            </a:br>
            <a:endParaRPr lang="ru-RU" sz="2800" dirty="0"/>
          </a:p>
        </p:txBody>
      </p:sp>
      <p:sp>
        <p:nvSpPr>
          <p:cNvPr id="4" name="Содержимое 3"/>
          <p:cNvSpPr>
            <a:spLocks noGrp="1"/>
          </p:cNvSpPr>
          <p:nvPr>
            <p:ph sz="half" idx="2"/>
          </p:nvPr>
        </p:nvSpPr>
        <p:spPr>
          <a:xfrm>
            <a:off x="285750" y="4000500"/>
            <a:ext cx="8467725" cy="2597150"/>
          </a:xfrm>
        </p:spPr>
        <p:txBody>
          <a:bodyPr rtlCol="0">
            <a:normAutofit fontScale="85000" lnSpcReduction="10000"/>
          </a:bodyPr>
          <a:lstStyle/>
          <a:p>
            <a:pPr eaLnBrk="1" fontAlgn="auto" hangingPunct="1">
              <a:spcAft>
                <a:spcPts val="0"/>
              </a:spcAft>
              <a:buFont typeface="Arial" pitchFamily="34" charset="0"/>
              <a:buChar char="•"/>
              <a:defRPr/>
            </a:pPr>
            <a:r>
              <a:rPr lang="ru-RU" smtClean="0"/>
              <a:t>Храмовые комплексы Эллоры (VI—X вв.) известны стенными барельефными композициями с изображениями буддийских и брахманских богов и мифологических героев. По сравнению с каноническими фигурами Будды, для которых стали характерны застылость и сухость форм, изображения брахманских богов — пластически сочные, исполненные напряженной динамики. </a:t>
            </a:r>
            <a:endParaRPr lang="ru-RU" dirty="0"/>
          </a:p>
        </p:txBody>
      </p:sp>
      <p:pic>
        <p:nvPicPr>
          <p:cNvPr id="40962" name="Picture 2" descr="http://artclassic.edu.ru/attach.asp?a_no=9939"/>
          <p:cNvPicPr>
            <a:picLocks noGrp="1" noChangeAspect="1" noChangeArrowheads="1"/>
          </p:cNvPicPr>
          <p:nvPr>
            <p:ph sz="half" idx="1"/>
          </p:nvPr>
        </p:nvPicPr>
        <p:blipFill>
          <a:blip r:embed="rId3" cstate="print"/>
          <a:srcRect/>
          <a:stretch>
            <a:fillRect/>
          </a:stretch>
        </p:blipFill>
        <p:spPr>
          <a:xfrm>
            <a:off x="2000250" y="1000125"/>
            <a:ext cx="4572000" cy="2963863"/>
          </a:xfrm>
          <a:effectLst>
            <a:outerShdw blurRad="292100" dist="139700" dir="2700000" algn="tl" rotWithShape="0">
              <a:srgbClr val="333333">
                <a:alpha val="62000"/>
              </a:srgbClr>
            </a:outerShdw>
          </a:effectLst>
        </p:spPr>
      </p:pic>
      <p:sp>
        <p:nvSpPr>
          <p:cNvPr id="24581" name="Прямоугольник 5"/>
          <p:cNvSpPr>
            <a:spLocks noChangeArrowheads="1"/>
          </p:cNvSpPr>
          <p:nvPr/>
        </p:nvSpPr>
        <p:spPr bwMode="auto">
          <a:xfrm>
            <a:off x="4286250" y="3571875"/>
            <a:ext cx="2143125"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BZ" smtClean="0">
                <a:solidFill>
                  <a:schemeClr val="bg1"/>
                </a:solidFill>
                <a:latin typeface="Calibri" pitchFamily="34" charset="0"/>
              </a:rPr>
              <a:t>www.shunya.net</a:t>
            </a:r>
            <a:endParaRPr lang="ru-RU">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0ee71548f3dfbb1c2e77c5d653c34922.png"/>
          <p:cNvPicPr>
            <a:picLocks noChangeAspect="1"/>
          </p:cNvPicPr>
          <p:nvPr/>
        </p:nvPicPr>
        <p:blipFill>
          <a:blip r:embed="rId3" cstate="print"/>
          <a:stretch>
            <a:fillRect/>
          </a:stretch>
        </p:blipFill>
        <p:spPr>
          <a:xfrm>
            <a:off x="766763" y="857250"/>
            <a:ext cx="7927975" cy="5357813"/>
          </a:xfrm>
          <a:prstGeom prst="rect">
            <a:avLst/>
          </a:prstGeom>
          <a:effectLst>
            <a:outerShdw blurRad="50800" dist="38100" dir="2700000" algn="tl" rotWithShape="0">
              <a:prstClr val="black">
                <a:alpha val="78000"/>
              </a:prstClr>
            </a:outerShdw>
          </a:effectLst>
        </p:spPr>
      </p:pic>
      <p:sp>
        <p:nvSpPr>
          <p:cNvPr id="6" name="Прямоугольник 5"/>
          <p:cNvSpPr/>
          <p:nvPr/>
        </p:nvSpPr>
        <p:spPr>
          <a:xfrm>
            <a:off x="1143000" y="1357313"/>
            <a:ext cx="6929438" cy="2246312"/>
          </a:xfrm>
          <a:prstGeom prst="rect">
            <a:avLst/>
          </a:prstGeom>
        </p:spPr>
        <p:txBody>
          <a:bodyPr>
            <a:spAutoFit/>
          </a:bodyPr>
          <a:lstStyle/>
          <a:p>
            <a:pPr fontAlgn="auto">
              <a:spcBef>
                <a:spcPts val="0"/>
              </a:spcBef>
              <a:spcAft>
                <a:spcPts val="0"/>
              </a:spcAft>
              <a:defRPr/>
            </a:pPr>
            <a:r>
              <a:rPr lang="ru-RU" sz="2800" smtClean="0">
                <a:solidFill>
                  <a:schemeClr val="accent2">
                    <a:lumMod val="75000"/>
                  </a:schemeClr>
                </a:solidFill>
                <a:latin typeface="Segoe Print" pitchFamily="2" charset="0"/>
              </a:rPr>
              <a:t>Пещеры и храмы Эллоры внесены ЮНЕСКО в список памятников, являющихся всемирным достоянием (наследием) человеческой цивилизации. </a:t>
            </a:r>
            <a:endParaRPr lang="ru-RU" sz="2800" dirty="0">
              <a:solidFill>
                <a:schemeClr val="accent2">
                  <a:lumMod val="75000"/>
                </a:schemeClr>
              </a:solidFill>
              <a:latin typeface="Segoe Print" pitchFamily="2"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Autofit/>
          </a:bodyPr>
          <a:lstStyle/>
          <a:p>
            <a:pPr eaLnBrk="1" fontAlgn="auto" hangingPunct="1">
              <a:spcAft>
                <a:spcPts val="0"/>
              </a:spcAft>
              <a:defRPr/>
            </a:pPr>
            <a:r>
              <a:rPr lang="ru-RU" sz="2800" b="1" smtClean="0">
                <a:solidFill>
                  <a:schemeClr val="accent2">
                    <a:lumMod val="75000"/>
                  </a:schemeClr>
                </a:solidFill>
              </a:rPr>
              <a:t>Трехликий Шива Махадева из храма на о-ве Элефанта </a:t>
            </a:r>
            <a:br>
              <a:rPr lang="ru-RU" sz="2800" b="1" smtClean="0">
                <a:solidFill>
                  <a:schemeClr val="accent2">
                    <a:lumMod val="75000"/>
                  </a:schemeClr>
                </a:solidFill>
              </a:rPr>
            </a:br>
            <a:endParaRPr lang="ru-RU" sz="2400" dirty="0"/>
          </a:p>
        </p:txBody>
      </p:sp>
      <p:sp>
        <p:nvSpPr>
          <p:cNvPr id="26627" name="Содержимое 3"/>
          <p:cNvSpPr>
            <a:spLocks noGrp="1"/>
          </p:cNvSpPr>
          <p:nvPr>
            <p:ph sz="half" idx="2"/>
          </p:nvPr>
        </p:nvSpPr>
        <p:spPr>
          <a:xfrm>
            <a:off x="4500563" y="1071563"/>
            <a:ext cx="4357687" cy="2428875"/>
          </a:xfrm>
        </p:spPr>
        <p:txBody>
          <a:bodyPr/>
          <a:lstStyle/>
          <a:p>
            <a:pPr eaLnBrk="1" hangingPunct="1"/>
            <a:r>
              <a:rPr lang="ru-RU" sz="2400" smtClean="0"/>
              <a:t>Три лика Шивы символизируют его троякую сущность: Творец, Защитник и Разрушитель. </a:t>
            </a:r>
            <a:endParaRPr lang="ru-RU" sz="2400" b="1" smtClean="0"/>
          </a:p>
        </p:txBody>
      </p:sp>
      <p:pic>
        <p:nvPicPr>
          <p:cNvPr id="41986" name="Picture 2" descr="http://artclassic.edu.ru/attach.asp?a_no=9946"/>
          <p:cNvPicPr>
            <a:picLocks noGrp="1" noChangeAspect="1" noChangeArrowheads="1"/>
          </p:cNvPicPr>
          <p:nvPr>
            <p:ph sz="half" idx="1"/>
          </p:nvPr>
        </p:nvPicPr>
        <p:blipFill>
          <a:blip r:embed="rId3" cstate="print"/>
          <a:srcRect/>
          <a:stretch>
            <a:fillRect/>
          </a:stretch>
        </p:blipFill>
        <p:spPr>
          <a:xfrm>
            <a:off x="357188" y="1071563"/>
            <a:ext cx="4360862" cy="5429250"/>
          </a:xfrm>
          <a:effectLst>
            <a:outerShdw blurRad="292100" dist="139700" dir="2700000" algn="tl" rotWithShape="0">
              <a:srgbClr val="333333">
                <a:alpha val="65000"/>
              </a:srgbClr>
            </a:outerShdw>
          </a:effectLst>
        </p:spPr>
      </p:pic>
      <p:sp>
        <p:nvSpPr>
          <p:cNvPr id="26629" name="Прямоугольник 4"/>
          <p:cNvSpPr>
            <a:spLocks noChangeArrowheads="1"/>
          </p:cNvSpPr>
          <p:nvPr/>
        </p:nvSpPr>
        <p:spPr bwMode="auto">
          <a:xfrm>
            <a:off x="2857500" y="6143625"/>
            <a:ext cx="2214563" cy="338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BZ" sz="1600" smtClean="0">
                <a:latin typeface="Calibri" pitchFamily="34" charset="0"/>
              </a:rPr>
              <a:t>www.vedanta.it</a:t>
            </a:r>
            <a:endParaRPr lang="ru-RU" sz="1600">
              <a:latin typeface="Calibri"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625" y="0"/>
            <a:ext cx="8229600" cy="1143000"/>
          </a:xfrm>
        </p:spPr>
        <p:txBody>
          <a:bodyPr rtlCol="0">
            <a:normAutofit/>
          </a:bodyPr>
          <a:lstStyle/>
          <a:p>
            <a:pPr eaLnBrk="1" fontAlgn="auto" hangingPunct="1">
              <a:spcAft>
                <a:spcPts val="0"/>
              </a:spcAft>
              <a:defRPr/>
            </a:pPr>
            <a:r>
              <a:rPr lang="ru-RU" sz="3200" b="1" smtClean="0">
                <a:solidFill>
                  <a:schemeClr val="accent2">
                    <a:lumMod val="75000"/>
                  </a:schemeClr>
                </a:solidFill>
              </a:rPr>
              <a:t>Красный форт, или Лал Кила</a:t>
            </a:r>
            <a:endParaRPr lang="ru-RU" sz="3200" dirty="0">
              <a:solidFill>
                <a:schemeClr val="accent2">
                  <a:lumMod val="75000"/>
                </a:schemeClr>
              </a:solidFill>
            </a:endParaRPr>
          </a:p>
        </p:txBody>
      </p:sp>
      <p:sp>
        <p:nvSpPr>
          <p:cNvPr id="2049" name="Rectangle 1"/>
          <p:cNvSpPr>
            <a:spLocks noGrp="1" noChangeArrowheads="1"/>
          </p:cNvSpPr>
          <p:nvPr>
            <p:ph sz="half" idx="2"/>
          </p:nvPr>
        </p:nvSpPr>
        <p:spPr>
          <a:xfrm>
            <a:off x="4572000" y="958126"/>
            <a:ext cx="4286250" cy="5632311"/>
          </a:xfrm>
        </p:spPr>
        <p:txBody>
          <a:bodyPr anchor="ctr">
            <a:spAutoFit/>
          </a:bodyPr>
          <a:lstStyle/>
          <a:p>
            <a:pPr marL="0" indent="0" eaLnBrk="1" hangingPunct="1">
              <a:spcBef>
                <a:spcPct val="0"/>
              </a:spcBef>
              <a:buFontTx/>
              <a:buNone/>
            </a:pPr>
            <a:r>
              <a:rPr lang="ru-RU" sz="2400" b="1" smtClean="0">
                <a:cs typeface="Times New Roman" pitchFamily="18" charset="0"/>
              </a:rPr>
              <a:t>Красный форт, или Лал Кила, является одним из самых великих и знаменитых памятников Индии. Находится он в столице Дели на берегу реки Ямуна. Построенный из красного камня, он поражает своей красотой, величием и неприступностью.</a:t>
            </a:r>
          </a:p>
          <a:p>
            <a:pPr marL="0" indent="0" eaLnBrk="1" hangingPunct="1">
              <a:spcBef>
                <a:spcPct val="0"/>
              </a:spcBef>
              <a:buFontTx/>
              <a:buNone/>
            </a:pPr>
            <a:r>
              <a:rPr lang="ru-RU" sz="2400" b="1" smtClean="0">
                <a:cs typeface="Times New Roman" pitchFamily="18" charset="0"/>
              </a:rPr>
              <a:t>Красный форт, или Лал-Кила не мене прекрасен чем Тадж Махал и обязан своим именем красному песчанику, из которого выстроены его стены.</a:t>
            </a:r>
            <a:endParaRPr lang="ru-RU" sz="2400" smtClean="0">
              <a:cs typeface="Times New Roman" pitchFamily="18" charset="0"/>
            </a:endParaRPr>
          </a:p>
        </p:txBody>
      </p:sp>
      <p:sp>
        <p:nvSpPr>
          <p:cNvPr id="9" name="Прямоугольник 8"/>
          <p:cNvSpPr/>
          <p:nvPr/>
        </p:nvSpPr>
        <p:spPr>
          <a:xfrm>
            <a:off x="428625" y="3286125"/>
            <a:ext cx="3571875" cy="369888"/>
          </a:xfrm>
          <a:prstGeom prst="rect">
            <a:avLst/>
          </a:prstGeom>
        </p:spPr>
        <p:txBody>
          <a:bodyPr wrap="none">
            <a:spAutoFit/>
          </a:bodyPr>
          <a:lstStyle/>
          <a:p>
            <a:pPr fontAlgn="auto">
              <a:spcBef>
                <a:spcPts val="0"/>
              </a:spcBef>
              <a:spcAft>
                <a:spcPts val="0"/>
              </a:spcAft>
              <a:defRPr/>
            </a:pPr>
            <a:r>
              <a:rPr lang="ru-RU" b="1" smtClean="0">
                <a:solidFill>
                  <a:schemeClr val="accent1">
                    <a:lumMod val="75000"/>
                  </a:schemeClr>
                </a:solidFill>
                <a:latin typeface="+mn-lt"/>
              </a:rPr>
              <a:t>Фасад крепости Лал-Кила в Дели.</a:t>
            </a:r>
            <a:endParaRPr lang="ru-RU" b="1" dirty="0">
              <a:solidFill>
                <a:schemeClr val="accent1">
                  <a:lumMod val="75000"/>
                </a:schemeClr>
              </a:solidFill>
              <a:latin typeface="+mn-lt"/>
            </a:endParaRPr>
          </a:p>
        </p:txBody>
      </p:sp>
      <p:sp>
        <p:nvSpPr>
          <p:cNvPr id="27653" name="Прямоугольник 9"/>
          <p:cNvSpPr>
            <a:spLocks noChangeArrowheads="1"/>
          </p:cNvSpPr>
          <p:nvPr/>
        </p:nvSpPr>
        <p:spPr bwMode="auto">
          <a:xfrm>
            <a:off x="357188" y="3929063"/>
            <a:ext cx="3857625" cy="2308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ru-RU" i="1" smtClean="0">
                <a:latin typeface="Calibri" pitchFamily="34" charset="0"/>
              </a:rPr>
              <a:t>«Если и есть рай на свете, то он здесь, он — здесь» — говорится в надписи арки зала Кала-а-Мубрака. В этих словах персидского поэта Амира Хосрова выражен замысел архитекторов Шах-Джехана — построить цитадель по образу и подобию рая, описанного в Коране</a:t>
            </a:r>
            <a:endParaRPr lang="ru-RU" i="1">
              <a:latin typeface="Calibri" pitchFamily="34" charset="0"/>
            </a:endParaRPr>
          </a:p>
        </p:txBody>
      </p:sp>
      <p:sp>
        <p:nvSpPr>
          <p:cNvPr id="27654" name="Rectangle 2"/>
          <p:cNvSpPr>
            <a:spLocks noChangeArrowheads="1"/>
          </p:cNvSpPr>
          <p:nvPr/>
        </p:nvSpPr>
        <p:spPr bwMode="auto">
          <a:xfrm>
            <a:off x="1643063" y="3071813"/>
            <a:ext cx="2627312"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spAutoFit/>
          </a:bodyPr>
          <a:lstStyle/>
          <a:p>
            <a:r>
              <a:rPr lang="en-US" sz="1400" smtClean="0">
                <a:ea typeface="Times New Roman" pitchFamily="18" charset="0"/>
                <a:cs typeface="Arial" charset="0"/>
              </a:rPr>
              <a:t>ru.wikipedia.org/wiki/</a:t>
            </a:r>
            <a:r>
              <a:rPr lang="ru-RU" sz="1400" smtClean="0">
                <a:ea typeface="Times New Roman" pitchFamily="18" charset="0"/>
                <a:cs typeface="Arial" charset="0"/>
              </a:rPr>
              <a:t>Лал-Кила</a:t>
            </a:r>
            <a:endParaRPr lang="ru-RU" sz="1100">
              <a:ea typeface="Times New Roman" pitchFamily="18" charset="0"/>
              <a:cs typeface="Arial" charset="0"/>
            </a:endParaRPr>
          </a:p>
        </p:txBody>
      </p:sp>
      <p:pic>
        <p:nvPicPr>
          <p:cNvPr id="8" name="Picture 5"/>
          <p:cNvPicPr>
            <a:picLocks noGrp="1"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11163" y="3714750"/>
            <a:ext cx="3446462" cy="27574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12" name="Прямая со стрелкой 11"/>
          <p:cNvCxnSpPr/>
          <p:nvPr/>
        </p:nvCxnSpPr>
        <p:spPr>
          <a:xfrm rot="10800000">
            <a:off x="4071938" y="5429250"/>
            <a:ext cx="50006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7" name="Содержимое 6" descr="Файл:Red Fort facade.jpg">
            <a:hlinkClick r:id="rId4"/>
          </p:cNvPr>
          <p:cNvPicPr>
            <a:picLocks noGrp="1"/>
          </p:cNvPicPr>
          <p:nvPr>
            <p:ph sz="half" idx="1"/>
          </p:nvPr>
        </p:nvPicPr>
        <p:blipFill>
          <a:blip r:embed="rId5" cstate="print">
            <a:extLst>
              <a:ext uri="{28A0092B-C50C-407E-A947-70E740481C1C}">
                <a14:useLocalDpi xmlns="" xmlns:a14="http://schemas.microsoft.com/office/drawing/2010/main" val="0"/>
              </a:ext>
            </a:extLst>
          </a:blip>
          <a:srcRect/>
          <a:stretch>
            <a:fillRect/>
          </a:stretch>
        </p:blipFill>
        <p:spPr>
          <a:xfrm>
            <a:off x="357188" y="1285875"/>
            <a:ext cx="4143375" cy="1857375"/>
          </a:xfr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par>
                                <p:cTn id="8" presetID="53"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 calcmode="lin" valueType="num">
                                      <p:cBhvr>
                                        <p:cTn id="10" dur="500" fill="hold"/>
                                        <p:tgtEl>
                                          <p:spTgt spid="12"/>
                                        </p:tgtEl>
                                        <p:attrNameLst>
                                          <p:attrName>ppt_w</p:attrName>
                                        </p:attrNameLst>
                                      </p:cBhvr>
                                      <p:tavLst>
                                        <p:tav tm="0">
                                          <p:val>
                                            <p:fltVal val="0"/>
                                          </p:val>
                                        </p:tav>
                                        <p:tav tm="100000">
                                          <p:val>
                                            <p:strVal val="#ppt_w"/>
                                          </p:val>
                                        </p:tav>
                                      </p:tavLst>
                                    </p:anim>
                                    <p:anim calcmode="lin" valueType="num">
                                      <p:cBhvr>
                                        <p:cTn id="11" dur="500" fill="hold"/>
                                        <p:tgtEl>
                                          <p:spTgt spid="12"/>
                                        </p:tgtEl>
                                        <p:attrNameLst>
                                          <p:attrName>ppt_h</p:attrName>
                                        </p:attrNameLst>
                                      </p:cBhvr>
                                      <p:tavLst>
                                        <p:tav tm="0">
                                          <p:val>
                                            <p:fltVal val="0"/>
                                          </p:val>
                                        </p:tav>
                                        <p:tav tm="100000">
                                          <p:val>
                                            <p:strVal val="#ppt_h"/>
                                          </p:val>
                                        </p:tav>
                                      </p:tavLst>
                                    </p:anim>
                                    <p:animEffect transition="in" filter="fade">
                                      <p:cBhvr>
                                        <p:cTn id="12" dur="500"/>
                                        <p:tgtEl>
                                          <p:spTgt spid="1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9" presetClass="path" presetSubtype="0" accel="50000" decel="50000" fill="hold" nodeType="clickEffect">
                                  <p:stCondLst>
                                    <p:cond delay="0"/>
                                  </p:stCondLst>
                                  <p:childTnLst>
                                    <p:animMotion origin="layout" path="M 5E-6 4.07407E-6 L 0.23438 0.31851 " pathEditMode="relative" rAng="0" ptsTypes="AA">
                                      <p:cBhvr>
                                        <p:cTn id="16" dur="2000" fill="hold"/>
                                        <p:tgtEl>
                                          <p:spTgt spid="7"/>
                                        </p:tgtEl>
                                        <p:attrNameLst>
                                          <p:attrName>ppt_x</p:attrName>
                                          <p:attrName>ppt_y</p:attrName>
                                        </p:attrNameLst>
                                      </p:cBhvr>
                                      <p:rCtr x="11700" y="15900"/>
                                    </p:animMotion>
                                  </p:childTnLst>
                                </p:cTn>
                              </p:par>
                              <p:par>
                                <p:cTn id="17" presetID="6" presetClass="emph" presetSubtype="0" fill="hold" nodeType="withEffect">
                                  <p:stCondLst>
                                    <p:cond delay="0"/>
                                  </p:stCondLst>
                                  <p:childTnLst>
                                    <p:animScale>
                                      <p:cBhvr>
                                        <p:cTn id="18" dur="2000" fill="hold"/>
                                        <p:tgtEl>
                                          <p:spTgt spid="7"/>
                                        </p:tgtEl>
                                      </p:cBhvr>
                                      <p:by x="150000" y="150000"/>
                                    </p:animScale>
                                  </p:childTnLst>
                                </p:cTn>
                              </p:par>
                              <p:par>
                                <p:cTn id="19" presetID="6" presetClass="emph" presetSubtype="0" fill="hold" nodeType="withEffect">
                                  <p:stCondLst>
                                    <p:cond delay="0"/>
                                  </p:stCondLst>
                                  <p:childTnLst>
                                    <p:animScale>
                                      <p:cBhvr>
                                        <p:cTn id="20" dur="2000" fill="hold"/>
                                        <p:tgtEl>
                                          <p:spTgt spid="7"/>
                                        </p:tgtEl>
                                      </p:cBhvr>
                                      <p:by x="150000" y="150000"/>
                                    </p:animScale>
                                  </p:childTnLst>
                                </p:cTn>
                              </p:par>
                              <p:par>
                                <p:cTn id="21" presetID="10" presetClass="exit" presetSubtype="0" fill="hold" grpId="0" nodeType="withEffect">
                                  <p:stCondLst>
                                    <p:cond delay="0"/>
                                  </p:stCondLst>
                                  <p:childTnLst>
                                    <p:animEffect transition="out" filter="fade">
                                      <p:cBhvr>
                                        <p:cTn id="22" dur="2000"/>
                                        <p:tgtEl>
                                          <p:spTgt spid="2049">
                                            <p:txEl>
                                              <p:pRg st="0" end="0"/>
                                            </p:txEl>
                                          </p:spTgt>
                                        </p:tgtEl>
                                      </p:cBhvr>
                                    </p:animEffect>
                                    <p:set>
                                      <p:cBhvr>
                                        <p:cTn id="23" dur="1" fill="hold">
                                          <p:stCondLst>
                                            <p:cond delay="1999"/>
                                          </p:stCondLst>
                                        </p:cTn>
                                        <p:tgtEl>
                                          <p:spTgt spid="2049">
                                            <p:txEl>
                                              <p:pRg st="0" end="0"/>
                                            </p:txEl>
                                          </p:spTgt>
                                        </p:tgtEl>
                                        <p:attrNameLst>
                                          <p:attrName>style.visibility</p:attrName>
                                        </p:attrNameLst>
                                      </p:cBhvr>
                                      <p:to>
                                        <p:strVal val="hidden"/>
                                      </p:to>
                                    </p:set>
                                  </p:childTnLst>
                                </p:cTn>
                              </p:par>
                              <p:par>
                                <p:cTn id="24" presetID="10" presetClass="exit" presetSubtype="0" fill="hold" grpId="0" nodeType="withEffect">
                                  <p:stCondLst>
                                    <p:cond delay="0"/>
                                  </p:stCondLst>
                                  <p:childTnLst>
                                    <p:animEffect transition="out" filter="fade">
                                      <p:cBhvr>
                                        <p:cTn id="25" dur="2000"/>
                                        <p:tgtEl>
                                          <p:spTgt spid="2049">
                                            <p:txEl>
                                              <p:pRg st="1" end="1"/>
                                            </p:txEl>
                                          </p:spTgt>
                                        </p:tgtEl>
                                      </p:cBhvr>
                                    </p:animEffect>
                                    <p:set>
                                      <p:cBhvr>
                                        <p:cTn id="26" dur="1" fill="hold">
                                          <p:stCondLst>
                                            <p:cond delay="1999"/>
                                          </p:stCondLst>
                                        </p:cTn>
                                        <p:tgtEl>
                                          <p:spTgt spid="2049">
                                            <p:txEl>
                                              <p:pRg st="1" end="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9"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Содержимое 3"/>
          <p:cNvSpPr>
            <a:spLocks noGrp="1"/>
          </p:cNvSpPr>
          <p:nvPr>
            <p:ph sz="half" idx="2"/>
          </p:nvPr>
        </p:nvSpPr>
        <p:spPr>
          <a:xfrm>
            <a:off x="4786313" y="1000125"/>
            <a:ext cx="4038600" cy="4525963"/>
          </a:xfrm>
        </p:spPr>
        <p:txBody>
          <a:bodyPr/>
          <a:lstStyle/>
          <a:p>
            <a:pPr eaLnBrk="1" hangingPunct="1"/>
            <a:r>
              <a:rPr lang="ru-RU" sz="2400" smtClean="0"/>
              <a:t>Форт обязан своим появлением великому Шах Джахану, который построил также знаменитый Тадж Махал. Строительство началось 16 апреля 1639 года и закончено было ровно через 9 лет 16 апреля 1648 года. </a:t>
            </a:r>
            <a:endParaRPr lang="ru-RU" sz="2400" smtClean="0">
              <a:cs typeface="Arial" charset="0"/>
            </a:endParaRPr>
          </a:p>
        </p:txBody>
      </p:sp>
      <p:pic>
        <p:nvPicPr>
          <p:cNvPr id="28675" name="Содержимое 4" descr="fort"/>
          <p:cNvPicPr>
            <a:picLocks noGrp="1"/>
          </p:cNvPicPr>
          <p:nvPr>
            <p:ph sz="half" idx="1"/>
          </p:nvPr>
        </p:nvPicPr>
        <p:blipFill>
          <a:blip r:embed="rId3" cstate="print">
            <a:extLst>
              <a:ext uri="{28A0092B-C50C-407E-A947-70E740481C1C}">
                <a14:useLocalDpi xmlns="" xmlns:a14="http://schemas.microsoft.com/office/drawing/2010/main" val="0"/>
              </a:ext>
            </a:extLst>
          </a:blip>
          <a:srcRect/>
          <a:stretch>
            <a:fillRect/>
          </a:stretch>
        </p:blipFill>
        <p:spPr>
          <a:xfrm>
            <a:off x="285750" y="1071563"/>
            <a:ext cx="4714875" cy="3929062"/>
          </a:xfrm>
        </p:spPr>
      </p:pic>
      <p:sp>
        <p:nvSpPr>
          <p:cNvPr id="28676" name="Прямоугольник 5"/>
          <p:cNvSpPr>
            <a:spLocks noChangeArrowheads="1"/>
          </p:cNvSpPr>
          <p:nvPr/>
        </p:nvSpPr>
        <p:spPr bwMode="auto">
          <a:xfrm>
            <a:off x="1714500" y="4643438"/>
            <a:ext cx="2043113"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mtClean="0">
                <a:latin typeface="Calibri" pitchFamily="34" charset="0"/>
              </a:rPr>
              <a:t>wordtravel.com.ua </a:t>
            </a:r>
            <a:endParaRPr lang="ru-RU">
              <a:latin typeface="Calibri" pitchFamily="34" charset="0"/>
            </a:endParaRPr>
          </a:p>
        </p:txBody>
      </p:sp>
      <p:sp>
        <p:nvSpPr>
          <p:cNvPr id="7" name="Заголовок 1"/>
          <p:cNvSpPr>
            <a:spLocks noGrp="1"/>
          </p:cNvSpPr>
          <p:nvPr>
            <p:ph type="title"/>
          </p:nvPr>
        </p:nvSpPr>
        <p:spPr>
          <a:xfrm>
            <a:off x="500063" y="0"/>
            <a:ext cx="8229600" cy="1143000"/>
          </a:xfrm>
        </p:spPr>
        <p:txBody>
          <a:bodyPr rtlCol="0">
            <a:normAutofit/>
          </a:bodyPr>
          <a:lstStyle/>
          <a:p>
            <a:pPr eaLnBrk="1" fontAlgn="auto" hangingPunct="1">
              <a:spcAft>
                <a:spcPts val="0"/>
              </a:spcAft>
              <a:defRPr/>
            </a:pPr>
            <a:r>
              <a:rPr lang="ru-RU" sz="3200" b="1" smtClean="0">
                <a:solidFill>
                  <a:schemeClr val="accent2">
                    <a:lumMod val="75000"/>
                  </a:schemeClr>
                </a:solidFill>
              </a:rPr>
              <a:t>Красный форт, или Лал Кила</a:t>
            </a:r>
            <a:endParaRPr lang="ru-RU" sz="3200" dirty="0">
              <a:solidFill>
                <a:schemeClr val="accent2">
                  <a:lumMod val="75000"/>
                </a:schemeClr>
              </a:solidFill>
            </a:endParaRPr>
          </a:p>
        </p:txBody>
      </p:sp>
      <p:sp>
        <p:nvSpPr>
          <p:cNvPr id="28678" name="Прямоугольник 7"/>
          <p:cNvSpPr>
            <a:spLocks noChangeArrowheads="1"/>
          </p:cNvSpPr>
          <p:nvPr/>
        </p:nvSpPr>
        <p:spPr bwMode="auto">
          <a:xfrm>
            <a:off x="285750" y="5072063"/>
            <a:ext cx="8643938" cy="13234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ru-RU" sz="2000" smtClean="0">
                <a:latin typeface="Calibri" pitchFamily="34" charset="0"/>
              </a:rPr>
              <a:t>Шах Джахан решил перенести столицу государства из Агры в Дели, и именно Красный форт стал его резиденцией в новой столице.</a:t>
            </a:r>
          </a:p>
          <a:p>
            <a:r>
              <a:rPr lang="ru-RU" sz="2000" smtClean="0">
                <a:latin typeface="Calibri" pitchFamily="34" charset="0"/>
              </a:rPr>
              <a:t>Шах-Джехан остался в истории как великий покровитель искусств и основатель династии.</a:t>
            </a:r>
            <a:endParaRPr lang="ru-RU" sz="2400" b="1">
              <a:latin typeface="Calibri" pitchFamily="34" charset="0"/>
              <a:cs typeface="Arial"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half" idx="2"/>
          </p:nvPr>
        </p:nvSpPr>
        <p:spPr>
          <a:xfrm>
            <a:off x="4714875" y="1000125"/>
            <a:ext cx="4214813" cy="4525963"/>
          </a:xfrm>
        </p:spPr>
        <p:txBody>
          <a:bodyPr rtlCol="0">
            <a:normAutofit fontScale="92500" lnSpcReduction="20000"/>
          </a:bodyPr>
          <a:lstStyle/>
          <a:p>
            <a:pPr eaLnBrk="1" fontAlgn="auto" hangingPunct="1">
              <a:spcAft>
                <a:spcPts val="0"/>
              </a:spcAft>
              <a:buFont typeface="Arial" pitchFamily="34" charset="0"/>
              <a:buChar char="•"/>
              <a:defRPr/>
            </a:pPr>
            <a:r>
              <a:rPr lang="ru-RU" smtClean="0"/>
              <a:t>В «Красном форте» времен Шаха-Джахана размещалось 3000 человек придворных. Сооружение было первой цитаделью эпохи Моголов, задуманной в форме неправильного восьмиугольника, что стало позднее особенностью архитектурного стиля времен этой династии. </a:t>
            </a:r>
            <a:endParaRPr lang="ru-RU" dirty="0"/>
          </a:p>
        </p:txBody>
      </p:sp>
      <p:sp>
        <p:nvSpPr>
          <p:cNvPr id="29699" name="Rectangle 2"/>
          <p:cNvSpPr>
            <a:spLocks noChangeArrowheads="1"/>
          </p:cNvSpPr>
          <p:nvPr/>
        </p:nvSpPr>
        <p:spPr bwMode="auto">
          <a:xfrm>
            <a:off x="7035800" y="6596063"/>
            <a:ext cx="2108200" cy="2619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spAutoFit/>
          </a:bodyPr>
          <a:lstStyle/>
          <a:p>
            <a:r>
              <a:rPr lang="en-US" sz="1100" smtClean="0">
                <a:ea typeface="Times New Roman" pitchFamily="18" charset="0"/>
                <a:cs typeface="Arial" charset="0"/>
              </a:rPr>
              <a:t>ru.wikipedia.org/wiki/</a:t>
            </a:r>
            <a:r>
              <a:rPr lang="ru-RU" sz="1100" smtClean="0">
                <a:ea typeface="Times New Roman" pitchFamily="18" charset="0"/>
                <a:cs typeface="Arial" charset="0"/>
              </a:rPr>
              <a:t>Лал-Кила</a:t>
            </a:r>
            <a:endParaRPr lang="ru-RU" sz="1000">
              <a:ea typeface="Times New Roman" pitchFamily="18" charset="0"/>
              <a:cs typeface="Arial" charset="0"/>
            </a:endParaRPr>
          </a:p>
        </p:txBody>
      </p:sp>
      <p:pic>
        <p:nvPicPr>
          <p:cNvPr id="29700" name="Содержимое 5" descr="Красный форт. Дели"/>
          <p:cNvPicPr>
            <a:picLocks noGrp="1"/>
          </p:cNvPicPr>
          <p:nvPr>
            <p:ph sz="half" idx="1"/>
          </p:nvPr>
        </p:nvPicPr>
        <p:blipFill>
          <a:blip r:embed="rId2" cstate="print">
            <a:extLst>
              <a:ext uri="{28A0092B-C50C-407E-A947-70E740481C1C}">
                <a14:useLocalDpi xmlns="" xmlns:a14="http://schemas.microsoft.com/office/drawing/2010/main" val="0"/>
              </a:ext>
            </a:extLst>
          </a:blip>
          <a:srcRect/>
          <a:stretch>
            <a:fillRect/>
          </a:stretch>
        </p:blipFill>
        <p:spPr>
          <a:xfrm>
            <a:off x="214313" y="1071563"/>
            <a:ext cx="4829175" cy="3857625"/>
          </a:xfrm>
        </p:spPr>
      </p:pic>
      <p:sp>
        <p:nvSpPr>
          <p:cNvPr id="29701" name="Прямоугольник 6"/>
          <p:cNvSpPr>
            <a:spLocks noChangeArrowheads="1"/>
          </p:cNvSpPr>
          <p:nvPr/>
        </p:nvSpPr>
        <p:spPr bwMode="auto">
          <a:xfrm>
            <a:off x="2143125" y="4572000"/>
            <a:ext cx="2344738" cy="338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1600" smtClean="0">
                <a:latin typeface="Calibri" pitchFamily="34" charset="0"/>
              </a:rPr>
              <a:t>www.hot-putevki.ru/india</a:t>
            </a:r>
            <a:endParaRPr lang="ru-RU" sz="1600">
              <a:latin typeface="Calibri" pitchFamily="34" charset="0"/>
            </a:endParaRPr>
          </a:p>
        </p:txBody>
      </p:sp>
      <p:pic>
        <p:nvPicPr>
          <p:cNvPr id="8" name="cur_photo" descr="Красный форт">
            <a:hlinkClick r:id="rId3"/>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14313" y="1071563"/>
            <a:ext cx="4857750" cy="3857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Прямоугольник 8"/>
          <p:cNvSpPr>
            <a:spLocks noChangeArrowheads="1"/>
          </p:cNvSpPr>
          <p:nvPr/>
        </p:nvSpPr>
        <p:spPr bwMode="auto">
          <a:xfrm>
            <a:off x="1643063" y="4643438"/>
            <a:ext cx="2962275" cy="3381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1600" smtClean="0">
                <a:latin typeface="Calibri" pitchFamily="34" charset="0"/>
              </a:rPr>
              <a:t>sightseen.turistua.com/ru/gallery</a:t>
            </a:r>
            <a:endParaRPr lang="ru-RU" sz="1600">
              <a:latin typeface="Calibri" pitchFamily="34" charset="0"/>
            </a:endParaRPr>
          </a:p>
        </p:txBody>
      </p:sp>
      <p:sp>
        <p:nvSpPr>
          <p:cNvPr id="10" name="Заголовок 1"/>
          <p:cNvSpPr>
            <a:spLocks noGrp="1"/>
          </p:cNvSpPr>
          <p:nvPr>
            <p:ph type="title"/>
          </p:nvPr>
        </p:nvSpPr>
        <p:spPr>
          <a:xfrm>
            <a:off x="428625" y="0"/>
            <a:ext cx="8229600" cy="1143000"/>
          </a:xfrm>
        </p:spPr>
        <p:txBody>
          <a:bodyPr rtlCol="0">
            <a:normAutofit/>
          </a:bodyPr>
          <a:lstStyle/>
          <a:p>
            <a:pPr eaLnBrk="1" fontAlgn="auto" hangingPunct="1">
              <a:spcAft>
                <a:spcPts val="0"/>
              </a:spcAft>
              <a:defRPr/>
            </a:pPr>
            <a:r>
              <a:rPr lang="ru-RU" sz="3200" b="1" smtClean="0">
                <a:solidFill>
                  <a:schemeClr val="accent2">
                    <a:lumMod val="75000"/>
                  </a:schemeClr>
                </a:solidFill>
              </a:rPr>
              <a:t>Красный форт, или Лал Кила</a:t>
            </a:r>
            <a:endParaRPr lang="ru-RU" sz="3200" dirty="0">
              <a:solidFill>
                <a:schemeClr val="accent2">
                  <a:lumMod val="75000"/>
                </a:schemeClr>
              </a:solidFill>
            </a:endParaRPr>
          </a:p>
        </p:txBody>
      </p:sp>
      <p:sp>
        <p:nvSpPr>
          <p:cNvPr id="29705" name="Прямоугольник 10"/>
          <p:cNvSpPr>
            <a:spLocks noChangeArrowheads="1"/>
          </p:cNvSpPr>
          <p:nvPr/>
        </p:nvSpPr>
        <p:spPr bwMode="auto">
          <a:xfrm>
            <a:off x="214313" y="5143500"/>
            <a:ext cx="8572500" cy="9540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ru-RU" sz="2800" smtClean="0">
                <a:latin typeface="Calibri" pitchFamily="34" charset="0"/>
              </a:rPr>
              <a:t>Строительным материалом были кирпичи, облицованные керамикой или красным мрамором. </a:t>
            </a:r>
            <a:endParaRPr lang="ru-RU" sz="2800">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625" y="285750"/>
            <a:ext cx="8229600" cy="1143000"/>
          </a:xfrm>
        </p:spPr>
        <p:txBody>
          <a:bodyPr rtlCol="0">
            <a:normAutofit/>
          </a:bodyPr>
          <a:lstStyle/>
          <a:p>
            <a:pPr eaLnBrk="1" fontAlgn="auto" hangingPunct="1">
              <a:spcAft>
                <a:spcPts val="0"/>
              </a:spcAft>
              <a:defRPr/>
            </a:pPr>
            <a:r>
              <a:rPr lang="ru-RU" sz="3200" b="1" smtClean="0">
                <a:solidFill>
                  <a:schemeClr val="accent2">
                    <a:lumMod val="75000"/>
                  </a:schemeClr>
                </a:solidFill>
              </a:rPr>
              <a:t>Дворец ветров. Джайпур </a:t>
            </a:r>
            <a:endParaRPr lang="ru-RU" sz="3200" dirty="0">
              <a:solidFill>
                <a:schemeClr val="accent2">
                  <a:lumMod val="75000"/>
                </a:schemeClr>
              </a:solidFill>
            </a:endParaRPr>
          </a:p>
        </p:txBody>
      </p:sp>
      <p:sp>
        <p:nvSpPr>
          <p:cNvPr id="30723" name="Содержимое 3"/>
          <p:cNvSpPr>
            <a:spLocks noGrp="1"/>
          </p:cNvSpPr>
          <p:nvPr>
            <p:ph sz="half" idx="2"/>
          </p:nvPr>
        </p:nvSpPr>
        <p:spPr>
          <a:xfrm>
            <a:off x="4857750" y="1428750"/>
            <a:ext cx="4038600" cy="4525963"/>
          </a:xfrm>
        </p:spPr>
        <p:txBody>
          <a:bodyPr/>
          <a:lstStyle/>
          <a:p>
            <a:pPr eaLnBrk="1" hangingPunct="1"/>
            <a:r>
              <a:rPr lang="ru-RU" sz="2400" smtClean="0"/>
              <a:t>Самая знаменитая достопримечательность Джайпура — дворец Хава-Махал или «Дворец Ветров». Это пятиэтажное здание с 590 окнами и балконами использовалось как гарем для жен и наложниц раджей Джайпура. </a:t>
            </a:r>
            <a:endParaRPr lang="ru-RU" sz="2400" b="1" smtClean="0"/>
          </a:p>
        </p:txBody>
      </p:sp>
      <p:pic>
        <p:nvPicPr>
          <p:cNvPr id="5" name="Содержимое 4" descr="Дворец ветров. Джайпур"/>
          <p:cNvPicPr>
            <a:picLocks noGrp="1"/>
          </p:cNvPicPr>
          <p:nvPr>
            <p:ph sz="half" idx="1"/>
          </p:nvPr>
        </p:nvPicPr>
        <p:blipFill>
          <a:blip r:embed="rId2" cstate="print">
            <a:extLst>
              <a:ext uri="{28A0092B-C50C-407E-A947-70E740481C1C}">
                <a14:useLocalDpi xmlns="" xmlns:a14="http://schemas.microsoft.com/office/drawing/2010/main" val="0"/>
              </a:ext>
            </a:extLst>
          </a:blip>
          <a:srcRect/>
          <a:stretch>
            <a:fillRect/>
          </a:stretch>
        </p:blipFill>
        <p:spPr>
          <a:xfrm>
            <a:off x="357188" y="1785938"/>
            <a:ext cx="4572000" cy="3357562"/>
          </a:xfrm>
        </p:spPr>
      </p:pic>
      <p:sp>
        <p:nvSpPr>
          <p:cNvPr id="30725" name="Прямоугольник 5"/>
          <p:cNvSpPr>
            <a:spLocks noChangeArrowheads="1"/>
          </p:cNvSpPr>
          <p:nvPr/>
        </p:nvSpPr>
        <p:spPr bwMode="auto">
          <a:xfrm>
            <a:off x="357188" y="4714875"/>
            <a:ext cx="2643187" cy="52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1400" smtClean="0">
                <a:solidFill>
                  <a:schemeClr val="bg1"/>
                </a:solidFill>
                <a:latin typeface="Calibri" pitchFamily="34" charset="0"/>
              </a:rPr>
              <a:t>www.hot-putevki.ru/india</a:t>
            </a:r>
            <a:br>
              <a:rPr lang="en-US" sz="1400" smtClean="0">
                <a:solidFill>
                  <a:schemeClr val="bg1"/>
                </a:solidFill>
                <a:latin typeface="Calibri" pitchFamily="34" charset="0"/>
              </a:rPr>
            </a:br>
            <a:endParaRPr lang="ru-RU" sz="1400">
              <a:solidFill>
                <a:schemeClr val="bg1"/>
              </a:solidFill>
              <a:latin typeface="Calibri" pitchFamily="34" charset="0"/>
            </a:endParaRPr>
          </a:p>
        </p:txBody>
      </p:sp>
      <p:sp>
        <p:nvSpPr>
          <p:cNvPr id="30726" name="Прямоугольник 6"/>
          <p:cNvSpPr>
            <a:spLocks noChangeArrowheads="1"/>
          </p:cNvSpPr>
          <p:nvPr/>
        </p:nvSpPr>
        <p:spPr bwMode="auto">
          <a:xfrm>
            <a:off x="357188" y="5357813"/>
            <a:ext cx="8429625" cy="1200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ru-RU" sz="2400" smtClean="0">
                <a:latin typeface="Calibri" pitchFamily="34" charset="0"/>
              </a:rPr>
              <a:t>Интересен внутренний интерьер дворца, где практически каждая комната не превышает ширины окна. </a:t>
            </a:r>
            <a:br>
              <a:rPr lang="ru-RU" sz="2400" smtClean="0">
                <a:latin typeface="Calibri" pitchFamily="34" charset="0"/>
              </a:rPr>
            </a:br>
            <a:endParaRPr lang="ru-RU" sz="2400">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3" presetClass="path" presetSubtype="0" accel="50000" decel="50000" fill="hold" nodeType="clickEffect">
                                  <p:stCondLst>
                                    <p:cond delay="0"/>
                                  </p:stCondLst>
                                  <p:childTnLst>
                                    <p:animMotion origin="layout" path="M -2.5E-6 -2.59259E-6 L 0.19514 -0.00509 " pathEditMode="relative" rAng="0" ptsTypes="AA">
                                      <p:cBhvr>
                                        <p:cTn id="6" dur="2000" fill="hold"/>
                                        <p:tgtEl>
                                          <p:spTgt spid="5"/>
                                        </p:tgtEl>
                                        <p:attrNameLst>
                                          <p:attrName>ppt_x</p:attrName>
                                          <p:attrName>ppt_y</p:attrName>
                                        </p:attrNameLst>
                                      </p:cBhvr>
                                      <p:rCtr x="9800" y="-300"/>
                                    </p:animMotion>
                                  </p:childTnLst>
                                </p:cTn>
                              </p:par>
                              <p:par>
                                <p:cTn id="7" presetID="6" presetClass="emph" presetSubtype="0" fill="hold" nodeType="withEffect">
                                  <p:stCondLst>
                                    <p:cond delay="0"/>
                                  </p:stCondLst>
                                  <p:childTnLst>
                                    <p:animScale>
                                      <p:cBhvr>
                                        <p:cTn id="8" dur="2000" fill="hold"/>
                                        <p:tgtEl>
                                          <p:spTgt spid="5"/>
                                        </p:tgtEl>
                                      </p:cBhvr>
                                      <p:by x="150000" y="150000"/>
                                    </p:animScale>
                                  </p:childTnLst>
                                </p:cTn>
                              </p:par>
                              <p:par>
                                <p:cTn id="9" presetID="6" presetClass="emph" presetSubtype="0" fill="hold" nodeType="withEffect">
                                  <p:stCondLst>
                                    <p:cond delay="0"/>
                                  </p:stCondLst>
                                  <p:childTnLst>
                                    <p:animScale>
                                      <p:cBhvr>
                                        <p:cTn id="10" dur="2000" fill="hold"/>
                                        <p:tgtEl>
                                          <p:spTgt spid="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63" y="428625"/>
            <a:ext cx="8229600" cy="1143000"/>
          </a:xfrm>
        </p:spPr>
        <p:txBody>
          <a:bodyPr rtlCol="0">
            <a:normAutofit/>
          </a:bodyPr>
          <a:lstStyle/>
          <a:p>
            <a:pPr eaLnBrk="1" fontAlgn="auto" hangingPunct="1">
              <a:spcAft>
                <a:spcPts val="0"/>
              </a:spcAft>
              <a:defRPr/>
            </a:pPr>
            <a:r>
              <a:rPr lang="ru-RU" sz="2800" b="1" smtClean="0">
                <a:solidFill>
                  <a:schemeClr val="accent2">
                    <a:lumMod val="75000"/>
                  </a:schemeClr>
                </a:solidFill>
              </a:rPr>
              <a:t>Хава-Махал или Дворец Ветров. Джайпур.</a:t>
            </a:r>
            <a:endParaRPr lang="ru-RU" sz="2800" b="1" dirty="0">
              <a:solidFill>
                <a:schemeClr val="accent2">
                  <a:lumMod val="75000"/>
                </a:schemeClr>
              </a:solidFill>
            </a:endParaRPr>
          </a:p>
        </p:txBody>
      </p:sp>
      <p:sp>
        <p:nvSpPr>
          <p:cNvPr id="4" name="Содержимое 3"/>
          <p:cNvSpPr>
            <a:spLocks noGrp="1"/>
          </p:cNvSpPr>
          <p:nvPr>
            <p:ph sz="half" idx="2"/>
          </p:nvPr>
        </p:nvSpPr>
        <p:spPr>
          <a:xfrm>
            <a:off x="4857750" y="1643063"/>
            <a:ext cx="4038600" cy="3983037"/>
          </a:xfrm>
        </p:spPr>
        <p:txBody>
          <a:bodyPr rtlCol="0">
            <a:normAutofit fontScale="92500" lnSpcReduction="20000"/>
          </a:bodyPr>
          <a:lstStyle/>
          <a:p>
            <a:pPr eaLnBrk="1" fontAlgn="auto" hangingPunct="1">
              <a:spcAft>
                <a:spcPts val="0"/>
              </a:spcAft>
              <a:buFont typeface="Arial" pitchFamily="34" charset="0"/>
              <a:buChar char="•"/>
              <a:defRPr/>
            </a:pPr>
            <a:r>
              <a:rPr lang="ru-RU" smtClean="0"/>
              <a:t>Хава-Махал или Дворец Ветров стал символом Джайпура. Это здание, выполненное из розового камня и  украшенное колоннами и балконами, было построено в 1799 году. Хава Махал является частью городского дворцового комплекса</a:t>
            </a:r>
            <a:endParaRPr lang="ru-RU" b="1" dirty="0"/>
          </a:p>
        </p:txBody>
      </p:sp>
      <p:sp>
        <p:nvSpPr>
          <p:cNvPr id="31748" name="Прямоугольник 5"/>
          <p:cNvSpPr>
            <a:spLocks noChangeArrowheads="1"/>
          </p:cNvSpPr>
          <p:nvPr/>
        </p:nvSpPr>
        <p:spPr bwMode="auto">
          <a:xfrm>
            <a:off x="285750" y="4929188"/>
            <a:ext cx="2425700" cy="3381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1600" smtClean="0">
                <a:latin typeface="Calibri" pitchFamily="34" charset="0"/>
              </a:rPr>
              <a:t>www.hot-putevki.ru/india</a:t>
            </a:r>
            <a:endParaRPr lang="ru-RU" sz="1600">
              <a:latin typeface="Calibri" pitchFamily="34" charset="0"/>
            </a:endParaRPr>
          </a:p>
        </p:txBody>
      </p:sp>
      <p:pic>
        <p:nvPicPr>
          <p:cNvPr id="31749" name="Содержимое 4" descr="Хава Махал. Джайпур"/>
          <p:cNvPicPr>
            <a:picLocks noGrp="1"/>
          </p:cNvPicPr>
          <p:nvPr>
            <p:ph sz="half" idx="1"/>
          </p:nvPr>
        </p:nvPicPr>
        <p:blipFill>
          <a:blip r:embed="rId2" cstate="print">
            <a:extLst>
              <a:ext uri="{28A0092B-C50C-407E-A947-70E740481C1C}">
                <a14:useLocalDpi xmlns="" xmlns:a14="http://schemas.microsoft.com/office/drawing/2010/main" val="0"/>
              </a:ext>
            </a:extLst>
          </a:blip>
          <a:srcRect/>
          <a:stretch>
            <a:fillRect/>
          </a:stretch>
        </p:blipFill>
        <p:spPr>
          <a:xfrm>
            <a:off x="357188" y="1643063"/>
            <a:ext cx="4429125" cy="3357562"/>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401050" cy="1143000"/>
          </a:xfrm>
        </p:spPr>
        <p:txBody>
          <a:bodyPr rtlCol="0">
            <a:noAutofit/>
          </a:bodyPr>
          <a:lstStyle/>
          <a:p>
            <a:pPr eaLnBrk="1" fontAlgn="auto" hangingPunct="1">
              <a:spcAft>
                <a:spcPts val="0"/>
              </a:spcAft>
              <a:defRPr/>
            </a:pPr>
            <a:r>
              <a:rPr lang="ru-RU" sz="2800" b="1" smtClean="0">
                <a:solidFill>
                  <a:schemeClr val="accent2">
                    <a:lumMod val="75000"/>
                  </a:schemeClr>
                </a:solidFill>
              </a:rPr>
              <a:t>Львиная капитель стамбхи из Сарнатха .</a:t>
            </a:r>
            <a:br>
              <a:rPr lang="ru-RU" sz="2800" b="1" smtClean="0">
                <a:solidFill>
                  <a:schemeClr val="accent2">
                    <a:lumMod val="75000"/>
                  </a:schemeClr>
                </a:solidFill>
              </a:rPr>
            </a:br>
            <a:r>
              <a:rPr lang="ru-RU" sz="2800" b="1" smtClean="0">
                <a:solidFill>
                  <a:schemeClr val="accent2">
                    <a:lumMod val="75000"/>
                  </a:schemeClr>
                </a:solidFill>
              </a:rPr>
              <a:t> Середина III в. до н. э.</a:t>
            </a:r>
            <a:endParaRPr lang="ru-RU" sz="2400" dirty="0"/>
          </a:p>
        </p:txBody>
      </p:sp>
      <p:sp>
        <p:nvSpPr>
          <p:cNvPr id="4099" name="Содержимое 3"/>
          <p:cNvSpPr>
            <a:spLocks noGrp="1"/>
          </p:cNvSpPr>
          <p:nvPr>
            <p:ph sz="half" idx="2"/>
          </p:nvPr>
        </p:nvSpPr>
        <p:spPr>
          <a:xfrm>
            <a:off x="4143375" y="1428750"/>
            <a:ext cx="4643438" cy="4525963"/>
          </a:xfrm>
        </p:spPr>
        <p:txBody>
          <a:bodyPr/>
          <a:lstStyle/>
          <a:p>
            <a:pPr eaLnBrk="1" hangingPunct="1"/>
            <a:r>
              <a:rPr lang="ru-RU" sz="2000" smtClean="0"/>
              <a:t>Стамбха, достигающая в высоту свыше 10 метров, представляет собой хорошо отполированный каменный столб. Венчает стамбху капитель со скульптурными изображениями животных, что означает царские подношения Будде. Самая знаменитая из них — Львиная капитель из Сарнатха. Согласно преданию, столб, несший эту капитель, был установлен в том месте, где Будда произнес свою первую проповедь. Изображение Львиной капители отпечатано на денежных знаках современной Индии. </a:t>
            </a:r>
          </a:p>
        </p:txBody>
      </p:sp>
      <p:pic>
        <p:nvPicPr>
          <p:cNvPr id="25602" name="Picture 2" descr="http://artclassic.edu.ru/attach.asp?a_no=9871"/>
          <p:cNvPicPr>
            <a:picLocks noGrp="1" noChangeAspect="1" noChangeArrowheads="1"/>
          </p:cNvPicPr>
          <p:nvPr>
            <p:ph sz="half" idx="1"/>
          </p:nvPr>
        </p:nvPicPr>
        <p:blipFill>
          <a:blip r:embed="rId2" cstate="print"/>
          <a:srcRect/>
          <a:stretch>
            <a:fillRect/>
          </a:stretch>
        </p:blipFill>
        <p:spPr>
          <a:xfrm>
            <a:off x="571500" y="1357313"/>
            <a:ext cx="3357563" cy="5240337"/>
          </a:xfrm>
          <a:effectLst>
            <a:outerShdw blurRad="292100" dist="139700" dir="2700000" algn="tl" rotWithShape="0">
              <a:srgbClr val="333333">
                <a:alpha val="65000"/>
              </a:srgbClr>
            </a:outerShdw>
          </a:effectLst>
        </p:spPr>
      </p:pic>
      <p:sp>
        <p:nvSpPr>
          <p:cNvPr id="4101" name="Прямоугольник 4"/>
          <p:cNvSpPr>
            <a:spLocks noChangeArrowheads="1"/>
          </p:cNvSpPr>
          <p:nvPr/>
        </p:nvSpPr>
        <p:spPr bwMode="auto">
          <a:xfrm>
            <a:off x="642938" y="6215063"/>
            <a:ext cx="2600325"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BZ" smtClean="0">
                <a:solidFill>
                  <a:schemeClr val="bg1"/>
                </a:solidFill>
                <a:latin typeface="Calibri" pitchFamily="34" charset="0"/>
              </a:rPr>
              <a:t>http://newtown.k12.ct.us</a:t>
            </a:r>
            <a:endParaRPr lang="ru-RU">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50" y="357188"/>
            <a:ext cx="8229600" cy="1143000"/>
          </a:xfrm>
        </p:spPr>
        <p:txBody>
          <a:bodyPr rtlCol="0">
            <a:normAutofit/>
          </a:bodyPr>
          <a:lstStyle/>
          <a:p>
            <a:pPr eaLnBrk="1" fontAlgn="auto" hangingPunct="1">
              <a:spcAft>
                <a:spcPts val="0"/>
              </a:spcAft>
              <a:defRPr/>
            </a:pPr>
            <a:r>
              <a:rPr lang="ru-RU" sz="2800" b="1" smtClean="0">
                <a:solidFill>
                  <a:schemeClr val="accent2">
                    <a:lumMod val="75000"/>
                  </a:schemeClr>
                </a:solidFill>
              </a:rPr>
              <a:t>Дворец Махараджи. Джайпур </a:t>
            </a:r>
            <a:endParaRPr lang="ru-RU" sz="2800" dirty="0">
              <a:solidFill>
                <a:schemeClr val="accent2">
                  <a:lumMod val="75000"/>
                </a:schemeClr>
              </a:solidFill>
            </a:endParaRPr>
          </a:p>
        </p:txBody>
      </p:sp>
      <p:sp>
        <p:nvSpPr>
          <p:cNvPr id="32771" name="Содержимое 3"/>
          <p:cNvSpPr>
            <a:spLocks noGrp="1"/>
          </p:cNvSpPr>
          <p:nvPr>
            <p:ph sz="half" idx="2"/>
          </p:nvPr>
        </p:nvSpPr>
        <p:spPr>
          <a:xfrm>
            <a:off x="4857750" y="1571625"/>
            <a:ext cx="4038600" cy="4525963"/>
          </a:xfrm>
        </p:spPr>
        <p:txBody>
          <a:bodyPr/>
          <a:lstStyle/>
          <a:p>
            <a:pPr eaLnBrk="1" hangingPunct="1"/>
            <a:r>
              <a:rPr lang="ru-RU" sz="2400" smtClean="0"/>
              <a:t>Городской Дворец, часть которого открыта для посещений в качестве музея, другую часть до сих пор занимает царская семья.</a:t>
            </a:r>
          </a:p>
        </p:txBody>
      </p:sp>
      <p:pic>
        <p:nvPicPr>
          <p:cNvPr id="32772" name="Содержимое 4" descr="Дворец Махараджи. Джайпур"/>
          <p:cNvPicPr>
            <a:picLocks noGrp="1"/>
          </p:cNvPicPr>
          <p:nvPr>
            <p:ph sz="half" idx="1"/>
          </p:nvPr>
        </p:nvPicPr>
        <p:blipFill>
          <a:blip r:embed="rId2" cstate="print">
            <a:extLst>
              <a:ext uri="{28A0092B-C50C-407E-A947-70E740481C1C}">
                <a14:useLocalDpi xmlns="" xmlns:a14="http://schemas.microsoft.com/office/drawing/2010/main" val="0"/>
              </a:ext>
            </a:extLst>
          </a:blip>
          <a:srcRect/>
          <a:stretch>
            <a:fillRect/>
          </a:stretch>
        </p:blipFill>
        <p:spPr>
          <a:xfrm>
            <a:off x="285750" y="1643063"/>
            <a:ext cx="4643438" cy="3571875"/>
          </a:xfrm>
        </p:spPr>
      </p:pic>
      <p:sp>
        <p:nvSpPr>
          <p:cNvPr id="5" name="Подзаголовок 2"/>
          <p:cNvSpPr>
            <a:spLocks noGrp="1"/>
          </p:cNvSpPr>
          <p:nvPr/>
        </p:nvSpPr>
        <p:spPr>
          <a:xfrm>
            <a:off x="3563938" y="6519863"/>
            <a:ext cx="2592387" cy="338137"/>
          </a:xfrm>
          <a:prstGeom prst="rect">
            <a:avLst/>
          </a:prstGeom>
        </p:spPr>
        <p:txBody>
          <a:bodyPr>
            <a:normAutofit fontScale="850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pPr>
            <a:endParaRPr lang="ru-RU" sz="24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a:bodyPr>
          <a:lstStyle/>
          <a:p>
            <a:pPr eaLnBrk="1" fontAlgn="auto" hangingPunct="1">
              <a:spcAft>
                <a:spcPts val="0"/>
              </a:spcAft>
              <a:defRPr/>
            </a:pPr>
            <a:r>
              <a:rPr lang="ru-RU" sz="3200" b="1" smtClean="0">
                <a:solidFill>
                  <a:schemeClr val="accent2">
                    <a:lumMod val="75000"/>
                  </a:schemeClr>
                </a:solidFill>
              </a:rPr>
              <a:t>Большая ступа в Санчи . </a:t>
            </a:r>
            <a:endParaRPr lang="ru-RU" sz="3200" dirty="0"/>
          </a:p>
        </p:txBody>
      </p:sp>
      <p:sp>
        <p:nvSpPr>
          <p:cNvPr id="5123" name="Содержимое 2"/>
          <p:cNvSpPr>
            <a:spLocks noGrp="1"/>
          </p:cNvSpPr>
          <p:nvPr>
            <p:ph idx="1"/>
          </p:nvPr>
        </p:nvSpPr>
        <p:spPr/>
        <p:txBody>
          <a:bodyPr/>
          <a:lstStyle/>
          <a:p>
            <a:pPr eaLnBrk="1" hangingPunct="1"/>
            <a:r>
              <a:rPr lang="ru-RU" sz="2400" smtClean="0"/>
              <a:t>Во время правления царя Ашоки в архитектуре империи Маурьев получили распространение буддийские мемориальные и погребальные сооружения — ступы. В отличие от других буддийских построек, имевших внутренние помещения и вход, ступа была монолитной и цельной</a:t>
            </a:r>
          </a:p>
        </p:txBody>
      </p:sp>
      <p:pic>
        <p:nvPicPr>
          <p:cNvPr id="4" name="Picture 2" descr="http://artclassic.edu.ru/attach.asp?a_no=9874"/>
          <p:cNvPicPr>
            <a:picLocks noChangeAspect="1" noChangeArrowheads="1"/>
          </p:cNvPicPr>
          <p:nvPr/>
        </p:nvPicPr>
        <p:blipFill>
          <a:blip r:embed="rId2" cstate="print"/>
          <a:srcRect/>
          <a:stretch>
            <a:fillRect/>
          </a:stretch>
        </p:blipFill>
        <p:spPr bwMode="auto">
          <a:xfrm>
            <a:off x="2500313" y="3643313"/>
            <a:ext cx="4000500" cy="2670175"/>
          </a:xfrm>
          <a:prstGeom prst="rect">
            <a:avLst/>
          </a:prstGeom>
          <a:ln>
            <a:noFill/>
          </a:ln>
          <a:effectLst>
            <a:outerShdw blurRad="292100" dist="139700" dir="2700000" algn="tl" rotWithShape="0">
              <a:srgbClr val="333333">
                <a:alpha val="65000"/>
              </a:srgbClr>
            </a:outerShdw>
          </a:effectLst>
        </p:spPr>
      </p:pic>
      <p:sp>
        <p:nvSpPr>
          <p:cNvPr id="5125" name="Прямоугольник 4"/>
          <p:cNvSpPr>
            <a:spLocks noChangeArrowheads="1"/>
          </p:cNvSpPr>
          <p:nvPr/>
        </p:nvSpPr>
        <p:spPr bwMode="auto">
          <a:xfrm>
            <a:off x="2643188" y="5929313"/>
            <a:ext cx="3429000"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BZ" smtClean="0">
                <a:latin typeface="Calibri" pitchFamily="34" charset="0"/>
              </a:rPr>
              <a:t>en.wikipedia.org</a:t>
            </a:r>
            <a:endParaRPr lang="ru-RU">
              <a:latin typeface="Calibri"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Autofit/>
          </a:bodyPr>
          <a:lstStyle/>
          <a:p>
            <a:pPr eaLnBrk="1" fontAlgn="auto" hangingPunct="1">
              <a:spcAft>
                <a:spcPts val="0"/>
              </a:spcAft>
              <a:defRPr/>
            </a:pPr>
            <a:r>
              <a:rPr lang="ru-RU" sz="2800" b="1" smtClean="0">
                <a:solidFill>
                  <a:schemeClr val="accent2">
                    <a:lumMod val="75000"/>
                  </a:schemeClr>
                </a:solidFill>
              </a:rPr>
              <a:t>Большая ступа в Санчи . III—II вв. до н. э.</a:t>
            </a:r>
            <a:br>
              <a:rPr lang="ru-RU" sz="2800" b="1" smtClean="0">
                <a:solidFill>
                  <a:schemeClr val="accent2">
                    <a:lumMod val="75000"/>
                  </a:schemeClr>
                </a:solidFill>
              </a:rPr>
            </a:br>
            <a:r>
              <a:rPr lang="ru-RU" sz="2800" b="1" smtClean="0">
                <a:solidFill>
                  <a:schemeClr val="accent2">
                    <a:lumMod val="75000"/>
                  </a:schemeClr>
                </a:solidFill>
              </a:rPr>
              <a:t> (ограда II в. до н. э., ворота I в. до н. э.) </a:t>
            </a:r>
            <a:br>
              <a:rPr lang="ru-RU" sz="2800" b="1" smtClean="0">
                <a:solidFill>
                  <a:schemeClr val="accent2">
                    <a:lumMod val="75000"/>
                  </a:schemeClr>
                </a:solidFill>
              </a:rPr>
            </a:br>
            <a:endParaRPr lang="ru-RU" sz="2400" dirty="0"/>
          </a:p>
        </p:txBody>
      </p:sp>
      <p:pic>
        <p:nvPicPr>
          <p:cNvPr id="1026" name="Picture 2" descr="http://artclassic.edu.ru/attach.asp?a_no=9874"/>
          <p:cNvPicPr>
            <a:picLocks noGrp="1" noChangeAspect="1" noChangeArrowheads="1"/>
          </p:cNvPicPr>
          <p:nvPr>
            <p:ph idx="1"/>
          </p:nvPr>
        </p:nvPicPr>
        <p:blipFill>
          <a:blip r:embed="rId3" cstate="print"/>
          <a:srcRect/>
          <a:stretch>
            <a:fillRect/>
          </a:stretch>
        </p:blipFill>
        <p:spPr>
          <a:xfrm>
            <a:off x="214313" y="1428750"/>
            <a:ext cx="5218112" cy="3482975"/>
          </a:xfrm>
          <a:effectLst>
            <a:outerShdw blurRad="292100" dist="139700" dir="2700000" algn="tl" rotWithShape="0">
              <a:srgbClr val="333333">
                <a:alpha val="65000"/>
              </a:srgbClr>
            </a:outerShdw>
          </a:effectLst>
        </p:spPr>
      </p:pic>
      <p:sp>
        <p:nvSpPr>
          <p:cNvPr id="6148" name="Прямоугольник 4"/>
          <p:cNvSpPr>
            <a:spLocks noChangeArrowheads="1"/>
          </p:cNvSpPr>
          <p:nvPr/>
        </p:nvSpPr>
        <p:spPr bwMode="auto">
          <a:xfrm>
            <a:off x="857250" y="4572000"/>
            <a:ext cx="5000625"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BZ" smtClean="0">
                <a:latin typeface="Calibri" pitchFamily="34" charset="0"/>
              </a:rPr>
              <a:t>en.wikipedia.org</a:t>
            </a:r>
            <a:endParaRPr lang="ru-RU">
              <a:latin typeface="Calibri" pitchFamily="34" charset="0"/>
            </a:endParaRPr>
          </a:p>
        </p:txBody>
      </p:sp>
      <p:sp>
        <p:nvSpPr>
          <p:cNvPr id="6149" name="Прямоугольник 5"/>
          <p:cNvSpPr>
            <a:spLocks noChangeArrowheads="1"/>
          </p:cNvSpPr>
          <p:nvPr/>
        </p:nvSpPr>
        <p:spPr bwMode="auto">
          <a:xfrm>
            <a:off x="5572125" y="1500188"/>
            <a:ext cx="3571875" cy="3478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ru-RU" sz="2000" smtClean="0">
                <a:latin typeface="Calibri" pitchFamily="34" charset="0"/>
              </a:rPr>
              <a:t>Одна из самых древних сохранившихся ступ была сооружена в Санчи при Маурьях (ок. 250 г. до н. э.). Позднее она была перестроена и несколько увеличена в размерах. Полусферический купол ступы покоится на круглом основании с идущей по всему периметру террасой. </a:t>
            </a:r>
            <a:endParaRPr lang="ru-RU" sz="2000">
              <a:latin typeface="Calibri" pitchFamily="34" charset="0"/>
            </a:endParaRPr>
          </a:p>
        </p:txBody>
      </p:sp>
      <p:sp>
        <p:nvSpPr>
          <p:cNvPr id="6150" name="Прямоугольник 6"/>
          <p:cNvSpPr>
            <a:spLocks noChangeArrowheads="1"/>
          </p:cNvSpPr>
          <p:nvPr/>
        </p:nvSpPr>
        <p:spPr bwMode="auto">
          <a:xfrm>
            <a:off x="357188" y="5143500"/>
            <a:ext cx="8572500" cy="101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ru-RU" sz="2000" smtClean="0">
                <a:latin typeface="Calibri" pitchFamily="34" charset="0"/>
              </a:rPr>
              <a:t>Терраса предназначалась для ритуального обряда поклонения, который состоял в том, что молящиеся обходили ступу кругом, по часовой стрелке. С южной стороны к террасе ведут две симметричные лестницы. </a:t>
            </a:r>
            <a:endParaRPr lang="ru-RU" sz="2000">
              <a:latin typeface="Calibri"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Autofit/>
          </a:bodyPr>
          <a:lstStyle/>
          <a:p>
            <a:pPr eaLnBrk="1" fontAlgn="auto" hangingPunct="1">
              <a:spcAft>
                <a:spcPts val="0"/>
              </a:spcAft>
              <a:defRPr/>
            </a:pPr>
            <a:r>
              <a:rPr lang="ru-RU" sz="2800" b="1" smtClean="0">
                <a:solidFill>
                  <a:schemeClr val="accent2">
                    <a:lumMod val="75000"/>
                  </a:schemeClr>
                </a:solidFill>
              </a:rPr>
              <a:t>Большая ступа в Санчи . III—II вв. до н. э.</a:t>
            </a:r>
            <a:br>
              <a:rPr lang="ru-RU" sz="2800" b="1" smtClean="0">
                <a:solidFill>
                  <a:schemeClr val="accent2">
                    <a:lumMod val="75000"/>
                  </a:schemeClr>
                </a:solidFill>
              </a:rPr>
            </a:br>
            <a:r>
              <a:rPr lang="ru-RU" sz="2800" b="1" smtClean="0">
                <a:solidFill>
                  <a:schemeClr val="accent2">
                    <a:lumMod val="75000"/>
                  </a:schemeClr>
                </a:solidFill>
              </a:rPr>
              <a:t> (ограда II в. до н. э., ворота I в. до н. э.) </a:t>
            </a:r>
            <a:br>
              <a:rPr lang="ru-RU" sz="2800" b="1" smtClean="0">
                <a:solidFill>
                  <a:schemeClr val="accent2">
                    <a:lumMod val="75000"/>
                  </a:schemeClr>
                </a:solidFill>
              </a:rPr>
            </a:br>
            <a:endParaRPr lang="ru-RU" sz="2400" dirty="0"/>
          </a:p>
        </p:txBody>
      </p:sp>
      <p:pic>
        <p:nvPicPr>
          <p:cNvPr id="1026" name="Picture 2" descr="http://artclassic.edu.ru/attach.asp?a_no=9874"/>
          <p:cNvPicPr>
            <a:picLocks noGrp="1" noChangeAspect="1" noChangeArrowheads="1"/>
          </p:cNvPicPr>
          <p:nvPr>
            <p:ph idx="1"/>
          </p:nvPr>
        </p:nvPicPr>
        <p:blipFill>
          <a:blip r:embed="rId3" cstate="print"/>
          <a:srcRect/>
          <a:stretch>
            <a:fillRect/>
          </a:stretch>
        </p:blipFill>
        <p:spPr>
          <a:xfrm>
            <a:off x="214313" y="1428750"/>
            <a:ext cx="5218112" cy="3482975"/>
          </a:xfrm>
          <a:effectLst>
            <a:outerShdw blurRad="292100" dist="139700" dir="2700000" algn="tl" rotWithShape="0">
              <a:srgbClr val="333333">
                <a:alpha val="65000"/>
              </a:srgbClr>
            </a:outerShdw>
          </a:effectLst>
        </p:spPr>
      </p:pic>
      <p:sp>
        <p:nvSpPr>
          <p:cNvPr id="7172" name="Прямоугольник 4"/>
          <p:cNvSpPr>
            <a:spLocks noChangeArrowheads="1"/>
          </p:cNvSpPr>
          <p:nvPr/>
        </p:nvSpPr>
        <p:spPr bwMode="auto">
          <a:xfrm>
            <a:off x="857250" y="4572000"/>
            <a:ext cx="5000625"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BZ" smtClean="0">
                <a:latin typeface="Calibri" pitchFamily="34" charset="0"/>
              </a:rPr>
              <a:t>en.wikipedia.org</a:t>
            </a:r>
            <a:endParaRPr lang="ru-RU">
              <a:latin typeface="Calibri" pitchFamily="34" charset="0"/>
            </a:endParaRPr>
          </a:p>
        </p:txBody>
      </p:sp>
      <p:sp>
        <p:nvSpPr>
          <p:cNvPr id="7173" name="Прямоугольник 5"/>
          <p:cNvSpPr>
            <a:spLocks noChangeArrowheads="1"/>
          </p:cNvSpPr>
          <p:nvPr/>
        </p:nvSpPr>
        <p:spPr bwMode="auto">
          <a:xfrm>
            <a:off x="5500688" y="1500188"/>
            <a:ext cx="3429000" cy="37861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ru-RU" sz="2000" smtClean="0">
                <a:latin typeface="Calibri" pitchFamily="34" charset="0"/>
              </a:rPr>
              <a:t>На вершине купола установлена колонна, как бы выходящая из сердцевины ступы. В этом исследователи усматривают продолжение культа колонн Ашоки. Центральный столб, символизирующий ось Вселенной, увенчан круглыми дисками и окружен оградой из квадратных столбов. </a:t>
            </a:r>
            <a:endParaRPr lang="ru-RU" sz="2000">
              <a:latin typeface="Calibri" pitchFamily="34" charset="0"/>
            </a:endParaRPr>
          </a:p>
        </p:txBody>
      </p:sp>
      <p:sp>
        <p:nvSpPr>
          <p:cNvPr id="7174" name="Прямоугольник 6"/>
          <p:cNvSpPr>
            <a:spLocks noChangeArrowheads="1"/>
          </p:cNvSpPr>
          <p:nvPr/>
        </p:nvSpPr>
        <p:spPr bwMode="auto">
          <a:xfrm>
            <a:off x="214313" y="5357813"/>
            <a:ext cx="8715375" cy="101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ru-RU" sz="2000" smtClean="0">
                <a:latin typeface="Calibri" pitchFamily="34" charset="0"/>
              </a:rPr>
              <a:t>Зонты олицетворяют небесные уровни или ступени восхождения к нирване. Три зонтика символизируют три драгоценности: Будду, Закон и монашескую общину. </a:t>
            </a:r>
            <a:endParaRPr lang="ru-RU" sz="2000">
              <a:latin typeface="Calibri"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625" y="785813"/>
            <a:ext cx="8229600" cy="4525962"/>
          </a:xfrm>
        </p:spPr>
        <p:txBody>
          <a:bodyPr rtlCol="0">
            <a:normAutofit fontScale="92500" lnSpcReduction="20000"/>
          </a:bodyPr>
          <a:lstStyle/>
          <a:p>
            <a:pPr eaLnBrk="1" fontAlgn="auto" hangingPunct="1">
              <a:spcAft>
                <a:spcPts val="0"/>
              </a:spcAft>
              <a:buFont typeface="Arial" pitchFamily="34" charset="0"/>
              <a:buChar char="•"/>
              <a:defRPr/>
            </a:pPr>
            <a:r>
              <a:rPr lang="ru-RU" smtClean="0"/>
              <a:t>Ранние ступы служили местом захоронения реликвий самого Будды. Существует легенда о том, что Будду спросили, какой должна быть его гробница. Учитель расстелил на земле свой плащ и перевернул на него круглую чашу для сбора подаяний. Так ступа приобрела свою полусферическую форму. Полусфера, символ Неба и бесконечности, в буддизме означает нирвану Будды (то есть его окончательное освобождение от мира), а также и самого Будду. </a:t>
            </a:r>
            <a:endParaRPr lang="ru-RU" b="1" dirty="0" smtClean="0"/>
          </a:p>
        </p:txBody>
      </p:sp>
      <p:pic>
        <p:nvPicPr>
          <p:cNvPr id="5" name="Picture 3" descr="Резные ворота"/>
          <p:cNvPicPr>
            <a:picLocks noChangeAspect="1" noChangeArrowheads="1"/>
          </p:cNvPicPr>
          <p:nvPr/>
        </p:nvPicPr>
        <p:blipFill>
          <a:blip r:embed="rId3" cstate="print">
            <a:biLevel thresh="50000"/>
          </a:blip>
          <a:srcRect/>
          <a:stretch>
            <a:fillRect/>
          </a:stretch>
        </p:blipFill>
        <p:spPr bwMode="auto">
          <a:xfrm>
            <a:off x="2428860" y="4500570"/>
            <a:ext cx="3653843" cy="2130887"/>
          </a:xfrm>
          <a:prstGeom prst="rect">
            <a:avLst/>
          </a:prstGeom>
          <a:noFill/>
          <a:effectLst>
            <a:softEdge rad="317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1" name="Picture 3" descr="Резные ворота"/>
          <p:cNvPicPr>
            <a:picLocks noGrp="1" noChangeAspect="1" noChangeArrowheads="1"/>
          </p:cNvPicPr>
          <p:nvPr>
            <p:ph idx="1"/>
          </p:nvPr>
        </p:nvPicPr>
        <p:blipFill>
          <a:blip r:embed="rId2" cstate="print"/>
          <a:srcRect/>
          <a:stretch>
            <a:fillRect/>
          </a:stretch>
        </p:blipFill>
        <p:spPr>
          <a:xfrm>
            <a:off x="785813" y="1000125"/>
            <a:ext cx="7500937" cy="4375150"/>
          </a:xfrm>
          <a:effectLst>
            <a:outerShdw blurRad="292100" dist="139700" dir="2700000" algn="tl" rotWithShape="0">
              <a:srgbClr val="333333">
                <a:alpha val="65000"/>
              </a:srgbClr>
            </a:outerShdw>
          </a:effectLst>
        </p:spPr>
      </p:pic>
      <p:sp>
        <p:nvSpPr>
          <p:cNvPr id="9219" name="Прямоугольник 4"/>
          <p:cNvSpPr>
            <a:spLocks noChangeArrowheads="1"/>
          </p:cNvSpPr>
          <p:nvPr/>
        </p:nvSpPr>
        <p:spPr bwMode="auto">
          <a:xfrm>
            <a:off x="2928938" y="5000625"/>
            <a:ext cx="3500437"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BZ" smtClean="0">
                <a:latin typeface="Calibri" pitchFamily="34" charset="0"/>
              </a:rPr>
              <a:t>archi.1001chudo.ru</a:t>
            </a:r>
            <a:endParaRPr lang="ru-RU">
              <a:latin typeface="Calibri" pitchFamily="34" charset="0"/>
            </a:endParaRPr>
          </a:p>
        </p:txBody>
      </p:sp>
      <p:sp>
        <p:nvSpPr>
          <p:cNvPr id="6" name="Заголовок 5"/>
          <p:cNvSpPr>
            <a:spLocks noGrp="1"/>
          </p:cNvSpPr>
          <p:nvPr>
            <p:ph type="title"/>
          </p:nvPr>
        </p:nvSpPr>
        <p:spPr/>
        <p:txBody>
          <a:bodyPr rtlCol="0">
            <a:noAutofit/>
          </a:bodyPr>
          <a:lstStyle/>
          <a:p>
            <a:pPr eaLnBrk="1" fontAlgn="auto" hangingPunct="1">
              <a:spcAft>
                <a:spcPts val="0"/>
              </a:spcAft>
              <a:defRPr/>
            </a:pPr>
            <a:r>
              <a:rPr lang="ru-RU" sz="2800" b="1" smtClean="0">
                <a:solidFill>
                  <a:schemeClr val="accent2">
                    <a:lumMod val="75000"/>
                  </a:schemeClr>
                </a:solidFill>
              </a:rPr>
              <a:t>Большая ступа в Санчи . III—II вв. до н. э.</a:t>
            </a:r>
            <a:br>
              <a:rPr lang="ru-RU" sz="2800" b="1" smtClean="0">
                <a:solidFill>
                  <a:schemeClr val="accent2">
                    <a:lumMod val="75000"/>
                  </a:schemeClr>
                </a:solidFill>
              </a:rPr>
            </a:br>
            <a:endParaRPr lang="ru-RU" sz="2800" dirty="0"/>
          </a:p>
        </p:txBody>
      </p:sp>
      <p:sp>
        <p:nvSpPr>
          <p:cNvPr id="9221" name="Прямоугольник 6"/>
          <p:cNvSpPr>
            <a:spLocks noChangeArrowheads="1"/>
          </p:cNvSpPr>
          <p:nvPr/>
        </p:nvSpPr>
        <p:spPr bwMode="auto">
          <a:xfrm>
            <a:off x="428625" y="5572125"/>
            <a:ext cx="8286750" cy="830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ru-RU" sz="2400" smtClean="0">
                <a:latin typeface="Calibri" pitchFamily="34" charset="0"/>
              </a:rPr>
              <a:t>По традиции ограда вокруг центрального шеста должна была скрывать его от молящихся во время ритуального обхода. </a:t>
            </a:r>
            <a:endParaRPr lang="ru-RU" sz="2400">
              <a:latin typeface="Calibri"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88" y="0"/>
            <a:ext cx="8229600" cy="1143000"/>
          </a:xfrm>
        </p:spPr>
        <p:txBody>
          <a:bodyPr rtlCol="0">
            <a:normAutofit/>
          </a:bodyPr>
          <a:lstStyle/>
          <a:p>
            <a:pPr eaLnBrk="1" fontAlgn="auto" hangingPunct="1">
              <a:spcAft>
                <a:spcPts val="0"/>
              </a:spcAft>
              <a:defRPr/>
            </a:pPr>
            <a:r>
              <a:rPr lang="ru-RU" sz="3200" b="1" smtClean="0">
                <a:solidFill>
                  <a:schemeClr val="accent2">
                    <a:lumMod val="75000"/>
                  </a:schemeClr>
                </a:solidFill>
              </a:rPr>
              <a:t>Резные ворота</a:t>
            </a:r>
            <a:endParaRPr lang="ru-RU" sz="3200" dirty="0">
              <a:solidFill>
                <a:schemeClr val="accent2">
                  <a:lumMod val="75000"/>
                </a:schemeClr>
              </a:solidFill>
            </a:endParaRPr>
          </a:p>
        </p:txBody>
      </p:sp>
      <p:pic>
        <p:nvPicPr>
          <p:cNvPr id="26627" name="Picture 3" descr="Резные ворота"/>
          <p:cNvPicPr>
            <a:picLocks noGrp="1" noChangeAspect="1" noChangeArrowheads="1"/>
          </p:cNvPicPr>
          <p:nvPr>
            <p:ph idx="1"/>
          </p:nvPr>
        </p:nvPicPr>
        <p:blipFill>
          <a:blip r:embed="rId2" cstate="print"/>
          <a:srcRect/>
          <a:stretch>
            <a:fillRect/>
          </a:stretch>
        </p:blipFill>
        <p:spPr>
          <a:xfrm>
            <a:off x="857250" y="1071563"/>
            <a:ext cx="7334250" cy="5500687"/>
          </a:xfrm>
          <a:effectLst>
            <a:outerShdw blurRad="292100" dist="139700" dir="2700000" algn="tl" rotWithShape="0">
              <a:srgbClr val="333333">
                <a:alpha val="65000"/>
              </a:srgbClr>
            </a:outerShdw>
          </a:effectLst>
        </p:spPr>
      </p:pic>
      <p:sp>
        <p:nvSpPr>
          <p:cNvPr id="10244" name="Прямоугольник 4"/>
          <p:cNvSpPr>
            <a:spLocks noChangeArrowheads="1"/>
          </p:cNvSpPr>
          <p:nvPr/>
        </p:nvSpPr>
        <p:spPr bwMode="auto">
          <a:xfrm>
            <a:off x="1214438" y="6215063"/>
            <a:ext cx="7500937"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BZ" smtClean="0">
                <a:latin typeface="Calibri" pitchFamily="34" charset="0"/>
              </a:rPr>
              <a:t>www.buddhanet.net, www.shunya.net, fog.ccsf.cc.ca.us, </a:t>
            </a:r>
            <a:endParaRPr lang="ru-RU">
              <a:latin typeface="Calibri"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Другая 1">
      <a:dk1>
        <a:sysClr val="windowText" lastClr="000000"/>
      </a:dk1>
      <a:lt1>
        <a:sysClr val="window" lastClr="FFFFFF"/>
      </a:lt1>
      <a:dk2>
        <a:srgbClr val="1F497D"/>
      </a:dk2>
      <a:lt2>
        <a:srgbClr val="EEECE1"/>
      </a:lt2>
      <a:accent1>
        <a:srgbClr val="FF0000"/>
      </a:accent1>
      <a:accent2>
        <a:srgbClr val="E36C09"/>
      </a:accent2>
      <a:accent3>
        <a:srgbClr val="FFC000"/>
      </a:accent3>
      <a:accent4>
        <a:srgbClr val="92D050"/>
      </a:accent4>
      <a:accent5>
        <a:srgbClr val="4BACC6"/>
      </a:accent5>
      <a:accent6>
        <a:srgbClr val="0070C0"/>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420</TotalTime>
  <Words>2912</Words>
  <Application>Microsoft Office PowerPoint</Application>
  <PresentationFormat>Экран (4:3)</PresentationFormat>
  <Paragraphs>138</Paragraphs>
  <Slides>30</Slides>
  <Notes>13</Notes>
  <HiddenSlides>0</HiddenSlides>
  <MMClips>0</MMClips>
  <ScaleCrop>false</ScaleCrop>
  <HeadingPairs>
    <vt:vector size="4" baseType="variant">
      <vt:variant>
        <vt:lpstr>Тема</vt:lpstr>
      </vt:variant>
      <vt:variant>
        <vt:i4>1</vt:i4>
      </vt:variant>
      <vt:variant>
        <vt:lpstr>Заголовки слайдов</vt:lpstr>
      </vt:variant>
      <vt:variant>
        <vt:i4>30</vt:i4>
      </vt:variant>
    </vt:vector>
  </HeadingPairs>
  <TitlesOfParts>
    <vt:vector size="31" baseType="lpstr">
      <vt:lpstr>Тема Office</vt:lpstr>
      <vt:lpstr>ШЕДЕВРЫ АРХИТЕКТУРЫ ИНДИИ</vt:lpstr>
      <vt:lpstr>Стамбха Ашоки . III в. до н. э. Высота 9,8 м   </vt:lpstr>
      <vt:lpstr>Львиная капитель стамбхи из Сарнатха .  Середина III в. до н. э.</vt:lpstr>
      <vt:lpstr>Большая ступа в Санчи . </vt:lpstr>
      <vt:lpstr>Большая ступа в Санчи . III—II вв. до н. э.  (ограда II в. до н. э., ворота I в. до н. э.)  </vt:lpstr>
      <vt:lpstr>Большая ступа в Санчи . III—II вв. до н. э.  (ограда II в. до н. э., ворота I в. до н. э.)  </vt:lpstr>
      <vt:lpstr>Слайд 7</vt:lpstr>
      <vt:lpstr>Большая ступа в Санчи . III—II вв. до н. э. </vt:lpstr>
      <vt:lpstr>Резные ворота</vt:lpstr>
      <vt:lpstr>Большая ступа в Санчи . III—II вв. до н. э.  (ограда II в. до н. э., ворота I в. до н. э.).  Западные ворота </vt:lpstr>
      <vt:lpstr>Большая ступа в Санчи . III—II вв. до н. э. (ограда II в. до н. э., ворота I в. до н. э.). Восточные ворота. Фрагмент   </vt:lpstr>
      <vt:lpstr>Большая ступа в Санчи . III—II вв. до н. э. (ограда II в. до н. э., ворота I в. до н. э.).   </vt:lpstr>
      <vt:lpstr>Большая ступа в Санчи . III—II вв. до н. э. (ограда II в. до н. э., ворота I в. до н. э.). Якшиня с восточных ворот  </vt:lpstr>
      <vt:lpstr>Чайтья </vt:lpstr>
      <vt:lpstr>Чайтья в Карли . I в. до н. э.</vt:lpstr>
      <vt:lpstr>Чайтья в Карли . I в. до н. э. Интерьер  </vt:lpstr>
      <vt:lpstr>Рельеф чайтьи в Карли . I в. до н. э.  </vt:lpstr>
      <vt:lpstr>Пещеры Эллора</vt:lpstr>
      <vt:lpstr>Слайд 19</vt:lpstr>
      <vt:lpstr>Храм Кайласанатха в Эллоре. Середина VIII в. </vt:lpstr>
      <vt:lpstr>Слайд 21</vt:lpstr>
      <vt:lpstr>Рельеф из пещерного храма в Эллоре . VIII—X вв.  </vt:lpstr>
      <vt:lpstr>Слайд 23</vt:lpstr>
      <vt:lpstr>Трехликий Шива Махадева из храма на о-ве Элефанта  </vt:lpstr>
      <vt:lpstr>Красный форт, или Лал Кила</vt:lpstr>
      <vt:lpstr>Красный форт, или Лал Кила</vt:lpstr>
      <vt:lpstr>Красный форт, или Лал Кила</vt:lpstr>
      <vt:lpstr>Дворец ветров. Джайпур </vt:lpstr>
      <vt:lpstr>Хава-Махал или Дворец Ветров. Джайпур.</vt:lpstr>
      <vt:lpstr>Дворец Махараджи. Джайпур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1</cp:lastModifiedBy>
  <cp:revision>50</cp:revision>
  <dcterms:created xsi:type="dcterms:W3CDTF">2011-01-07T15:30:26Z</dcterms:created>
  <dcterms:modified xsi:type="dcterms:W3CDTF">2014-12-11T12:17:01Z</dcterms:modified>
</cp:coreProperties>
</file>