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xlsx" ContentType="application/vnd.openxmlformats-officedocument.spreadsheetml.sheet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ppt/charts/chart1.xml" ContentType="application/vnd.openxmlformats-officedocument.drawingml.char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0"/>
  </p:notesMasterIdLst>
  <p:sldIdLst>
    <p:sldId id="267" r:id="rId2"/>
    <p:sldId id="266" r:id="rId3"/>
    <p:sldId id="270" r:id="rId4"/>
    <p:sldId id="271" r:id="rId5"/>
    <p:sldId id="258" r:id="rId6"/>
    <p:sldId id="269" r:id="rId7"/>
    <p:sldId id="274" r:id="rId8"/>
    <p:sldId id="272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90099"/>
    <a:srgbClr val="0131B7"/>
    <a:srgbClr val="FF66CC"/>
  </p:clrMru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6327" autoAdjust="0"/>
    <p:restoredTop sz="94660"/>
  </p:normalViewPr>
  <p:slideViewPr>
    <p:cSldViewPr>
      <p:cViewPr>
        <p:scale>
          <a:sx n="75" d="100"/>
          <a:sy n="75" d="100"/>
        </p:scale>
        <p:origin x="-1206" y="19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66" d="100"/>
        <a:sy n="66" d="100"/>
      </p:scale>
      <p:origin x="0" y="0"/>
    </p:cViewPr>
  </p:sorter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_____Microsoft_Office_Excel1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>
  <c:date1904 val="1"/>
  <c:lang val="ru-RU"/>
  <c:style val="5"/>
  <c:chart>
    <c:autoTitleDeleted val="1"/>
    <c:view3D>
      <c:hPercent val="73"/>
      <c:depthPercent val="100"/>
      <c:rAngAx val="1"/>
    </c:view3D>
    <c:plotArea>
      <c:layout>
        <c:manualLayout>
          <c:layoutTarget val="inner"/>
          <c:xMode val="edge"/>
          <c:yMode val="edge"/>
          <c:x val="0.1014760147601476"/>
          <c:y val="6.4425770308123534E-2"/>
          <c:w val="0.76568265682657177"/>
          <c:h val="0.71708683473389656"/>
        </c:manualLayout>
      </c:layout>
      <c:bar3DChart>
        <c:barDir val="col"/>
        <c:grouping val="clustered"/>
        <c:ser>
          <c:idx val="0"/>
          <c:order val="0"/>
          <c:tx>
            <c:strRef>
              <c:f>Sheet1!$A$2</c:f>
              <c:strCache>
                <c:ptCount val="1"/>
                <c:pt idx="0">
                  <c:v>%кач</c:v>
                </c:pt>
              </c:strCache>
            </c:strRef>
          </c:tx>
          <c:cat>
            <c:strRef>
              <c:f>Sheet1!$B$1:$E$1</c:f>
              <c:strCache>
                <c:ptCount val="4"/>
                <c:pt idx="1">
                  <c:v>2012-2013</c:v>
                </c:pt>
                <c:pt idx="3">
                  <c:v>2013-2014</c:v>
                </c:pt>
              </c:strCache>
            </c:strRef>
          </c:cat>
          <c:val>
            <c:numRef>
              <c:f>Sheet1!$B$2:$E$2</c:f>
              <c:numCache>
                <c:formatCode>General</c:formatCode>
                <c:ptCount val="4"/>
                <c:pt idx="1">
                  <c:v>47</c:v>
                </c:pt>
                <c:pt idx="3">
                  <c:v>86</c:v>
                </c:pt>
              </c:numCache>
            </c:numRef>
          </c:val>
        </c:ser>
        <c:ser>
          <c:idx val="1"/>
          <c:order val="1"/>
          <c:tx>
            <c:strRef>
              <c:f>Sheet1!$A$3</c:f>
              <c:strCache>
                <c:ptCount val="1"/>
                <c:pt idx="0">
                  <c:v>%усп</c:v>
                </c:pt>
              </c:strCache>
            </c:strRef>
          </c:tx>
          <c:cat>
            <c:strRef>
              <c:f>Sheet1!$B$1:$E$1</c:f>
              <c:strCache>
                <c:ptCount val="4"/>
                <c:pt idx="1">
                  <c:v>2012-2013</c:v>
                </c:pt>
                <c:pt idx="3">
                  <c:v>2013-2014</c:v>
                </c:pt>
              </c:strCache>
            </c:strRef>
          </c:cat>
          <c:val>
            <c:numRef>
              <c:f>Sheet1!$B$3:$E$3</c:f>
              <c:numCache>
                <c:formatCode>General</c:formatCode>
                <c:ptCount val="4"/>
                <c:pt idx="1">
                  <c:v>100</c:v>
                </c:pt>
                <c:pt idx="3">
                  <c:v>100</c:v>
                </c:pt>
              </c:numCache>
            </c:numRef>
          </c:val>
        </c:ser>
        <c:ser>
          <c:idx val="2"/>
          <c:order val="2"/>
          <c:tx>
            <c:strRef>
              <c:f>Sheet1!$A$4</c:f>
              <c:strCache>
                <c:ptCount val="1"/>
                <c:pt idx="0">
                  <c:v>соу</c:v>
                </c:pt>
              </c:strCache>
            </c:strRef>
          </c:tx>
          <c:cat>
            <c:strRef>
              <c:f>Sheet1!$B$1:$E$1</c:f>
              <c:strCache>
                <c:ptCount val="4"/>
                <c:pt idx="1">
                  <c:v>2012-2013</c:v>
                </c:pt>
                <c:pt idx="3">
                  <c:v>2013-2014</c:v>
                </c:pt>
              </c:strCache>
            </c:strRef>
          </c:cat>
          <c:val>
            <c:numRef>
              <c:f>Sheet1!$B$4:$E$4</c:f>
              <c:numCache>
                <c:formatCode>General</c:formatCode>
                <c:ptCount val="4"/>
                <c:pt idx="1">
                  <c:v>54</c:v>
                </c:pt>
                <c:pt idx="3">
                  <c:v>65</c:v>
                </c:pt>
              </c:numCache>
            </c:numRef>
          </c:val>
        </c:ser>
        <c:gapDepth val="0"/>
        <c:shape val="box"/>
        <c:axId val="111116288"/>
        <c:axId val="111117824"/>
        <c:axId val="0"/>
      </c:bar3DChart>
      <c:catAx>
        <c:axId val="111116288"/>
        <c:scaling>
          <c:orientation val="minMax"/>
        </c:scaling>
        <c:axPos val="b"/>
        <c:numFmt formatCode="General" sourceLinked="1"/>
        <c:tickLblPos val="low"/>
        <c:txPr>
          <a:bodyPr rot="0" vert="horz"/>
          <a:lstStyle/>
          <a:p>
            <a:pPr>
              <a:defRPr/>
            </a:pPr>
            <a:endParaRPr lang="ru-RU"/>
          </a:p>
        </c:txPr>
        <c:crossAx val="111117824"/>
        <c:crosses val="autoZero"/>
        <c:auto val="1"/>
        <c:lblAlgn val="ctr"/>
        <c:lblOffset val="100"/>
        <c:tickLblSkip val="1"/>
        <c:tickMarkSkip val="1"/>
      </c:catAx>
      <c:valAx>
        <c:axId val="111117824"/>
        <c:scaling>
          <c:orientation val="minMax"/>
        </c:scaling>
        <c:axPos val="l"/>
        <c:majorGridlines/>
        <c:numFmt formatCode="General" sourceLinked="1"/>
        <c:tickLblPos val="nextTo"/>
        <c:txPr>
          <a:bodyPr rot="0" vert="horz"/>
          <a:lstStyle/>
          <a:p>
            <a:pPr>
              <a:defRPr/>
            </a:pPr>
            <a:endParaRPr lang="ru-RU"/>
          </a:p>
        </c:txPr>
        <c:crossAx val="111116288"/>
        <c:crosses val="autoZero"/>
        <c:crossBetween val="between"/>
      </c:valAx>
    </c:plotArea>
    <c:legend>
      <c:legendPos val="r"/>
      <c:layout>
        <c:manualLayout>
          <c:xMode val="edge"/>
          <c:yMode val="edge"/>
          <c:x val="0.83599189574987798"/>
          <c:y val="0.33053221288515539"/>
          <c:w val="0.15662807938481368"/>
          <c:h val="0.33893557422969484"/>
        </c:manualLayout>
      </c:layout>
    </c:legend>
    <c:plotVisOnly val="1"/>
    <c:dispBlanksAs val="gap"/>
  </c:chart>
  <c:txPr>
    <a:bodyPr/>
    <a:lstStyle/>
    <a:p>
      <a:pPr>
        <a:defRPr sz="1800"/>
      </a:pPr>
      <a:endParaRPr lang="ru-RU"/>
    </a:p>
  </c:txPr>
  <c:externalData r:id="rId1"/>
</c:chartSpace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2325393C-1C2A-4DB9-8968-6CBC6C55CCE1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7D2076B1-D2DF-493C-A44A-E91E91F586CF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08.02.2015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1643042" y="571480"/>
            <a:ext cx="7305783" cy="2585323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ФИЗИКО-ТЕХНИЧЕСКОЕ</a:t>
            </a:r>
          </a:p>
          <a:p>
            <a:pPr algn="ctr"/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ОБЬЕДИНЕНИЕ </a:t>
            </a:r>
            <a:b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</a:br>
            <a:r>
              <a:rPr lang="ru-RU" sz="5400" b="1" cap="none" spc="50" dirty="0" smtClean="0">
                <a:ln w="11430"/>
                <a:solidFill>
                  <a:schemeClr val="accent3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«</a:t>
            </a:r>
            <a:r>
              <a:rPr lang="ru-RU" sz="5400" b="1" cap="none" spc="50" dirty="0" smtClean="0">
                <a:ln w="11430"/>
                <a:gradFill>
                  <a:gsLst>
                    <a:gs pos="25000">
                      <a:schemeClr val="accent2">
                        <a:satMod val="155000"/>
                      </a:schemeClr>
                    </a:gs>
                    <a:gs pos="100000">
                      <a:schemeClr val="accent2">
                        <a:shade val="45000"/>
                        <a:satMod val="165000"/>
                      </a:schemeClr>
                    </a:gs>
                  </a:gsLst>
                  <a:lin ang="5400000"/>
                </a:gra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Э</a:t>
            </a:r>
            <a:r>
              <a:rPr lang="ru-RU" sz="5400" b="1" cap="none" spc="50" dirty="0" smtClean="0">
                <a:ln w="11430"/>
                <a:solidFill>
                  <a:srgbClr val="00B0F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В</a:t>
            </a:r>
            <a:r>
              <a:rPr lang="ru-RU" sz="5400" b="1" cap="none" spc="50" dirty="0" smtClean="0">
                <a:ln w="11430"/>
                <a:solidFill>
                  <a:srgbClr val="00B05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</a:t>
            </a:r>
            <a:r>
              <a:rPr lang="ru-RU" sz="5400" b="1" cap="none" spc="50" dirty="0" smtClean="0">
                <a:ln w="11430"/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И</a:t>
            </a:r>
            <a:r>
              <a:rPr lang="ru-RU" sz="5400" b="1" cap="none" spc="50" dirty="0" smtClean="0">
                <a:ln w="11430"/>
                <a:solidFill>
                  <a:srgbClr val="FFC00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К</a:t>
            </a:r>
            <a:r>
              <a:rPr lang="ru-RU" sz="5400" b="1" cap="none" spc="50" dirty="0" smtClean="0">
                <a:ln w="11430"/>
                <a:solidFill>
                  <a:srgbClr val="FF66CC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А</a:t>
            </a:r>
            <a:r>
              <a:rPr lang="ru-RU" sz="5400" b="1" cap="none" spc="50" dirty="0" smtClean="0">
                <a:ln w="11430"/>
                <a:solidFill>
                  <a:srgbClr val="990099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»</a:t>
            </a:r>
            <a:endParaRPr lang="ru-RU" sz="5400" b="1" cap="none" spc="50" dirty="0">
              <a:ln w="11430"/>
              <a:solidFill>
                <a:srgbClr val="990099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3" name="Прямоугольник 32"/>
          <p:cNvSpPr/>
          <p:nvPr/>
        </p:nvSpPr>
        <p:spPr>
          <a:xfrm>
            <a:off x="2928926" y="4643446"/>
            <a:ext cx="5288114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2400" b="1" cap="none" spc="50" dirty="0" smtClean="0">
                <a:ln w="11430"/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Руководитель объединения</a:t>
            </a:r>
          </a:p>
          <a:p>
            <a:pPr algn="ctr"/>
            <a:r>
              <a:rPr lang="ru-RU" sz="2400" b="1" cap="none" spc="50" dirty="0" smtClean="0">
                <a:ln w="11430"/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преподаватель физики: </a:t>
            </a:r>
            <a:r>
              <a:rPr lang="ru-RU" sz="2400" b="1" cap="none" spc="50" dirty="0" err="1" smtClean="0">
                <a:ln w="11430"/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Чшиева</a:t>
            </a:r>
            <a:r>
              <a:rPr lang="ru-RU" sz="2400" b="1" cap="none" spc="50" dirty="0" smtClean="0">
                <a:ln w="11430"/>
                <a:solidFill>
                  <a:srgbClr val="7030A0"/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 А.В.</a:t>
            </a:r>
            <a:endParaRPr lang="ru-RU" sz="2400" b="1" cap="none" spc="50" dirty="0">
              <a:ln w="11430"/>
              <a:solidFill>
                <a:srgbClr val="7030A0"/>
              </a:solidFill>
              <a:effectLst>
                <a:outerShdw blurRad="76200" dist="50800" dir="5400000" algn="tl" rotWithShape="0">
                  <a:srgbClr val="000000">
                    <a:alpha val="65000"/>
                  </a:srgbClr>
                </a:outerShdw>
              </a:effectLst>
            </a:endParaRPr>
          </a:p>
        </p:txBody>
      </p:sp>
      <p:sp>
        <p:nvSpPr>
          <p:cNvPr id="34" name="Прямоугольник 33"/>
          <p:cNvSpPr/>
          <p:nvPr/>
        </p:nvSpPr>
        <p:spPr>
          <a:xfrm>
            <a:off x="4119518" y="3643314"/>
            <a:ext cx="2505814" cy="58477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soft" dir="tl">
                <a:rot lat="0" lon="0" rev="0"/>
              </a:lightRig>
            </a:scene3d>
            <a:sp3d contourW="25400" prstMaterial="matte">
              <a:bevelT w="25400" h="55880" prst="artDeco"/>
              <a:contourClr>
                <a:schemeClr val="accent2">
                  <a:tint val="20000"/>
                </a:schemeClr>
              </a:contourClr>
            </a:sp3d>
          </a:bodyPr>
          <a:lstStyle/>
          <a:p>
            <a:pPr algn="ctr"/>
            <a:r>
              <a:rPr lang="ru-RU" sz="3200" b="1" cap="none" spc="50" dirty="0" smtClean="0">
                <a:ln w="11430"/>
                <a:solidFill>
                  <a:schemeClr val="accent5">
                    <a:lumMod val="75000"/>
                  </a:schemeClr>
                </a:solidFill>
                <a:effectLst>
                  <a:outerShdw blurRad="76200" dist="50800" dir="5400000" algn="tl" rotWithShape="0">
                    <a:srgbClr val="000000">
                      <a:alpha val="65000"/>
                    </a:srgbClr>
                  </a:outerShdw>
                </a:effectLst>
              </a:rPr>
              <a:t>при СОШ№3</a:t>
            </a:r>
          </a:p>
        </p:txBody>
      </p:sp>
      <p:pic>
        <p:nvPicPr>
          <p:cNvPr id="1028" name="Picture 4" descr="C:\Documents and Settings\UserXP\Рабочий стол\eureka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00034" y="2523194"/>
            <a:ext cx="2214578" cy="3941806"/>
          </a:xfrm>
          <a:prstGeom prst="rect">
            <a:avLst/>
          </a:prstGeom>
          <a:noFill/>
        </p:spPr>
      </p:pic>
      <p:sp>
        <p:nvSpPr>
          <p:cNvPr id="7" name="Прямоугольник 6"/>
          <p:cNvSpPr/>
          <p:nvPr/>
        </p:nvSpPr>
        <p:spPr>
          <a:xfrm>
            <a:off x="4400261" y="5572140"/>
            <a:ext cx="2154564" cy="83099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г.Владикавказ </a:t>
            </a:r>
          </a:p>
          <a:p>
            <a:pPr algn="ctr"/>
            <a:r>
              <a:rPr lang="ru-RU" sz="2400" b="1" cap="none" spc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2014год</a:t>
            </a:r>
            <a:endParaRPr lang="ru-RU" sz="2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ransition>
    <p:dissolve/>
  </p:transition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 descr="1401201122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071802" y="4143380"/>
            <a:ext cx="1466850" cy="1962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9" name="Содержимое 4" descr="14012011225"/>
          <p:cNvPicPr>
            <a:picLocks noGr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929190" y="3357562"/>
            <a:ext cx="3786214" cy="245354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1" name="Рисунок 10" descr="14012011226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467544" y="1916832"/>
            <a:ext cx="2343150" cy="17621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074" name="Picture 2" descr="C:\Documents and Settings\UserXP\Рабочий стол\09032011261.jpg"/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4716016" y="1124744"/>
            <a:ext cx="2306683" cy="1729665"/>
          </a:xfrm>
          <a:prstGeom prst="rect">
            <a:avLst/>
          </a:prstGeom>
          <a:noFill/>
        </p:spPr>
      </p:pic>
      <p:sp>
        <p:nvSpPr>
          <p:cNvPr id="8" name="Прямоугольник 7"/>
          <p:cNvSpPr/>
          <p:nvPr/>
        </p:nvSpPr>
        <p:spPr>
          <a:xfrm>
            <a:off x="1872170" y="142852"/>
            <a:ext cx="5478166" cy="923330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Мы моделируем.</a:t>
            </a:r>
            <a:endParaRPr lang="ru-RU" sz="54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2643174" y="6143644"/>
            <a:ext cx="228598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/>
              <a:t>кукла-неваляшка</a:t>
            </a:r>
            <a:endParaRPr lang="ru-RU" sz="2000" dirty="0"/>
          </a:p>
        </p:txBody>
      </p:sp>
      <p:sp>
        <p:nvSpPr>
          <p:cNvPr id="13" name="Прямоугольник 12"/>
          <p:cNvSpPr/>
          <p:nvPr/>
        </p:nvSpPr>
        <p:spPr>
          <a:xfrm>
            <a:off x="5715008" y="2857496"/>
            <a:ext cx="228598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smtClean="0"/>
              <a:t>фонтан</a:t>
            </a:r>
            <a:endParaRPr lang="ru-RU" sz="2000" dirty="0"/>
          </a:p>
        </p:txBody>
      </p:sp>
      <p:sp>
        <p:nvSpPr>
          <p:cNvPr id="14" name="Прямоугольник 13"/>
          <p:cNvSpPr/>
          <p:nvPr/>
        </p:nvSpPr>
        <p:spPr>
          <a:xfrm>
            <a:off x="5143504" y="6000768"/>
            <a:ext cx="228598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2000" dirty="0" smtClean="0"/>
              <a:t>солнечная система</a:t>
            </a:r>
            <a:endParaRPr lang="ru-RU" sz="2000" dirty="0"/>
          </a:p>
        </p:txBody>
      </p:sp>
      <p:sp>
        <p:nvSpPr>
          <p:cNvPr id="15" name="Прямоугольник 14"/>
          <p:cNvSpPr/>
          <p:nvPr/>
        </p:nvSpPr>
        <p:spPr>
          <a:xfrm>
            <a:off x="395536" y="4149080"/>
            <a:ext cx="2285984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/>
            <a:r>
              <a:rPr lang="ru-RU" sz="1400" dirty="0" smtClean="0"/>
              <a:t>Модель для демонстрации перехода кинетической энергии в потенциальную и наоборот</a:t>
            </a:r>
            <a:endParaRPr lang="ru-RU" sz="14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8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031" name="Picture 7" descr="PICT001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572000" y="3608220"/>
            <a:ext cx="4343766" cy="3249780"/>
          </a:xfrm>
          <a:prstGeom prst="rect">
            <a:avLst/>
          </a:prstGeom>
          <a:noFill/>
        </p:spPr>
      </p:pic>
      <p:sp>
        <p:nvSpPr>
          <p:cNvPr id="1033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809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    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34" name="Rectangle 10"/>
          <p:cNvSpPr>
            <a:spLocks noChangeArrowheads="1"/>
          </p:cNvSpPr>
          <p:nvPr/>
        </p:nvSpPr>
        <p:spPr bwMode="auto">
          <a:xfrm>
            <a:off x="0" y="238125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80975" algn="just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         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142976" y="0"/>
            <a:ext cx="7298793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Театрализованный урок</a:t>
            </a:r>
          </a:p>
          <a:p>
            <a:pPr algn="ctr"/>
            <a:r>
              <a:rPr lang="ru-RU" sz="3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«Суд над статическим электричеством»</a:t>
            </a:r>
            <a:endParaRPr lang="ru-RU" sz="3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1029" name="Picture 5" descr="PICT0013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0" y="1052736"/>
            <a:ext cx="4968552" cy="373530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578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809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                      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pic>
        <p:nvPicPr>
          <p:cNvPr id="24577" name="Picture 1" descr="PICT0022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142976" y="428604"/>
            <a:ext cx="6841530" cy="5143512"/>
          </a:xfrm>
          <a:prstGeom prst="rect">
            <a:avLst/>
          </a:prstGeom>
          <a:noFill/>
        </p:spPr>
      </p:pic>
      <p:sp>
        <p:nvSpPr>
          <p:cNvPr id="24579" name="Rectangle 3"/>
          <p:cNvSpPr>
            <a:spLocks noChangeArrowheads="1"/>
          </p:cNvSpPr>
          <p:nvPr/>
        </p:nvSpPr>
        <p:spPr bwMode="auto">
          <a:xfrm>
            <a:off x="0" y="34290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1809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000" b="0" i="0" u="none" strike="noStrike" cap="none" normalizeH="0" baseline="0" smtClean="0">
                <a:ln>
                  <a:noFill/>
                </a:ln>
                <a:solidFill>
                  <a:schemeClr val="tx1"/>
                </a:solidFill>
                <a:effectLst/>
                <a:latin typeface="Arial" pitchFamily="34" charset="0"/>
                <a:ea typeface="Times New Roman" pitchFamily="18" charset="0"/>
              </a:rPr>
              <a:t>  </a:t>
            </a:r>
            <a:endParaRPr kumimoji="0" lang="ru-RU" sz="1800" b="0" i="0" u="none" strike="noStrike" cap="none" normalizeH="0" baseline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857356" y="5715016"/>
            <a:ext cx="5748689" cy="95410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Участники и свидетели необычного</a:t>
            </a:r>
          </a:p>
          <a:p>
            <a:pPr algn="ctr"/>
            <a:r>
              <a:rPr lang="ru-RU" sz="28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судебного процесса.</a:t>
            </a:r>
            <a:endParaRPr lang="ru-RU" sz="2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Прямоугольник 5"/>
          <p:cNvSpPr/>
          <p:nvPr/>
        </p:nvSpPr>
        <p:spPr>
          <a:xfrm>
            <a:off x="755576" y="0"/>
            <a:ext cx="7602980" cy="107721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3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Республиканский конкурс молодых</a:t>
            </a:r>
          </a:p>
          <a:p>
            <a:pPr algn="ctr"/>
            <a:r>
              <a:rPr lang="ru-RU" sz="3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Исследователей</a:t>
            </a:r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sz="3200" b="1" cap="none" spc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«Шаг в будущее Осетии»</a:t>
            </a:r>
            <a:endParaRPr lang="ru-RU" sz="32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pic>
        <p:nvPicPr>
          <p:cNvPr id="5" name="Содержимое 5" descr="PICT1368"/>
          <p:cNvPicPr>
            <a:picLocks noGrp="1"/>
          </p:cNvPicPr>
          <p:nvPr>
            <p:ph idx="1"/>
          </p:nvPr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27584" y="1196752"/>
            <a:ext cx="7344816" cy="547260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" name="Picture 2" descr="C:\Users\ALL\Desktop\WP_20141201_13_15_10_Pro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64088" y="908720"/>
            <a:ext cx="2587356" cy="4276532"/>
          </a:xfrm>
          <a:prstGeom prst="rect">
            <a:avLst/>
          </a:prstGeom>
          <a:noFill/>
        </p:spPr>
      </p:pic>
      <p:pic>
        <p:nvPicPr>
          <p:cNvPr id="4" name="Picture 2" descr="C:\Users\ALL\Desktop\WP_20141201_13_20_42_Pro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971600" y="1196752"/>
            <a:ext cx="3312368" cy="3649992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5" name="Таблица 4"/>
          <p:cNvGraphicFramePr>
            <a:graphicFrameLocks noGrp="1"/>
          </p:cNvGraphicFramePr>
          <p:nvPr/>
        </p:nvGraphicFramePr>
        <p:xfrm>
          <a:off x="857224" y="1643050"/>
          <a:ext cx="7715305" cy="1174058"/>
        </p:xfrm>
        <a:graphic>
          <a:graphicData uri="http://schemas.openxmlformats.org/drawingml/2006/table">
            <a:tbl>
              <a:tblPr/>
              <a:tblGrid>
                <a:gridCol w="1056912"/>
                <a:gridCol w="971237"/>
                <a:gridCol w="1442071"/>
                <a:gridCol w="413970"/>
                <a:gridCol w="442780"/>
                <a:gridCol w="457186"/>
                <a:gridCol w="413970"/>
                <a:gridCol w="947733"/>
                <a:gridCol w="714211"/>
                <a:gridCol w="855235"/>
              </a:tblGrid>
              <a:tr h="30671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solidFill>
                            <a:srgbClr val="FF0000"/>
                          </a:solidFill>
                          <a:latin typeface="Calibri"/>
                          <a:ea typeface="Times New Roman"/>
                          <a:cs typeface="Arial CYR"/>
                        </a:rPr>
                        <a:t>ПРЕДМЕТ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4698" marR="646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solidFill>
                            <a:srgbClr val="FF0000"/>
                          </a:solidFill>
                          <a:latin typeface="Calibri"/>
                          <a:ea typeface="Times New Roman"/>
                          <a:cs typeface="Arial CYR"/>
                        </a:rPr>
                        <a:t>КЛАССЫ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4698" marR="646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solidFill>
                            <a:srgbClr val="FF0000"/>
                          </a:solidFill>
                          <a:latin typeface="Calibri"/>
                          <a:ea typeface="Times New Roman"/>
                          <a:cs typeface="Arial CYR"/>
                        </a:rPr>
                        <a:t>КОЛИЧ.ОБУЧ.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4698" marR="646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solidFill>
                            <a:srgbClr val="FF0000"/>
                          </a:solidFill>
                          <a:latin typeface="Calibri"/>
                          <a:ea typeface="Times New Roman"/>
                          <a:cs typeface="Arial CYR"/>
                        </a:rPr>
                        <a:t>"5"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4698" marR="646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solidFill>
                            <a:srgbClr val="FF0000"/>
                          </a:solidFill>
                          <a:latin typeface="Calibri"/>
                          <a:ea typeface="Times New Roman"/>
                          <a:cs typeface="Arial CYR"/>
                        </a:rPr>
                        <a:t>"4"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4698" marR="646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solidFill>
                            <a:srgbClr val="FF0000"/>
                          </a:solidFill>
                          <a:latin typeface="Calibri"/>
                          <a:ea typeface="Times New Roman"/>
                          <a:cs typeface="Arial CYR"/>
                        </a:rPr>
                        <a:t>"3"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4698" marR="646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solidFill>
                            <a:srgbClr val="FFFF00"/>
                          </a:solidFill>
                          <a:latin typeface="Calibri"/>
                          <a:ea typeface="Times New Roman"/>
                          <a:cs typeface="Arial CYR"/>
                        </a:rPr>
                        <a:t>"2"</a:t>
                      </a:r>
                      <a:endParaRPr lang="ru-RU" sz="1400">
                        <a:solidFill>
                          <a:srgbClr val="FFFF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4698" marR="646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solidFill>
                            <a:srgbClr val="FFFF00"/>
                          </a:solidFill>
                          <a:latin typeface="Calibri"/>
                          <a:ea typeface="Times New Roman"/>
                          <a:cs typeface="Arial CYR"/>
                        </a:rPr>
                        <a:t>% КАЧ</a:t>
                      </a:r>
                      <a:endParaRPr lang="ru-RU" sz="1400">
                        <a:solidFill>
                          <a:srgbClr val="FFFF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4698" marR="646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solidFill>
                            <a:srgbClr val="FFFF00"/>
                          </a:solidFill>
                          <a:latin typeface="Calibri"/>
                          <a:ea typeface="Times New Roman"/>
                          <a:cs typeface="Arial CYR"/>
                        </a:rPr>
                        <a:t>% УСП</a:t>
                      </a:r>
                      <a:endParaRPr lang="ru-RU" sz="1400">
                        <a:solidFill>
                          <a:srgbClr val="FFFF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4698" marR="646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solidFill>
                            <a:srgbClr val="FFFF00"/>
                          </a:solidFill>
                          <a:latin typeface="Calibri"/>
                          <a:ea typeface="Times New Roman"/>
                          <a:cs typeface="Arial CYR"/>
                        </a:rPr>
                        <a:t>СОУ</a:t>
                      </a:r>
                      <a:endParaRPr lang="ru-RU" sz="1400" dirty="0">
                        <a:solidFill>
                          <a:srgbClr val="FFFF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4698" marR="646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00792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ru-RU" sz="1400">
                        <a:latin typeface="Calibri"/>
                      </a:endParaRPr>
                    </a:p>
                  </a:txBody>
                  <a:tcPr marL="64698" marR="646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ru-RU" sz="1400">
                        <a:latin typeface="Calibri"/>
                      </a:endParaRPr>
                    </a:p>
                  </a:txBody>
                  <a:tcPr marL="64698" marR="646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ru-RU" sz="1400">
                        <a:latin typeface="Calibri"/>
                      </a:endParaRPr>
                    </a:p>
                  </a:txBody>
                  <a:tcPr marL="64698" marR="646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ru-RU" sz="1400">
                        <a:latin typeface="Calibri"/>
                      </a:endParaRPr>
                    </a:p>
                  </a:txBody>
                  <a:tcPr marL="64698" marR="646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ru-RU" sz="1400">
                        <a:latin typeface="Calibri"/>
                      </a:endParaRPr>
                    </a:p>
                  </a:txBody>
                  <a:tcPr marL="64698" marR="646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ru-RU" sz="1400">
                        <a:latin typeface="Calibri"/>
                      </a:endParaRPr>
                    </a:p>
                  </a:txBody>
                  <a:tcPr marL="64698" marR="646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ru-RU" sz="1400">
                        <a:latin typeface="Calibri"/>
                      </a:endParaRPr>
                    </a:p>
                  </a:txBody>
                  <a:tcPr marL="64698" marR="646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ru-RU" sz="1400">
                        <a:latin typeface="Calibri"/>
                      </a:endParaRPr>
                    </a:p>
                  </a:txBody>
                  <a:tcPr marL="64698" marR="646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ru-RU" sz="1400">
                        <a:latin typeface="Calibri"/>
                      </a:endParaRPr>
                    </a:p>
                  </a:txBody>
                  <a:tcPr marL="64698" marR="646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</a:pPr>
                      <a:endParaRPr lang="ru-RU" sz="1400">
                        <a:latin typeface="Calibri"/>
                      </a:endParaRPr>
                    </a:p>
                  </a:txBody>
                  <a:tcPr marL="64698" marR="646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21187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solidFill>
                            <a:srgbClr val="FF0000"/>
                          </a:solidFill>
                          <a:latin typeface="Calibri"/>
                          <a:ea typeface="Times New Roman"/>
                          <a:cs typeface="Arial CYR"/>
                        </a:rPr>
                        <a:t>физика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4698" marR="646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>
                          <a:latin typeface="Calibri"/>
                          <a:ea typeface="Times New Roman"/>
                          <a:cs typeface="Arial CYR"/>
                        </a:rPr>
                        <a:t>2012-2013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4698" marR="646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Calibri"/>
                          <a:ea typeface="Times New Roman"/>
                          <a:cs typeface="Arial CYR"/>
                        </a:rPr>
                        <a:t>15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4698" marR="646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Calibri"/>
                          <a:ea typeface="Times New Roman"/>
                          <a:cs typeface="Arial CYR"/>
                        </a:rPr>
                        <a:t>2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4698" marR="646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Calibri"/>
                          <a:ea typeface="Times New Roman"/>
                          <a:cs typeface="Arial CYR"/>
                        </a:rPr>
                        <a:t>5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4698" marR="646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Calibri"/>
                          <a:ea typeface="Times New Roman"/>
                          <a:cs typeface="Arial CYR"/>
                        </a:rPr>
                        <a:t>8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4698" marR="646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Calibri"/>
                          <a:ea typeface="Times New Roman"/>
                          <a:cs typeface="Arial CYR"/>
                        </a:rPr>
                        <a:t>0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4698" marR="646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solidFill>
                            <a:srgbClr val="0000FF"/>
                          </a:solidFill>
                          <a:latin typeface="Calibri"/>
                          <a:ea typeface="Times New Roman"/>
                          <a:cs typeface="Arial CYR"/>
                        </a:rPr>
                        <a:t>0,4666667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4698" marR="646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solidFill>
                            <a:srgbClr val="0000FF"/>
                          </a:solidFill>
                          <a:latin typeface="Calibri"/>
                          <a:ea typeface="Times New Roman"/>
                          <a:cs typeface="Arial CYR"/>
                        </a:rPr>
                        <a:t>1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4698" marR="646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solidFill>
                            <a:srgbClr val="0000FF"/>
                          </a:solidFill>
                          <a:latin typeface="Calibri"/>
                          <a:ea typeface="Times New Roman"/>
                          <a:cs typeface="Arial CYR"/>
                        </a:rPr>
                        <a:t>0,538667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4698" marR="646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61675"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solidFill>
                            <a:srgbClr val="FF0000"/>
                          </a:solidFill>
                          <a:latin typeface="Calibri"/>
                          <a:ea typeface="Times New Roman"/>
                          <a:cs typeface="Arial CYR"/>
                        </a:rPr>
                        <a:t> 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4698" marR="646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l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 smtClean="0">
                          <a:latin typeface="Calibri"/>
                          <a:ea typeface="Times New Roman"/>
                          <a:cs typeface="Arial CYR"/>
                        </a:rPr>
                        <a:t>2013-2014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4698" marR="646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Calibri"/>
                          <a:ea typeface="Times New Roman"/>
                          <a:cs typeface="Arial CYR"/>
                        </a:rPr>
                        <a:t>15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4698" marR="646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Calibri"/>
                          <a:ea typeface="Times New Roman"/>
                          <a:cs typeface="Arial CYR"/>
                        </a:rPr>
                        <a:t>2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4698" marR="646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Calibri"/>
                          <a:ea typeface="Times New Roman"/>
                          <a:cs typeface="Arial CYR"/>
                        </a:rPr>
                        <a:t>11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4698" marR="646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Calibri"/>
                          <a:ea typeface="Times New Roman"/>
                          <a:cs typeface="Arial CYR"/>
                        </a:rPr>
                        <a:t>2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4698" marR="646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latin typeface="Calibri"/>
                          <a:ea typeface="Times New Roman"/>
                          <a:cs typeface="Arial CYR"/>
                        </a:rPr>
                        <a:t>0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4698" marR="646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solidFill>
                            <a:srgbClr val="0000FF"/>
                          </a:solidFill>
                          <a:latin typeface="Calibri"/>
                          <a:ea typeface="Times New Roman"/>
                          <a:cs typeface="Arial CYR"/>
                        </a:rPr>
                        <a:t>0,8666667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4698" marR="646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>
                          <a:solidFill>
                            <a:srgbClr val="0000FF"/>
                          </a:solidFill>
                          <a:latin typeface="Calibri"/>
                          <a:ea typeface="Times New Roman"/>
                          <a:cs typeface="Arial CYR"/>
                        </a:rPr>
                        <a:t>1</a:t>
                      </a: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4698" marR="646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r">
                        <a:lnSpc>
                          <a:spcPct val="115000"/>
                        </a:lnSpc>
                        <a:spcAft>
                          <a:spcPts val="1000"/>
                        </a:spcAft>
                      </a:pPr>
                      <a:r>
                        <a:rPr lang="ru-RU" sz="1400" dirty="0">
                          <a:solidFill>
                            <a:srgbClr val="0000FF"/>
                          </a:solidFill>
                          <a:latin typeface="Calibri"/>
                          <a:ea typeface="Times New Roman"/>
                          <a:cs typeface="Arial CYR"/>
                        </a:rPr>
                        <a:t>0,650667</a:t>
                      </a: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4698" marR="64698" marT="0" marB="0" anchor="b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aphicFrame>
        <p:nvGraphicFramePr>
          <p:cNvPr id="7" name="Объект 1"/>
          <p:cNvGraphicFramePr>
            <a:graphicFrameLocks noChangeAspect="1"/>
          </p:cNvGraphicFramePr>
          <p:nvPr/>
        </p:nvGraphicFramePr>
        <p:xfrm>
          <a:off x="2143108" y="3000372"/>
          <a:ext cx="5214269" cy="346538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9" name="Прямоугольник 8"/>
          <p:cNvSpPr/>
          <p:nvPr/>
        </p:nvSpPr>
        <p:spPr>
          <a:xfrm>
            <a:off x="1142976" y="214290"/>
            <a:ext cx="7401898" cy="954107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kumimoji="0" lang="ru-RU" sz="2800" b="1" i="0" u="none" strike="noStrike" cap="none" spc="0" normalizeH="0" baseline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Мониторинг знаний учащихся занимающихся</a:t>
            </a:r>
          </a:p>
          <a:p>
            <a:pPr algn="ctr"/>
            <a:r>
              <a:rPr kumimoji="0" lang="ru-RU" sz="2800" b="1" i="0" u="none" strike="noStrike" cap="none" spc="0" normalizeH="0" baseline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в физико-техническом объединении</a:t>
            </a:r>
            <a:r>
              <a:rPr lang="ru-RU" sz="28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.</a:t>
            </a:r>
            <a:endParaRPr kumimoji="0" lang="ru-RU" sz="2800" b="1" i="0" u="none" strike="noStrike" cap="none" spc="0" normalizeH="0" baseline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9">
            <a:hlinkClick r:id="" action="ppaction://hlinkshowjump?jump=nextslide" tooltip="Начнем?"/>
          </p:cNvPr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00FFFF"/>
              </a:clrFrom>
              <a:clrTo>
                <a:srgbClr val="00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786182" y="285728"/>
            <a:ext cx="2286016" cy="283118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87098" y="3286124"/>
            <a:ext cx="9056902" cy="3046988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marL="0" marR="0" lvl="0" indent="0" algn="ctr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1" i="0" u="none" strike="noStrike" cap="none" spc="0" normalizeH="0" baseline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Times New Roman" pitchFamily="18" charset="0"/>
              </a:rPr>
              <a:t>Мысли творческой полет</a:t>
            </a:r>
            <a:endParaRPr kumimoji="0" lang="ru-RU" sz="4800" b="1" i="0" u="none" strike="noStrike" cap="none" spc="0" normalizeH="0" baseline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1" i="0" u="none" strike="noStrike" cap="none" spc="0" normalizeH="0" baseline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Times New Roman" pitchFamily="18" charset="0"/>
              </a:rPr>
              <a:t>Устремляет вас вперед!</a:t>
            </a:r>
            <a:endParaRPr kumimoji="0" lang="ru-RU" sz="4800" b="1" i="0" u="none" strike="noStrike" cap="none" spc="0" normalizeH="0" baseline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1" i="0" u="none" strike="noStrike" cap="none" spc="0" normalizeH="0" baseline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Times New Roman" pitchFamily="18" charset="0"/>
              </a:rPr>
              <a:t>Знаний вам расширит круг</a:t>
            </a:r>
            <a:endParaRPr kumimoji="0" lang="ru-RU" sz="4800" b="1" i="0" u="none" strike="noStrike" cap="none" spc="0" normalizeH="0" baseline="0" dirty="0" smtClean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  <a:latin typeface="Arial" pitchFamily="34" charset="0"/>
            </a:endParaRPr>
          </a:p>
          <a:p>
            <a:pPr marL="0" marR="0" lvl="0" indent="0" algn="ctr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4800" b="1" i="0" u="none" strike="noStrike" cap="none" spc="0" normalizeH="0" baseline="0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  <a:latin typeface="Arial" pitchFamily="34" charset="0"/>
                <a:ea typeface="Times New Roman" pitchFamily="18" charset="0"/>
              </a:rPr>
              <a:t>“Эврика” - ваш лучший друг!</a:t>
            </a:r>
            <a:endParaRPr lang="ru-RU" sz="4800" b="1" cap="none" spc="0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304</TotalTime>
  <Words>129</Words>
  <Application>Microsoft Office PowerPoint</Application>
  <PresentationFormat>Экран (4:3)</PresentationFormat>
  <Paragraphs>58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ALL</dc:creator>
  <cp:lastModifiedBy>ALL</cp:lastModifiedBy>
  <cp:revision>46</cp:revision>
  <dcterms:modified xsi:type="dcterms:W3CDTF">2015-02-08T16:59:38Z</dcterms:modified>
</cp:coreProperties>
</file>