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7" r:id="rId3"/>
    <p:sldId id="257" r:id="rId4"/>
    <p:sldId id="258" r:id="rId5"/>
    <p:sldId id="259" r:id="rId6"/>
    <p:sldId id="260" r:id="rId7"/>
    <p:sldId id="268" r:id="rId8"/>
    <p:sldId id="269" r:id="rId9"/>
    <p:sldId id="262" r:id="rId10"/>
    <p:sldId id="270" r:id="rId11"/>
    <p:sldId id="263" r:id="rId12"/>
    <p:sldId id="271" r:id="rId13"/>
    <p:sldId id="264" r:id="rId14"/>
    <p:sldId id="265" r:id="rId15"/>
    <p:sldId id="266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1DCB7D-284D-4322-AE04-4C7D3C882EF6}" type="datetimeFigureOut">
              <a:rPr lang="ru-RU" smtClean="0"/>
              <a:pPr/>
              <a:t>08.02.2015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75600F-5568-4442-BD32-F7E7F622EF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1DCB7D-284D-4322-AE04-4C7D3C882EF6}" type="datetimeFigureOut">
              <a:rPr lang="ru-RU" smtClean="0"/>
              <a:pPr/>
              <a:t>08.02.2015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75600F-5568-4442-BD32-F7E7F622EF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1DCB7D-284D-4322-AE04-4C7D3C882EF6}" type="datetimeFigureOut">
              <a:rPr lang="ru-RU" smtClean="0"/>
              <a:pPr/>
              <a:t>08.02.2015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75600F-5568-4442-BD32-F7E7F622EF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1DCB7D-284D-4322-AE04-4C7D3C882EF6}" type="datetimeFigureOut">
              <a:rPr lang="ru-RU" smtClean="0"/>
              <a:pPr/>
              <a:t>08.02.2015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75600F-5568-4442-BD32-F7E7F622EF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1DCB7D-284D-4322-AE04-4C7D3C882EF6}" type="datetimeFigureOut">
              <a:rPr lang="ru-RU" smtClean="0"/>
              <a:pPr/>
              <a:t>08.02.2015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75600F-5568-4442-BD32-F7E7F622EF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1DCB7D-284D-4322-AE04-4C7D3C882EF6}" type="datetimeFigureOut">
              <a:rPr lang="ru-RU" smtClean="0"/>
              <a:pPr/>
              <a:t>08.02.2015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75600F-5568-4442-BD32-F7E7F622EF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1DCB7D-284D-4322-AE04-4C7D3C882EF6}" type="datetimeFigureOut">
              <a:rPr lang="ru-RU" smtClean="0"/>
              <a:pPr/>
              <a:t>08.02.2015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75600F-5568-4442-BD32-F7E7F622EF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1DCB7D-284D-4322-AE04-4C7D3C882EF6}" type="datetimeFigureOut">
              <a:rPr lang="ru-RU" smtClean="0"/>
              <a:pPr/>
              <a:t>08.02.2015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75600F-5568-4442-BD32-F7E7F622EF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1DCB7D-284D-4322-AE04-4C7D3C882EF6}" type="datetimeFigureOut">
              <a:rPr lang="ru-RU" smtClean="0"/>
              <a:pPr/>
              <a:t>08.02.2015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75600F-5568-4442-BD32-F7E7F622EF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1DCB7D-284D-4322-AE04-4C7D3C882EF6}" type="datetimeFigureOut">
              <a:rPr lang="ru-RU" smtClean="0"/>
              <a:pPr/>
              <a:t>08.02.2015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75600F-5568-4442-BD32-F7E7F622EF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1DCB7D-284D-4322-AE04-4C7D3C882EF6}" type="datetimeFigureOut">
              <a:rPr lang="ru-RU" smtClean="0"/>
              <a:pPr/>
              <a:t>08.02.2015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75600F-5568-4442-BD32-F7E7F622EF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1DCB7D-284D-4322-AE04-4C7D3C882EF6}" type="datetimeFigureOut">
              <a:rPr lang="ru-RU" smtClean="0"/>
              <a:pPr/>
              <a:t>08.02.2015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75600F-5568-4442-BD32-F7E7F622EF1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1124744"/>
            <a:ext cx="7772400" cy="3458815"/>
          </a:xfrm>
        </p:spPr>
        <p:txBody>
          <a:bodyPr>
            <a:normAutofit/>
          </a:bodyPr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Инклюзивное </a:t>
            </a:r>
            <a:br>
              <a:rPr lang="ru-RU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образование</a:t>
            </a:r>
            <a:br>
              <a:rPr lang="ru-RU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i="1" dirty="0">
                <a:latin typeface="Times New Roman" pitchFamily="18" charset="0"/>
                <a:cs typeface="Times New Roman" pitchFamily="18" charset="0"/>
              </a:rPr>
            </a:br>
            <a:endParaRPr lang="ru-RU" sz="13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652120" y="4509120"/>
            <a:ext cx="4572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Ставникова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Ирина Сергеевна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 английского языка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МБОУ «СОШ№2»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п.г.т.Уренгой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Пуровского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района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Законодательные ресурсы: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Конституция Российской Федерации Закон Российской Федерации «Об образовании»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Федеральный закон «О социальной защите инвалидов в Российской Федерации» от 24 ноября 1995 г. № 181-Ф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Протокол № 1 к Европейской Конвенции о защите прав человека и основных свобод Конвенция ООН о правах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ребенкаКонвенции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ООН о правах инвалидов.</a:t>
            </a:r>
          </a:p>
          <a:p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Саламанская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декларация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Правила инклюзивной школы: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Все ученики равны в школьном сообществе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Все ученики имеют равный доступ к процессу обучения в течение дня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У всех учеников должны быть равные возможности для установления и развития важных социальных связей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Планируется и проводится эффективное обучение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Работники, вовлеченные в процесс образования, обучены стратегиям и процедурам, облегчающим процесс включения, т.е. социальную интеграцию среди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сверстнико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Программа и процесс обучения учитывает потребности каждого ученика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Семьи активно участвуют в жизни школы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Вовлеченные работники настроены позитивно и понимают свои обязанности 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Принципы формирования индивидуальной программы обучения: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Подходит для всех учеников (не только для учеников с инвалидностью)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Служит средством приспособления к широкому кругу возможностей ученика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Является способом выражения, принятия и уважения индивидуальных особенностей обучения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Применима ко всем составным частям программы и к привычной манере поведения в классе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Является обязательной для всех работников, вовлеченных в процесс обучения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Составлена с целью повышения успешности ученика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Обычный учитель может быть успешен при условии, если: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он достаточно гибок, ему интересны трудности и он готов пробовать разные подходы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он уважает индивидуальные различия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он умеет слушать и применять рекомендации членов коллектива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он чувствует себя уверенно в присутствии другого взрослого в классе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он согласен работать вместе с другими учителями в одной команде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Результаты инклюзии: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500174"/>
            <a:ext cx="8229600" cy="4525963"/>
          </a:xfrm>
        </p:spPr>
        <p:txBody>
          <a:bodyPr>
            <a:noAutofit/>
          </a:bodyPr>
          <a:lstStyle/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У учеников есть возможность активного и постоянного участия во всех мероприятиях общеобразовательного процесса</a:t>
            </a:r>
          </a:p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Адаптация как можно менее навязчива и не содействует выработке стереотипов</a:t>
            </a:r>
          </a:p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Мероприятия направлены на включение ученика, но достаточно для него сложны</a:t>
            </a:r>
          </a:p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Индивидуальная помощь не отделяет и не изолирует ученика</a:t>
            </a:r>
          </a:p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Появляются возможности для обобщения и передачи навыков</a:t>
            </a:r>
          </a:p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Педагоги общего и специального преподавания делят обязанности в планировании, проведении и оценке уроков</a:t>
            </a:r>
          </a:p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Существуют процедуры оценки эффективности</a:t>
            </a:r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ЗАКЛЮЧЕНИЕ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dirty="0" smtClean="0"/>
              <a:t>    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Инклюзивные сообщества включают: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Изменение взглядов в целом: "Разнообразие включает каждого»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Необходимость начать раньше, чтобы изменить убеждения - чем раньше освоено поведение, тем лучше оно запоминается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Возможность для каждого быть успешным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Социальные изменения: Создание сообщества, в котором каждый считает свой вклад важным. Создание сообщества, в котором партнеры работают вместе. Начните с вашего маленького сообщества, и вы увидите результат ваших стараний по мере </a:t>
            </a:r>
            <a:r>
              <a:rPr lang="ru-RU" smtClean="0">
                <a:latin typeface="Times New Roman" pitchFamily="18" charset="0"/>
                <a:cs typeface="Times New Roman" pitchFamily="18" charset="0"/>
              </a:rPr>
              <a:t>распространения опыта. Действие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отличается от убеждений и теории!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57158" y="428604"/>
            <a:ext cx="4714876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Инклюзивное (включающее) образование дает возможность всем учащимся в полном объеме участвовать в жизни коллектива детского сада, школы, института, в дошкольной и школьной жизни. Обладает ресурсами, направленными на стимулирование равноправия обучающихся и их участия во всех делах коллектива.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Направлено на развитие у всех людей способностей, необходимых для общения.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57818" y="642918"/>
            <a:ext cx="3451695" cy="51676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Инклюзивное (включающее) образование базируется на  принципах: 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Ценность человека не зависит от его способностей и достижений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Каждый человек способен чувствовать и думать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Каждый человек имеет право на общение и на то, чтобы быть услышанным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Все люди нуждаются друг в друге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Подлинное образование может осуществляться только в контексте реальных взаимоотношений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Все люди нуждаются в поддержке и дружбе ровесников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Для всех обучающихся достижение прогресса скорее в том, что они могут делать, чем в том, что не могут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Разнообразие усиливает все стороны жизни человека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Включение – это не интеграция 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Включение – это больше, чем интеграция: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Дети учатся вместе в обычной школе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Специалисты приходят помогать детям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Обычные школы изменяются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Внимание на возможности и сильные стороны ребенка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Молодые люди воспринимают человеческие различия как обычные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Молодые люди получают полноценное и эффективное образование для того, чтобы жить полной жизнью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Взгляды и мнения молодых людей становятся важными для окружающих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Основные принципы инклюзии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57356" y="1785926"/>
            <a:ext cx="5809085" cy="38727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Инклюзивные сообщества: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Быть инклюзивным - означает искать пути для всех детей, быть вместе во время обучения (включая детей с инвалидностью).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Инклюзия – это принадлежность к сообществу (группе друзей, школе, тому месту, где живем)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Инклюзия означает  раскрытие каждого ученика с помощью образовательной программы, которая достаточно сложна, но соответствует его способностям.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Инклюзия учитывает как потребности, так и специальные условия и поддержку, необходимые ученику и учителям для достижения успеха.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инклюзивной школе каждого принимают и считают важным членом коллектива.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Ученика со специальными потребностями поддерживают сверстники и другие члены школьного сообщества для удовлетворения его специальных образовательных потребностей.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Важные составляющие инклюзии: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Разрабатывайте философию, поддерживающую соответствующую инклюзивную практику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Всесторонне планируйте инклюзию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процесс создания инклюзивной школы включаются и учителя и администрация школы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Включайте родителей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Сформируйте понимание инвалидности у работников (школы, детского сада) и учеников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Обучайте весь персонал школы (включая охранников, поваров и т.п.)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Неверные представления об инклюзии: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Представление, что присутствие в школе само по себе достаточно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Представление, что нормально бросать в воду не умеющего плавать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Фокусирование не на целях, а на действиях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Когда основной направленностью услуг является обучение программе, а не удовлетворение индивидуальных образовательных потребностей ребенка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Представление, что молчаливое сидение – это нормальная альтернатива участию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Существующие барьеры: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Архитектурная недоступность школ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Дети с особыми образовательными потребностями часто признаются необучаемыми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Большинство учителей и директоров массовых школ недостаточно знают о проблемах инвалидности и не готовы к включению детей- инвалидов в процесс обучения в классах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Родители детей инвалидов не знают, как отстаивать права детей на образование и испытывают страх перед системой образования и социальной поддержки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Неготовность общества к принятию инвалидов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51</TotalTime>
  <Words>915</Words>
  <Application>Microsoft Office PowerPoint</Application>
  <PresentationFormat>Экран (4:3)</PresentationFormat>
  <Paragraphs>90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Инклюзивное  образование  </vt:lpstr>
      <vt:lpstr>Презентация PowerPoint</vt:lpstr>
      <vt:lpstr>Инклюзивное (включающее) образование базируется на  принципах: </vt:lpstr>
      <vt:lpstr>Включение – это не интеграция </vt:lpstr>
      <vt:lpstr>Основные принципы инклюзии</vt:lpstr>
      <vt:lpstr>Инклюзивные сообщества: </vt:lpstr>
      <vt:lpstr>Важные составляющие инклюзии: </vt:lpstr>
      <vt:lpstr>Неверные представления об инклюзии: </vt:lpstr>
      <vt:lpstr>Существующие барьеры: </vt:lpstr>
      <vt:lpstr> Законодательные ресурсы: </vt:lpstr>
      <vt:lpstr> Правила инклюзивной школы: </vt:lpstr>
      <vt:lpstr>Принципы формирования индивидуальной программы обучения:</vt:lpstr>
      <vt:lpstr>Обычный учитель может быть успешен при условии, если: </vt:lpstr>
      <vt:lpstr> Результаты инклюзии: </vt:lpstr>
      <vt:lpstr> ЗАКЛЮЧЕНИЕ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111</cp:lastModifiedBy>
  <cp:revision>7</cp:revision>
  <dcterms:created xsi:type="dcterms:W3CDTF">2014-05-18T11:45:57Z</dcterms:created>
  <dcterms:modified xsi:type="dcterms:W3CDTF">2015-02-08T17:22:13Z</dcterms:modified>
</cp:coreProperties>
</file>