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2" r:id="rId4"/>
    <p:sldId id="261" r:id="rId5"/>
    <p:sldId id="260" r:id="rId6"/>
    <p:sldId id="258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358F6A7-9D28-4845-8E5A-8997D66F3A5E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98765C1-A208-4D32-B861-B02D2D1701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8572528" cy="378621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Каучук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643446"/>
            <a:ext cx="6400800" cy="1752600"/>
          </a:xfrm>
        </p:spPr>
        <p:txBody>
          <a:bodyPr/>
          <a:lstStyle/>
          <a:p>
            <a:r>
              <a:rPr lang="ru-RU" dirty="0" smtClean="0"/>
              <a:t>Получение и применение.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Непористая резина</a:t>
            </a:r>
            <a:r>
              <a:rPr lang="ru-RU" sz="36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Непористую </a:t>
            </a:r>
            <a:r>
              <a:rPr lang="ru-RU" i="1" dirty="0" smtClean="0">
                <a:latin typeface="Georgia" pitchFamily="18" charset="0"/>
              </a:rPr>
              <a:t>резину изготовляют на основе бутадиенового каучука. Она отличается высоким сопротивлением истиранию. Срок износа подошвенной резины в 2—3 раза превышает срок износа подошвенной кожи. Предел прочности резины при растяжении меньше, чем натуральной кожи, но относительное удлинение при разрыве во много раз превышает удлинение натуральной подошвенной кожи.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Резина не пропускает воду и практически в ней не набухает.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Резина уступает коже по морозостойкости и теплопроводности, что снижает теплозащитные свойства обуви. И наконец, резина является абсолютно </a:t>
            </a:r>
            <a:r>
              <a:rPr lang="ru-RU" i="1" dirty="0" err="1" smtClean="0">
                <a:latin typeface="Georgia" pitchFamily="18" charset="0"/>
              </a:rPr>
              <a:t>воздухо</a:t>
            </a:r>
            <a:r>
              <a:rPr lang="ru-RU" i="1" dirty="0" smtClean="0">
                <a:latin typeface="Georgia" pitchFamily="18" charset="0"/>
              </a:rPr>
              <a:t>- и </a:t>
            </a:r>
            <a:r>
              <a:rPr lang="ru-RU" i="1" dirty="0" smtClean="0">
                <a:latin typeface="Georgia" pitchFamily="18" charset="0"/>
              </a:rPr>
              <a:t>паронепроницаемой</a:t>
            </a:r>
            <a:r>
              <a:rPr lang="ru-RU" i="1" dirty="0" smtClean="0">
                <a:latin typeface="Georgia" pitchFamily="18" charset="0"/>
              </a:rPr>
              <a:t>. Непористая резина бывает </a:t>
            </a:r>
            <a:r>
              <a:rPr lang="ru-RU" i="1" u="sng" dirty="0" smtClean="0">
                <a:latin typeface="Georgia" pitchFamily="18" charset="0"/>
              </a:rPr>
              <a:t>подошвенная</a:t>
            </a:r>
            <a:r>
              <a:rPr lang="ru-RU" i="1" dirty="0" smtClean="0">
                <a:latin typeface="Georgia" pitchFamily="18" charset="0"/>
              </a:rPr>
              <a:t>,  </a:t>
            </a:r>
            <a:r>
              <a:rPr lang="ru-RU" i="1" u="sng" dirty="0" err="1" smtClean="0">
                <a:latin typeface="Georgia" pitchFamily="18" charset="0"/>
              </a:rPr>
              <a:t>кожеподобная</a:t>
            </a:r>
            <a:r>
              <a:rPr lang="ru-RU" i="1" dirty="0" smtClean="0">
                <a:latin typeface="Georgia" pitchFamily="18" charset="0"/>
              </a:rPr>
              <a:t>, и </a:t>
            </a:r>
            <a:r>
              <a:rPr lang="ru-RU" i="1" u="sng" dirty="0" err="1" smtClean="0">
                <a:latin typeface="Georgia" pitchFamily="18" charset="0"/>
              </a:rPr>
              <a:t>транспарентная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Обычную непористую резину применяют для изготовления формованных подошв, накладок, каблуков, </a:t>
            </a:r>
            <a:r>
              <a:rPr lang="ru-RU" i="1" dirty="0" err="1" smtClean="0">
                <a:latin typeface="Georgia" pitchFamily="18" charset="0"/>
              </a:rPr>
              <a:t>полукаблуков</a:t>
            </a:r>
            <a:r>
              <a:rPr lang="ru-RU" i="1" dirty="0" smtClean="0">
                <a:latin typeface="Georgia" pitchFamily="18" charset="0"/>
              </a:rPr>
              <a:t>, набоек и других деталей низа обуви.</a:t>
            </a: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1034436"/>
          </a:xfrm>
        </p:spPr>
        <p:txBody>
          <a:bodyPr/>
          <a:lstStyle/>
          <a:p>
            <a:r>
              <a:rPr lang="ru-RU" dirty="0" smtClean="0"/>
              <a:t>Пористая резина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Пористые резины применяют в качестве подошв и платформ для весенне-осенней и зимней обуви.</a:t>
            </a:r>
          </a:p>
          <a:p>
            <a:pPr>
              <a:buNone/>
            </a:pPr>
            <a:r>
              <a:rPr lang="ru-RU" dirty="0" err="1" smtClean="0"/>
              <a:t>Кожеподобная</a:t>
            </a:r>
            <a:r>
              <a:rPr lang="ru-RU" dirty="0" smtClean="0"/>
              <a:t> резина — это резина для низа обуви, изготовленная на основе каучука с  высоким содержанием стирола (до 85%). Повышенное содержание стирола придаёт резинам твёрдость, вследствие чего возможно снижение их толщины до 2,5—4,0 мм при сохранении хороших защитных функций.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285860"/>
            <a:ext cx="57864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Cambria" pitchFamily="18" charset="0"/>
              </a:rPr>
              <a:t>В России первое крупное предприятие резиновой промышленности было основано в Петербурге в 1860 году, впоследствии названное «Треугольником» (с 1922 года — «Красный треугольник»). За ним были основаны и другие российские заводы резиновых изделий: «Каучук» и «Богатырь» в Москве, «Проводник» в Риге и другие.</a:t>
            </a:r>
            <a:endParaRPr lang="ru-RU" sz="24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356"/>
            <a:ext cx="428624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Каучуки</a:t>
            </a:r>
            <a:r>
              <a:rPr lang="ru-RU" dirty="0" smtClean="0"/>
              <a:t> — </a:t>
            </a:r>
            <a:r>
              <a:rPr lang="ru-RU" b="1" dirty="0" smtClean="0">
                <a:latin typeface="Cambria" pitchFamily="18" charset="0"/>
              </a:rPr>
              <a:t>натуральные или синтетические материалы, характеризующиеся эластичностью, водонепроницаемостью и электроизоляционными свойствами, из которых путём специальной обработки получают резину. Природный каучук получают из жидкости молочно-белого цвета, называемой латексом, — млечного сока каучуконосных растений.</a:t>
            </a:r>
          </a:p>
          <a:p>
            <a:r>
              <a:rPr lang="ru-RU" b="1" dirty="0" smtClean="0">
                <a:latin typeface="Cambria" pitchFamily="18" charset="0"/>
              </a:rPr>
              <a:t>В технике из каучуков изготовляют шины для автотранспорта, самолётов, велосипедов; каучуки применяют для </a:t>
            </a:r>
            <a:r>
              <a:rPr lang="ru-RU" b="1" dirty="0" err="1" smtClean="0">
                <a:latin typeface="Cambria" pitchFamily="18" charset="0"/>
              </a:rPr>
              <a:t>электроизоляции</a:t>
            </a:r>
            <a:r>
              <a:rPr lang="ru-RU" b="1" dirty="0" smtClean="0">
                <a:latin typeface="Cambria" pitchFamily="18" charset="0"/>
              </a:rPr>
              <a:t>, а также производства промышленных товаров и медицинских приборов.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5" name="Рисунок 4" descr="00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642918"/>
            <a:ext cx="4654460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7072362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</a:t>
            </a:r>
            <a:r>
              <a:rPr lang="ru-RU" sz="3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Натуральный каучук</a:t>
            </a:r>
            <a:endParaRPr lang="ru-RU" sz="32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4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Натуральный каучук</a:t>
            </a:r>
          </a:p>
          <a:p>
            <a:endParaRPr lang="ru-RU" dirty="0" smtClean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Слово «каучук» происходит от двух слов языка тупи-гуарани: «</a:t>
            </a:r>
            <a:r>
              <a:rPr lang="ru-RU" dirty="0" err="1" smtClean="0">
                <a:latin typeface="Cambria" pitchFamily="18" charset="0"/>
              </a:rPr>
              <a:t>кау</a:t>
            </a:r>
            <a:r>
              <a:rPr lang="ru-RU" dirty="0" smtClean="0">
                <a:latin typeface="Cambria" pitchFamily="18" charset="0"/>
              </a:rPr>
              <a:t>» — дерево, «учу» — течь, плакать. «</a:t>
            </a:r>
            <a:r>
              <a:rPr lang="ru-RU" dirty="0" err="1" smtClean="0">
                <a:latin typeface="Cambria" pitchFamily="18" charset="0"/>
              </a:rPr>
              <a:t>Каучу</a:t>
            </a:r>
            <a:r>
              <a:rPr lang="ru-RU" dirty="0" smtClean="0">
                <a:latin typeface="Cambria" pitchFamily="18" charset="0"/>
              </a:rPr>
              <a:t>» — сок гевеи, первого и самого главного каучуконоса. Европейцы прибавили к этому слову всего одну букву.</a:t>
            </a:r>
          </a:p>
          <a:p>
            <a:r>
              <a:rPr lang="ru-RU" dirty="0" smtClean="0">
                <a:latin typeface="Cambria" pitchFamily="18" charset="0"/>
              </a:rPr>
              <a:t>Натуральный каучук получают коагуляцией млечного сока (латекса) каучуконосных растений. Основной компонент каучука — углеводород полиизопрен (91-96%).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6" name="Рисунок 5" descr="IMG_8961-600x450нату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1285874"/>
            <a:ext cx="4286280" cy="4786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bff5_preziki-0006.jpg"/>
          <p:cNvPicPr>
            <a:picLocks noChangeAspect="1"/>
          </p:cNvPicPr>
          <p:nvPr/>
        </p:nvPicPr>
        <p:blipFill>
          <a:blip r:embed="rId2" cstate="print">
            <a:lum bright="2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285728"/>
            <a:ext cx="664373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Сбор латекса и производство натурального каучука.</a:t>
            </a:r>
            <a:endParaRPr lang="ru-RU" sz="2800" b="1" cap="all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214422"/>
            <a:ext cx="75009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Это высокое стройное дерево может достигать 45 метров в высоту при 2,5—2,8 м в обхвате. Родиной  гевеи  является бассейн Амазонки — великой водной магистрали. Отсюда вывозился первый каучук в Европу.</a:t>
            </a:r>
          </a:p>
          <a:p>
            <a:r>
              <a:rPr lang="ru-RU" sz="2400" dirty="0" smtClean="0">
                <a:latin typeface="Georgia" pitchFamily="18" charset="0"/>
              </a:rPr>
              <a:t>Каучук в гевее содержится в млечном соке — латексе, распределённом в млечных каналах, которые образуют в стволе концентрические кольца.</a:t>
            </a:r>
          </a:p>
          <a:p>
            <a:r>
              <a:rPr lang="ru-RU" sz="2400" dirty="0" smtClean="0">
                <a:latin typeface="Georgia" pitchFamily="18" charset="0"/>
              </a:rPr>
              <a:t>Латекс состоит из мельчайших частичек жидкости, твёрдых частиц и других примесей. Только около 33% латекса составляет каучук, 66% вода и около 1% другие вещества.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Получение синтетического каучука</a:t>
            </a:r>
            <a:endParaRPr lang="ru-RU" dirty="0"/>
          </a:p>
        </p:txBody>
      </p:sp>
      <p:pic>
        <p:nvPicPr>
          <p:cNvPr id="7" name="Содержимое 6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428736"/>
            <a:ext cx="3500462" cy="4643470"/>
          </a:xfrm>
        </p:spPr>
      </p:pic>
      <p:sp>
        <p:nvSpPr>
          <p:cNvPr id="8" name="Прямоугольник 7"/>
          <p:cNvSpPr/>
          <p:nvPr/>
        </p:nvSpPr>
        <p:spPr>
          <a:xfrm>
            <a:off x="3286116" y="6215082"/>
            <a:ext cx="167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В. Лебедев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2531_html_m7ec536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5500702"/>
            <a:ext cx="6215106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0"/>
            <a:ext cx="64294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В разработке синтеза каучука Лебедев пошёл по пути подражания природе.</a:t>
            </a:r>
          </a:p>
          <a:p>
            <a:r>
              <a:rPr lang="ru-RU" sz="1400" dirty="0" smtClean="0">
                <a:latin typeface="Georgia" pitchFamily="18" charset="0"/>
              </a:rPr>
              <a:t>Поскольку натуральный каучук — полимер диенового углеводорода, то Лебедев воспользовался также диеновым  углеводородом, только  более простым и доступным — бутадиеном. Сырьём для получения бутадиена служит этиловый спирт. Получение  бутадиена основано на реакциях дегидрирования и дегидратации спирта. Эти реакции идут одновременно при пропускании паров спирта над смесью соответствующих катализаторов. Бутадиен очищают от не прореагировавшего этилового спирта, многочисленных побочных продуктов и подвергают полимеризации.</a:t>
            </a:r>
          </a:p>
          <a:p>
            <a:r>
              <a:rPr lang="ru-RU" sz="1400" dirty="0" smtClean="0">
                <a:latin typeface="Georgia" pitchFamily="18" charset="0"/>
              </a:rPr>
              <a:t>Для того чтобы заставить молекулу мономера соединиться друг с другом, их необходимо предварительно возбудить, то есть привести их в такое состояние, когда они становятся способными, в результате раскрытия двойных связей, к взаимному присоединению. Это требует затраты определённого количества энергии или участия катализатора.</a:t>
            </a:r>
          </a:p>
          <a:p>
            <a:r>
              <a:rPr lang="ru-RU" sz="1400" dirty="0" smtClean="0">
                <a:latin typeface="Georgia" pitchFamily="18" charset="0"/>
              </a:rPr>
              <a:t>При каталитической полимеризации катализатор не входит в состав образующегося полимера и не расходуется, а выделяется по окончанию реакции в своём первоначальном виде.  В  качестве  катализатора полимеризации 1,3-бутадиена С. В. Лебедев выбрал металлический натрий, впервые применённый для полимеризации непредельных углеводородов русским химиком А. А. </a:t>
            </a:r>
            <a:r>
              <a:rPr lang="ru-RU" sz="1400" dirty="0" err="1" smtClean="0">
                <a:latin typeface="Georgia" pitchFamily="18" charset="0"/>
              </a:rPr>
              <a:t>Кракау</a:t>
            </a:r>
            <a:r>
              <a:rPr lang="ru-RU" sz="1400" dirty="0" smtClean="0">
                <a:latin typeface="Georgia" pitchFamily="18" charset="0"/>
              </a:rPr>
              <a:t>.</a:t>
            </a:r>
          </a:p>
          <a:p>
            <a:r>
              <a:rPr lang="ru-RU" sz="1400" dirty="0" smtClean="0">
                <a:latin typeface="Georgia" pitchFamily="18" charset="0"/>
              </a:rPr>
              <a:t>Отличительной особенностью процесса полимеризации является то, что при этом молекулы исходного вещества или веществ соединяются между собой с образованием полимера, не выделяя при этом каких-либо других веществ.</a:t>
            </a:r>
            <a:endParaRPr lang="ru-RU" sz="1400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Резина.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Вулканизация каучука.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Натуральные и синтетические каучуки используются преимущественно в виде резины, так как она обладает значительно более высокой прочностью, эластичностью и рядом других ценных свойств. Для получения резины каучук вулканизируют. Многие учёные работали над вулканизацией каучука.</a:t>
            </a:r>
            <a:endParaRPr lang="ru-RU" sz="2400" i="1" dirty="0"/>
          </a:p>
        </p:txBody>
      </p:sp>
      <p:pic>
        <p:nvPicPr>
          <p:cNvPr id="4" name="Рисунок 3" descr="натарал кау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00504"/>
            <a:ext cx="2600324" cy="2171720"/>
          </a:xfrm>
          <a:prstGeom prst="rect">
            <a:avLst/>
          </a:prstGeom>
        </p:spPr>
      </p:pic>
      <p:pic>
        <p:nvPicPr>
          <p:cNvPr id="5" name="Рисунок 4" descr="синтетический кауч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857628"/>
            <a:ext cx="2762236" cy="22860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86314" y="6286520"/>
            <a:ext cx="257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Синтетический каучук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6286520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Натуральный каучук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Современная технология резинового производства осуществляется по  следующим этапам: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42984"/>
            <a:ext cx="392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Изготовление полуфабрикатов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1142984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 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Вулканизация</a:t>
            </a:r>
            <a:endParaRPr lang="ru-RU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571612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b="1" i="1" dirty="0" smtClean="0"/>
              <a:t>развеска каучуков и ингредиентов;</a:t>
            </a:r>
          </a:p>
          <a:p>
            <a:r>
              <a:rPr lang="ru-RU" b="1" i="1" dirty="0" smtClean="0"/>
              <a:t>-пластикация каучука;</a:t>
            </a:r>
          </a:p>
          <a:p>
            <a:r>
              <a:rPr lang="ru-RU" b="1" i="1" dirty="0" smtClean="0"/>
              <a:t>-</a:t>
            </a:r>
            <a:r>
              <a:rPr lang="ru-RU" b="1" i="1" dirty="0" err="1" smtClean="0"/>
              <a:t>прорезинивание</a:t>
            </a:r>
            <a:r>
              <a:rPr lang="ru-RU" b="1" i="1" dirty="0" smtClean="0"/>
              <a:t> тканей, каландрирование, </a:t>
            </a:r>
            <a:r>
              <a:rPr lang="ru-RU" b="1" i="1" dirty="0" err="1" smtClean="0"/>
              <a:t>шприцевание</a:t>
            </a:r>
            <a:r>
              <a:rPr lang="ru-RU" b="1" i="1" dirty="0" smtClean="0"/>
              <a:t>;</a:t>
            </a:r>
          </a:p>
          <a:p>
            <a:r>
              <a:rPr lang="ru-RU" b="1" i="1" dirty="0" smtClean="0"/>
              <a:t>-раскрой прорезиненных тканей и резиновых листов, сборка  изделий из полуфабрикатов.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1571612"/>
            <a:ext cx="32147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После вулканизации из сырых резиновых смесей получают готовые резиновые изделия.</a:t>
            </a:r>
          </a:p>
          <a:p>
            <a:r>
              <a:rPr lang="ru-RU" sz="1600" b="1" dirty="0" smtClean="0"/>
              <a:t>Из смеси каучука с серой, наполнителями (особенно важным наполнителем служит сажа) и другими веществами формуют нужные изделия и подвергают их нагреванию. При этих условиях атомы серы присоединяются к двойным связям макромолекул каучука и «сшивают» их, образуя </a:t>
            </a:r>
            <a:r>
              <a:rPr lang="ru-RU" sz="1600" b="1" dirty="0" err="1" smtClean="0"/>
              <a:t>дисульфидные</a:t>
            </a:r>
            <a:r>
              <a:rPr lang="ru-RU" sz="1600" b="1" dirty="0" smtClean="0"/>
              <a:t> «мостики». В результате образуется гигантская молекула, имеющая три измерения в пространстве — как бы длину, ширину и толщину.</a:t>
            </a:r>
            <a:endParaRPr lang="ru-RU" sz="1600" b="1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500174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Н</a:t>
            </a:r>
            <a:r>
              <a:rPr lang="ru-RU" dirty="0" smtClean="0"/>
              <a:t>епористая (монолитная)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1500174"/>
            <a:ext cx="145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 П</a:t>
            </a:r>
            <a:r>
              <a:rPr lang="ru-RU" dirty="0" smtClean="0"/>
              <a:t>ористая</a:t>
            </a:r>
          </a:p>
        </p:txBody>
      </p:sp>
      <p:pic>
        <p:nvPicPr>
          <p:cNvPr id="5" name="Рисунок 4" descr="9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0240"/>
            <a:ext cx="371474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82292-60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000240"/>
            <a:ext cx="300039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643042" y="428604"/>
            <a:ext cx="4701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Резина по структуре:</a:t>
            </a:r>
            <a:endParaRPr lang="ru-RU" sz="32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190</TotalTime>
  <Words>878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Каучук</vt:lpstr>
      <vt:lpstr>Слайд 2</vt:lpstr>
      <vt:lpstr>Слайд 3</vt:lpstr>
      <vt:lpstr>Слайд 4</vt:lpstr>
      <vt:lpstr>Получение синтетического каучука</vt:lpstr>
      <vt:lpstr>Слайд 6</vt:lpstr>
      <vt:lpstr>Слайд 7</vt:lpstr>
      <vt:lpstr>Слайд 8</vt:lpstr>
      <vt:lpstr>Слайд 9</vt:lpstr>
      <vt:lpstr>Слайд 10</vt:lpstr>
      <vt:lpstr>Пористая резина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Каучук</dc:title>
  <dc:creator>Маша Дёгтева</dc:creator>
  <cp:lastModifiedBy>Маша Дёгтева</cp:lastModifiedBy>
  <cp:revision>16</cp:revision>
  <dcterms:created xsi:type="dcterms:W3CDTF">2014-04-28T13:29:49Z</dcterms:created>
  <dcterms:modified xsi:type="dcterms:W3CDTF">2014-04-28T16:40:07Z</dcterms:modified>
</cp:coreProperties>
</file>