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6" r:id="rId3"/>
    <p:sldId id="260" r:id="rId4"/>
    <p:sldId id="258" r:id="rId5"/>
    <p:sldId id="257" r:id="rId6"/>
    <p:sldId id="264" r:id="rId7"/>
    <p:sldId id="265" r:id="rId8"/>
    <p:sldId id="266" r:id="rId9"/>
    <p:sldId id="267"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99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16.01.2015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16.01.2015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16.01.2015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16.01.2015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16.01.2015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16.01.2015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16.01.2015</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16.01.2015</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16.01.2015</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16.01.2015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16.01.2015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16.01.2015</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8414" y="332656"/>
            <a:ext cx="7704856" cy="646331"/>
          </a:xfrm>
          <a:prstGeom prst="rect">
            <a:avLst/>
          </a:prstGeom>
          <a:noFill/>
        </p:spPr>
        <p:txBody>
          <a:bodyPr wrap="square" rtlCol="0">
            <a:spAutoFit/>
          </a:bodyPr>
          <a:lstStyle/>
          <a:p>
            <a:pPr algn="ctr"/>
            <a:r>
              <a:rPr lang="vi-VN" sz="3600" b="1" dirty="0" smtClean="0">
                <a:solidFill>
                  <a:srgbClr val="002060"/>
                </a:solidFill>
                <a:latin typeface="Times New Roman" panose="02020603050405020304" pitchFamily="18" charset="0"/>
                <a:cs typeface="Times New Roman" panose="02020603050405020304" pitchFamily="18" charset="0"/>
              </a:rPr>
              <a:t>Оскар Клод Моне</a:t>
            </a:r>
            <a:r>
              <a:rPr lang="ru-RU" sz="3600" dirty="0" smtClean="0">
                <a:solidFill>
                  <a:srgbClr val="002060"/>
                </a:solidFill>
                <a:latin typeface="Times New Roman" panose="02020603050405020304" pitchFamily="18" charset="0"/>
                <a:cs typeface="Times New Roman" panose="02020603050405020304" pitchFamily="18" charset="0"/>
              </a:rPr>
              <a:t> </a:t>
            </a:r>
            <a:endParaRPr lang="ru-RU" sz="3600" dirty="0">
              <a:solidFill>
                <a:srgbClr val="002060"/>
              </a:solidFill>
              <a:latin typeface="Times New Roman" panose="02020603050405020304" pitchFamily="18" charset="0"/>
              <a:cs typeface="Times New Roman" panose="02020603050405020304" pitchFamily="18" charset="0"/>
            </a:endParaRPr>
          </a:p>
        </p:txBody>
      </p:sp>
      <p:pic>
        <p:nvPicPr>
          <p:cNvPr id="1026" name="Picture 2" descr="File:Claude Monet 1899 Nadar.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t="13081"/>
          <a:stretch/>
        </p:blipFill>
        <p:spPr bwMode="auto">
          <a:xfrm>
            <a:off x="3042670" y="1268760"/>
            <a:ext cx="3096344" cy="4376121"/>
          </a:xfrm>
          <a:prstGeom prst="ellipse">
            <a:avLst/>
          </a:prstGeom>
          <a:ln w="57150" cap="rnd">
            <a:solidFill>
              <a:schemeClr val="bg1"/>
            </a:solidFill>
          </a:ln>
          <a:effectLst>
            <a:glow rad="1346200">
              <a:schemeClr val="bg1">
                <a:alpha val="40000"/>
              </a:schemeClr>
            </a:glow>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12991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simon-shore.com/wp-content/uploads/2013/04/Claude-Monet-in-his-Giver-0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2348880"/>
            <a:ext cx="3720413" cy="2232248"/>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95536" y="707426"/>
            <a:ext cx="3694448" cy="5632311"/>
          </a:xfrm>
          <a:prstGeom prst="rect">
            <a:avLst/>
          </a:prstGeom>
        </p:spPr>
        <p:txBody>
          <a:bodyPr wrap="square">
            <a:spAutoFit/>
          </a:bodyPr>
          <a:lstStyle/>
          <a:p>
            <a:pPr algn="ctr"/>
            <a:r>
              <a:rPr lang="ru-RU" dirty="0">
                <a:ln>
                  <a:solidFill>
                    <a:schemeClr val="tx1"/>
                  </a:solidFill>
                </a:ln>
                <a:solidFill>
                  <a:schemeClr val="bg2">
                    <a:lumMod val="10000"/>
                  </a:schemeClr>
                </a:solidFill>
                <a:latin typeface="Times New Roman" panose="02020603050405020304" pitchFamily="18" charset="0"/>
                <a:cs typeface="Times New Roman" panose="02020603050405020304" pitchFamily="18" charset="0"/>
              </a:rPr>
              <a:t>Клод Оскар Моне </a:t>
            </a:r>
            <a:r>
              <a:rPr lang="ru-RU" dirty="0" smtClean="0">
                <a:ln>
                  <a:solidFill>
                    <a:schemeClr val="tx1"/>
                  </a:solidFill>
                </a:ln>
                <a:solidFill>
                  <a:schemeClr val="bg2">
                    <a:lumMod val="10000"/>
                  </a:schemeClr>
                </a:solidFill>
                <a:latin typeface="Times New Roman" panose="02020603050405020304" pitchFamily="18" charset="0"/>
                <a:cs typeface="Times New Roman" panose="02020603050405020304" pitchFamily="18" charset="0"/>
              </a:rPr>
              <a:t>родился </a:t>
            </a:r>
          </a:p>
          <a:p>
            <a:pPr algn="ctr"/>
            <a:r>
              <a:rPr lang="ru-RU" dirty="0" smtClean="0">
                <a:ln>
                  <a:solidFill>
                    <a:schemeClr val="tx1"/>
                  </a:solidFill>
                </a:ln>
                <a:solidFill>
                  <a:schemeClr val="bg2">
                    <a:lumMod val="10000"/>
                  </a:schemeClr>
                </a:solidFill>
                <a:latin typeface="Times New Roman" panose="02020603050405020304" pitchFamily="18" charset="0"/>
                <a:cs typeface="Times New Roman" panose="02020603050405020304" pitchFamily="18" charset="0"/>
              </a:rPr>
              <a:t>14 </a:t>
            </a:r>
            <a:r>
              <a:rPr lang="ru-RU" dirty="0">
                <a:ln>
                  <a:solidFill>
                    <a:schemeClr val="tx1"/>
                  </a:solidFill>
                </a:ln>
                <a:solidFill>
                  <a:schemeClr val="bg2">
                    <a:lumMod val="10000"/>
                  </a:schemeClr>
                </a:solidFill>
                <a:latin typeface="Times New Roman" panose="02020603050405020304" pitchFamily="18" charset="0"/>
                <a:cs typeface="Times New Roman" panose="02020603050405020304" pitchFamily="18" charset="0"/>
              </a:rPr>
              <a:t>ноября 1840 года в </a:t>
            </a:r>
            <a:endParaRPr lang="ru-RU" dirty="0" smtClean="0">
              <a:ln>
                <a:solidFill>
                  <a:schemeClr val="tx1"/>
                </a:solidFill>
              </a:ln>
              <a:solidFill>
                <a:schemeClr val="bg2">
                  <a:lumMod val="10000"/>
                </a:schemeClr>
              </a:solidFill>
              <a:latin typeface="Times New Roman" panose="02020603050405020304" pitchFamily="18" charset="0"/>
              <a:cs typeface="Times New Roman" panose="02020603050405020304" pitchFamily="18" charset="0"/>
            </a:endParaRPr>
          </a:p>
          <a:p>
            <a:pPr algn="ctr"/>
            <a:r>
              <a:rPr lang="ru-RU" dirty="0" smtClean="0">
                <a:ln>
                  <a:solidFill>
                    <a:schemeClr val="tx1"/>
                  </a:solidFill>
                </a:ln>
                <a:solidFill>
                  <a:schemeClr val="bg2">
                    <a:lumMod val="10000"/>
                  </a:schemeClr>
                </a:solidFill>
                <a:latin typeface="Times New Roman" panose="02020603050405020304" pitchFamily="18" charset="0"/>
                <a:cs typeface="Times New Roman" panose="02020603050405020304" pitchFamily="18" charset="0"/>
              </a:rPr>
              <a:t>Париже</a:t>
            </a:r>
            <a:r>
              <a:rPr lang="ru-RU" dirty="0">
                <a:ln>
                  <a:solidFill>
                    <a:schemeClr val="tx1"/>
                  </a:solidFill>
                </a:ln>
                <a:solidFill>
                  <a:schemeClr val="bg2">
                    <a:lumMod val="10000"/>
                  </a:schemeClr>
                </a:solidFill>
                <a:latin typeface="Times New Roman" panose="02020603050405020304" pitchFamily="18" charset="0"/>
                <a:cs typeface="Times New Roman" panose="02020603050405020304" pitchFamily="18" charset="0"/>
              </a:rPr>
              <a:t>. Когда мальчику </a:t>
            </a:r>
            <a:r>
              <a:rPr lang="ru-RU" dirty="0" smtClean="0">
                <a:ln>
                  <a:solidFill>
                    <a:schemeClr val="tx1"/>
                  </a:solidFill>
                </a:ln>
                <a:solidFill>
                  <a:schemeClr val="bg2">
                    <a:lumMod val="10000"/>
                  </a:schemeClr>
                </a:solidFill>
                <a:latin typeface="Times New Roman" panose="02020603050405020304" pitchFamily="18" charset="0"/>
                <a:cs typeface="Times New Roman" panose="02020603050405020304" pitchFamily="18" charset="0"/>
              </a:rPr>
              <a:t>было</a:t>
            </a:r>
          </a:p>
          <a:p>
            <a:pPr algn="ctr"/>
            <a:r>
              <a:rPr lang="ru-RU" dirty="0" smtClean="0">
                <a:ln>
                  <a:solidFill>
                    <a:schemeClr val="tx1"/>
                  </a:solidFill>
                </a:ln>
                <a:solidFill>
                  <a:schemeClr val="bg2">
                    <a:lumMod val="10000"/>
                  </a:schemeClr>
                </a:solidFill>
                <a:latin typeface="Times New Roman" panose="02020603050405020304" pitchFamily="18" charset="0"/>
                <a:cs typeface="Times New Roman" panose="02020603050405020304" pitchFamily="18" charset="0"/>
              </a:rPr>
              <a:t> </a:t>
            </a:r>
            <a:r>
              <a:rPr lang="ru-RU" dirty="0">
                <a:ln>
                  <a:solidFill>
                    <a:schemeClr val="tx1"/>
                  </a:solidFill>
                </a:ln>
                <a:solidFill>
                  <a:schemeClr val="bg2">
                    <a:lumMod val="10000"/>
                  </a:schemeClr>
                </a:solidFill>
                <a:latin typeface="Times New Roman" panose="02020603050405020304" pitchFamily="18" charset="0"/>
                <a:cs typeface="Times New Roman" panose="02020603050405020304" pitchFamily="18" charset="0"/>
              </a:rPr>
              <a:t>пять лет, семья переехала в Нормандию. Отец хотел, чтобы Клод стал бакалейщиком и продолжил семейное дело. </a:t>
            </a:r>
            <a:endParaRPr lang="ru-RU" dirty="0" smtClean="0">
              <a:ln>
                <a:solidFill>
                  <a:schemeClr val="tx1"/>
                </a:solidFill>
              </a:ln>
              <a:solidFill>
                <a:schemeClr val="bg2">
                  <a:lumMod val="10000"/>
                </a:schemeClr>
              </a:solidFill>
              <a:latin typeface="Times New Roman" panose="02020603050405020304" pitchFamily="18" charset="0"/>
              <a:cs typeface="Times New Roman" panose="02020603050405020304" pitchFamily="18" charset="0"/>
            </a:endParaRPr>
          </a:p>
          <a:p>
            <a:pPr algn="ctr"/>
            <a:r>
              <a:rPr lang="ru-RU" dirty="0" smtClean="0">
                <a:ln>
                  <a:solidFill>
                    <a:schemeClr val="tx1"/>
                  </a:solidFill>
                </a:ln>
                <a:solidFill>
                  <a:schemeClr val="bg2">
                    <a:lumMod val="10000"/>
                  </a:schemeClr>
                </a:solidFill>
                <a:latin typeface="Times New Roman" panose="02020603050405020304" pitchFamily="18" charset="0"/>
                <a:cs typeface="Times New Roman" panose="02020603050405020304" pitchFamily="18" charset="0"/>
              </a:rPr>
              <a:t>В </a:t>
            </a:r>
            <a:r>
              <a:rPr lang="ru-RU" dirty="0">
                <a:ln>
                  <a:solidFill>
                    <a:schemeClr val="tx1"/>
                  </a:solidFill>
                </a:ln>
                <a:solidFill>
                  <a:schemeClr val="bg2">
                    <a:lumMod val="10000"/>
                  </a:schemeClr>
                </a:solidFill>
                <a:latin typeface="Times New Roman" panose="02020603050405020304" pitchFamily="18" charset="0"/>
                <a:cs typeface="Times New Roman" panose="02020603050405020304" pitchFamily="18" charset="0"/>
              </a:rPr>
              <a:t>пятнадцать лет Моне был известен всему Гавру как карикатурист. Он настолько упрочил свою репутацию, что со всех сторон его осаждали просьбами сделать карикатурные портреты. Приобретя этим путём некоторую известность, Моне вскоре стал «важной персоной» в городе. В витрине единственной лавки художественных принадлежностей гордо красовались его карикатуры.</a:t>
            </a:r>
          </a:p>
        </p:txBody>
      </p:sp>
      <p:sp>
        <p:nvSpPr>
          <p:cNvPr id="6" name="TextBox 5"/>
          <p:cNvSpPr txBox="1"/>
          <p:nvPr/>
        </p:nvSpPr>
        <p:spPr>
          <a:xfrm>
            <a:off x="4283968" y="513834"/>
            <a:ext cx="4392488" cy="646331"/>
          </a:xfrm>
          <a:prstGeom prst="rect">
            <a:avLst/>
          </a:prstGeom>
          <a:noFill/>
        </p:spPr>
        <p:txBody>
          <a:bodyPr wrap="square" rtlCol="0">
            <a:spAutoFit/>
          </a:bodyPr>
          <a:lstStyle/>
          <a:p>
            <a:pPr algn="ctr"/>
            <a:r>
              <a:rPr lang="ru-RU" sz="3600" dirty="0" smtClean="0">
                <a:solidFill>
                  <a:srgbClr val="FFFF00"/>
                </a:solidFill>
                <a:latin typeface="Times New Roman" panose="02020603050405020304" pitchFamily="18" charset="0"/>
                <a:cs typeface="Times New Roman" panose="02020603050405020304" pitchFamily="18" charset="0"/>
              </a:rPr>
              <a:t>Биография.</a:t>
            </a:r>
            <a:endParaRPr lang="ru-RU" sz="36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929294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8112" y="65851"/>
            <a:ext cx="4495936" cy="2585323"/>
          </a:xfrm>
          <a:prstGeom prst="rect">
            <a:avLst/>
          </a:prstGeom>
          <a:noFill/>
        </p:spPr>
        <p:txBody>
          <a:bodyPr wrap="square" rtlCol="0">
            <a:spAutoFit/>
          </a:bodyPr>
          <a:lstStyle/>
          <a:p>
            <a:pPr algn="ctr"/>
            <a:r>
              <a:rPr lang="ru-RU" b="1" dirty="0">
                <a:solidFill>
                  <a:srgbClr val="002060"/>
                </a:solidFill>
                <a:latin typeface="Times New Roman" panose="02020603050405020304" pitchFamily="18" charset="0"/>
                <a:cs typeface="Times New Roman" panose="02020603050405020304" pitchFamily="18" charset="0"/>
              </a:rPr>
              <a:t>Важное значение имело знакомство с молодыми живописцами, ищущими новых путей в искусстве: Базилем, </a:t>
            </a:r>
            <a:r>
              <a:rPr lang="ru-RU" b="1" dirty="0" err="1">
                <a:solidFill>
                  <a:srgbClr val="002060"/>
                </a:solidFill>
                <a:latin typeface="Times New Roman" panose="02020603050405020304" pitchFamily="18" charset="0"/>
                <a:cs typeface="Times New Roman" panose="02020603050405020304" pitchFamily="18" charset="0"/>
              </a:rPr>
              <a:t>Писсарро</a:t>
            </a:r>
            <a:r>
              <a:rPr lang="ru-RU" b="1" dirty="0">
                <a:solidFill>
                  <a:srgbClr val="002060"/>
                </a:solidFill>
                <a:latin typeface="Times New Roman" panose="02020603050405020304" pitchFamily="18" charset="0"/>
                <a:cs typeface="Times New Roman" panose="02020603050405020304" pitchFamily="18" charset="0"/>
              </a:rPr>
              <a:t>, Дега, Сезанном, Ренуаром, </a:t>
            </a:r>
            <a:r>
              <a:rPr lang="ru-RU" b="1" dirty="0" err="1">
                <a:solidFill>
                  <a:srgbClr val="002060"/>
                </a:solidFill>
                <a:latin typeface="Times New Roman" panose="02020603050405020304" pitchFamily="18" charset="0"/>
                <a:cs typeface="Times New Roman" panose="02020603050405020304" pitchFamily="18" charset="0"/>
              </a:rPr>
              <a:t>Сислеем</a:t>
            </a:r>
            <a:r>
              <a:rPr lang="ru-RU" b="1" dirty="0">
                <a:solidFill>
                  <a:srgbClr val="002060"/>
                </a:solidFill>
                <a:latin typeface="Times New Roman" panose="02020603050405020304" pitchFamily="18" charset="0"/>
                <a:cs typeface="Times New Roman" panose="02020603050405020304" pitchFamily="18" charset="0"/>
              </a:rPr>
              <a:t>. В их кругу зародилось ядро нового живописного направления, получившего впоследствии название «импрессионизм» от названия картины Моне «Впечатление. Восход солнца» </a:t>
            </a:r>
          </a:p>
        </p:txBody>
      </p:sp>
      <p:pic>
        <p:nvPicPr>
          <p:cNvPr id="3074" name="Picture 2" descr="File:Pierre-Auguste Renoir - Autoportrait (1876).jpg"/>
          <p:cNvPicPr>
            <a:picLocks noChangeAspect="1" noChangeArrowheads="1"/>
          </p:cNvPicPr>
          <p:nvPr/>
        </p:nvPicPr>
        <p:blipFill rotWithShape="1">
          <a:blip r:embed="rId2">
            <a:extLst>
              <a:ext uri="{28A0092B-C50C-407E-A947-70E740481C1C}">
                <a14:useLocalDpi xmlns:a14="http://schemas.microsoft.com/office/drawing/2010/main" val="0"/>
              </a:ext>
            </a:extLst>
          </a:blip>
          <a:srcRect l="6824" t="3129" r="31571" b="43908"/>
          <a:stretch/>
        </p:blipFill>
        <p:spPr bwMode="auto">
          <a:xfrm>
            <a:off x="5724128" y="2420888"/>
            <a:ext cx="2734408" cy="302672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21597" y="5855495"/>
            <a:ext cx="2448272" cy="369332"/>
          </a:xfrm>
          <a:prstGeom prst="rect">
            <a:avLst/>
          </a:prstGeom>
          <a:noFill/>
        </p:spPr>
        <p:txBody>
          <a:bodyPr wrap="square" rtlCol="0">
            <a:spAutoFit/>
          </a:bodyPr>
          <a:lstStyle/>
          <a:p>
            <a:pPr algn="ctr"/>
            <a:r>
              <a:rPr lang="vi-VN" b="1" dirty="0">
                <a:latin typeface="Times New Roman" panose="02020603050405020304" pitchFamily="18" charset="0"/>
                <a:cs typeface="Times New Roman" panose="02020603050405020304" pitchFamily="18" charset="0"/>
              </a:rPr>
              <a:t>Пьер </a:t>
            </a:r>
            <a:r>
              <a:rPr lang="vi-VN" b="1" dirty="0" smtClean="0">
                <a:latin typeface="Times New Roman" panose="02020603050405020304" pitchFamily="18" charset="0"/>
                <a:cs typeface="Times New Roman" panose="02020603050405020304" pitchFamily="18" charset="0"/>
              </a:rPr>
              <a:t>Огюс Ренуар</a:t>
            </a:r>
            <a:endParaRPr lang="ru-RU" dirty="0">
              <a:latin typeface="Times New Roman" panose="02020603050405020304" pitchFamily="18" charset="0"/>
              <a:cs typeface="Times New Roman" panose="02020603050405020304" pitchFamily="18" charset="0"/>
            </a:endParaRPr>
          </a:p>
        </p:txBody>
      </p:sp>
      <p:pic>
        <p:nvPicPr>
          <p:cNvPr id="3076" name="Picture 4" descr="http://upload.wikimedia.org/wikipedia/commons/thumb/6/60/Pierre-Auguste_Renoir_110.jpg/481px-Pierre-Auguste_Renoir_1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528" y="3284984"/>
            <a:ext cx="2064133" cy="257051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08774" y="6021288"/>
            <a:ext cx="2160240" cy="369332"/>
          </a:xfrm>
          <a:prstGeom prst="rect">
            <a:avLst/>
          </a:prstGeom>
          <a:noFill/>
        </p:spPr>
        <p:txBody>
          <a:bodyPr wrap="square" rtlCol="0">
            <a:spAutoFit/>
          </a:bodyPr>
          <a:lstStyle/>
          <a:p>
            <a:pPr algn="ctr"/>
            <a:r>
              <a:rPr lang="ru-RU" b="1" dirty="0">
                <a:latin typeface="Times New Roman" panose="02020603050405020304" pitchFamily="18" charset="0"/>
                <a:cs typeface="Times New Roman" panose="02020603050405020304" pitchFamily="18" charset="0"/>
              </a:rPr>
              <a:t>Альфред </a:t>
            </a:r>
            <a:r>
              <a:rPr lang="ru-RU" b="1" dirty="0" err="1">
                <a:latin typeface="Times New Roman" panose="02020603050405020304" pitchFamily="18" charset="0"/>
                <a:cs typeface="Times New Roman" panose="02020603050405020304" pitchFamily="18" charset="0"/>
              </a:rPr>
              <a:t>Сислей</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56463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1196752"/>
            <a:ext cx="7128792" cy="3970318"/>
          </a:xfrm>
          <a:prstGeom prst="rect">
            <a:avLst/>
          </a:prstGeom>
          <a:noFill/>
        </p:spPr>
        <p:txBody>
          <a:bodyPr wrap="square" rtlCol="0">
            <a:spAutoFit/>
          </a:bodyPr>
          <a:lstStyle/>
          <a:p>
            <a:pPr lvl="0" algn="ctr"/>
            <a:r>
              <a:rPr lang="ru-RU" b="1" dirty="0">
                <a:latin typeface="Times New Roman" panose="02020603050405020304" pitchFamily="18" charset="0"/>
                <a:cs typeface="Times New Roman" panose="02020603050405020304" pitchFamily="18" charset="0"/>
              </a:rPr>
              <a:t>Клод Моне много работает на натуре, ему важно не просто запечатлеть пейзаж, бытовую сценку, а передать свежесть непосредственного впечатления от созерцания природы, где каждое мгновение что-то происходит, где окраска предметов непрерывно меняется в зависимости от освещения, от состояния атмосферы, погоды, от соседства с другими предметами, отбрасывающими цветные отблески — рефлексы. Чтобы воссоздать жизнь в ее непрестанных изменениях, художник работает под открытым небом, делая на пленэре не только этюды, но и завершая картины. В картине «Дамы в саду», залитой сияющим светом, белый цвет платья словно вбирает в себя все многоцветие природы — здесь и голубые блики, и зеленоватые, охристые, розоватые; столь же тонко разработан зеленый цвет листвы, травы. </a:t>
            </a:r>
          </a:p>
        </p:txBody>
      </p:sp>
    </p:spTree>
    <p:extLst>
      <p:ext uri="{BB962C8B-B14F-4D97-AF65-F5344CB8AC3E}">
        <p14:creationId xmlns:p14="http://schemas.microsoft.com/office/powerpoint/2010/main" val="214732182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tsar-events.com/upload/information_system_19/2/0/9/item_2096/information_items_property_238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6632"/>
            <a:ext cx="5796136" cy="43517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383360" y="5445224"/>
            <a:ext cx="2736304" cy="523220"/>
          </a:xfrm>
          <a:prstGeom prst="rect">
            <a:avLst/>
          </a:prstGeom>
          <a:noFill/>
        </p:spPr>
        <p:txBody>
          <a:bodyPr wrap="square" rtlCol="0">
            <a:spAutoFit/>
          </a:bodyPr>
          <a:lstStyle/>
          <a:p>
            <a:pPr algn="ctr"/>
            <a:r>
              <a:rPr lang="ru-RU" sz="2800" b="1" dirty="0" smtClean="0">
                <a:solidFill>
                  <a:srgbClr val="002060"/>
                </a:solidFill>
                <a:latin typeface="Times New Roman" panose="02020603050405020304" pitchFamily="18" charset="0"/>
                <a:cs typeface="Times New Roman" panose="02020603050405020304" pitchFamily="18" charset="0"/>
              </a:rPr>
              <a:t>«Дама в саду»</a:t>
            </a:r>
            <a:endParaRPr lang="ru-RU" sz="28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32054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42470" y="1124744"/>
            <a:ext cx="6696744" cy="4708981"/>
          </a:xfrm>
          <a:prstGeom prst="rect">
            <a:avLst/>
          </a:prstGeom>
          <a:noFill/>
        </p:spPr>
        <p:txBody>
          <a:bodyPr wrap="square" rtlCol="0">
            <a:spAutoFit/>
          </a:bodyPr>
          <a:lstStyle/>
          <a:p>
            <a:pPr algn="ctr"/>
            <a:r>
              <a:rPr lang="ru-RU" sz="2000" b="1" dirty="0">
                <a:ln>
                  <a:solidFill>
                    <a:schemeClr val="tx1"/>
                  </a:solidFill>
                </a:ln>
                <a:solidFill>
                  <a:srgbClr val="7030A0"/>
                </a:solidFill>
                <a:effectLst>
                  <a:glow rad="889000">
                    <a:schemeClr val="bg1">
                      <a:alpha val="35000"/>
                    </a:schemeClr>
                  </a:glow>
                </a:effectLst>
                <a:latin typeface="Times New Roman" panose="02020603050405020304" pitchFamily="18" charset="0"/>
                <a:cs typeface="Times New Roman" panose="02020603050405020304" pitchFamily="18" charset="0"/>
              </a:rPr>
              <a:t>Моне начинает работать рельефным мазком, передающим трепет листвы, мерцание солнечных бликов на воде, тени от скользящих по небу облаков: «Скалы в </a:t>
            </a:r>
            <a:r>
              <a:rPr lang="ru-RU" sz="2000" b="1" dirty="0" err="1" smtClean="0">
                <a:ln>
                  <a:solidFill>
                    <a:schemeClr val="tx1"/>
                  </a:solidFill>
                </a:ln>
                <a:solidFill>
                  <a:srgbClr val="7030A0"/>
                </a:solidFill>
                <a:effectLst>
                  <a:glow rad="889000">
                    <a:schemeClr val="bg1">
                      <a:alpha val="35000"/>
                    </a:schemeClr>
                  </a:glow>
                </a:effectLst>
                <a:latin typeface="Times New Roman" panose="02020603050405020304" pitchFamily="18" charset="0"/>
                <a:cs typeface="Times New Roman" panose="02020603050405020304" pitchFamily="18" charset="0"/>
              </a:rPr>
              <a:t>Этрета</a:t>
            </a:r>
            <a:r>
              <a:rPr lang="ru-RU" sz="2000" b="1" dirty="0" smtClean="0">
                <a:ln>
                  <a:solidFill>
                    <a:schemeClr val="tx1"/>
                  </a:solidFill>
                </a:ln>
                <a:solidFill>
                  <a:srgbClr val="7030A0"/>
                </a:solidFill>
                <a:effectLst>
                  <a:glow rad="889000">
                    <a:schemeClr val="bg1">
                      <a:alpha val="35000"/>
                    </a:schemeClr>
                  </a:glow>
                </a:effectLst>
                <a:latin typeface="Times New Roman" panose="02020603050405020304" pitchFamily="18" charset="0"/>
                <a:cs typeface="Times New Roman" panose="02020603050405020304" pitchFamily="18" charset="0"/>
              </a:rPr>
              <a:t>». Композицию </a:t>
            </a:r>
            <a:r>
              <a:rPr lang="ru-RU" sz="2000" b="1" dirty="0">
                <a:ln>
                  <a:solidFill>
                    <a:schemeClr val="tx1"/>
                  </a:solidFill>
                </a:ln>
                <a:solidFill>
                  <a:srgbClr val="7030A0"/>
                </a:solidFill>
                <a:effectLst>
                  <a:glow rad="889000">
                    <a:schemeClr val="bg1">
                      <a:alpha val="35000"/>
                    </a:schemeClr>
                  </a:glow>
                </a:effectLst>
                <a:latin typeface="Times New Roman" panose="02020603050405020304" pitchFamily="18" charset="0"/>
                <a:cs typeface="Times New Roman" panose="02020603050405020304" pitchFamily="18" charset="0"/>
              </a:rPr>
              <a:t>художник сознательно строит таким образом, чтобы картина производила впечатление случайно выхваченного фрагмента из потока жизни («Бульвар Капуцинок», 1873, Музей изобразительных искусств, Москва).Моне создает серии, запечатлевая один и тот же мотив, в разное время дня: «</a:t>
            </a:r>
            <a:r>
              <a:rPr lang="ru-RU" sz="2000" b="1" dirty="0" err="1">
                <a:ln>
                  <a:solidFill>
                    <a:schemeClr val="tx1"/>
                  </a:solidFill>
                </a:ln>
                <a:solidFill>
                  <a:srgbClr val="7030A0"/>
                </a:solidFill>
                <a:effectLst>
                  <a:glow rad="889000">
                    <a:schemeClr val="bg1">
                      <a:alpha val="35000"/>
                    </a:schemeClr>
                  </a:glow>
                </a:effectLst>
                <a:latin typeface="Times New Roman" panose="02020603050405020304" pitchFamily="18" charset="0"/>
                <a:cs typeface="Times New Roman" panose="02020603050405020304" pitchFamily="18" charset="0"/>
              </a:rPr>
              <a:t>Руанский</a:t>
            </a:r>
            <a:r>
              <a:rPr lang="ru-RU" sz="2000" b="1" dirty="0">
                <a:ln>
                  <a:solidFill>
                    <a:schemeClr val="tx1"/>
                  </a:solidFill>
                </a:ln>
                <a:solidFill>
                  <a:srgbClr val="7030A0"/>
                </a:solidFill>
                <a:effectLst>
                  <a:glow rad="889000">
                    <a:schemeClr val="bg1">
                      <a:alpha val="35000"/>
                    </a:schemeClr>
                  </a:glow>
                </a:effectLst>
                <a:latin typeface="Times New Roman" panose="02020603050405020304" pitchFamily="18" charset="0"/>
                <a:cs typeface="Times New Roman" panose="02020603050405020304" pitchFamily="18" charset="0"/>
              </a:rPr>
              <a:t> собор в полдень» (1894); «</a:t>
            </a:r>
            <a:r>
              <a:rPr lang="ru-RU" sz="2000" b="1" dirty="0" err="1">
                <a:ln>
                  <a:solidFill>
                    <a:schemeClr val="tx1"/>
                  </a:solidFill>
                </a:ln>
                <a:solidFill>
                  <a:srgbClr val="7030A0"/>
                </a:solidFill>
                <a:effectLst>
                  <a:glow rad="889000">
                    <a:schemeClr val="bg1">
                      <a:alpha val="35000"/>
                    </a:schemeClr>
                  </a:glow>
                </a:effectLst>
                <a:latin typeface="Times New Roman" panose="02020603050405020304" pitchFamily="18" charset="0"/>
                <a:cs typeface="Times New Roman" panose="02020603050405020304" pitchFamily="18" charset="0"/>
              </a:rPr>
              <a:t>Руанский</a:t>
            </a:r>
            <a:r>
              <a:rPr lang="ru-RU" sz="2000" b="1" dirty="0">
                <a:ln>
                  <a:solidFill>
                    <a:schemeClr val="tx1"/>
                  </a:solidFill>
                </a:ln>
                <a:solidFill>
                  <a:srgbClr val="7030A0"/>
                </a:solidFill>
                <a:effectLst>
                  <a:glow rad="889000">
                    <a:schemeClr val="bg1">
                      <a:alpha val="35000"/>
                    </a:schemeClr>
                  </a:glow>
                </a:effectLst>
                <a:latin typeface="Times New Roman" panose="02020603050405020304" pitchFamily="18" charset="0"/>
                <a:cs typeface="Times New Roman" panose="02020603050405020304" pitchFamily="18" charset="0"/>
              </a:rPr>
              <a:t> собор вечером» (1894, оба Музей изобразительных искусств, Москва); контуры предметов, объемы начинают растворяться в световоздушной среде. </a:t>
            </a:r>
          </a:p>
          <a:p>
            <a:pPr algn="ctr"/>
            <a:endParaRPr lang="ru-RU" sz="2000" b="1" dirty="0">
              <a:ln>
                <a:solidFill>
                  <a:schemeClr val="tx1"/>
                </a:solidFill>
              </a:ln>
              <a:solidFill>
                <a:srgbClr val="7030A0"/>
              </a:solidFill>
              <a:effectLst>
                <a:glow rad="889000">
                  <a:schemeClr val="bg1">
                    <a:alpha val="35000"/>
                  </a:schemeClr>
                </a:glo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28078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ku.img.com.ua/img/forall/b/553/32.jpg?1383320957"/>
          <p:cNvPicPr>
            <a:picLocks noChangeAspect="1" noChangeArrowheads="1"/>
          </p:cNvPicPr>
          <p:nvPr/>
        </p:nvPicPr>
        <p:blipFill rotWithShape="1">
          <a:blip r:embed="rId2">
            <a:extLst>
              <a:ext uri="{28A0092B-C50C-407E-A947-70E740481C1C}">
                <a14:useLocalDpi xmlns:a14="http://schemas.microsoft.com/office/drawing/2010/main" val="0"/>
              </a:ext>
            </a:extLst>
          </a:blip>
          <a:srcRect t="1666" b="1538"/>
          <a:stretch/>
        </p:blipFill>
        <p:spPr bwMode="auto">
          <a:xfrm>
            <a:off x="1835696" y="1052736"/>
            <a:ext cx="5544943" cy="416192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204011" y="5733256"/>
            <a:ext cx="2808312" cy="461665"/>
          </a:xfrm>
          <a:prstGeom prst="rect">
            <a:avLst/>
          </a:prstGeom>
          <a:noFill/>
        </p:spPr>
        <p:txBody>
          <a:bodyPr wrap="square" rtlCol="0">
            <a:spAutoFit/>
          </a:bodyPr>
          <a:lstStyle/>
          <a:p>
            <a:pPr algn="ctr"/>
            <a:r>
              <a:rPr lang="ru-RU" sz="2400" b="1" dirty="0" smtClean="0">
                <a:solidFill>
                  <a:srgbClr val="002060"/>
                </a:solidFill>
                <a:latin typeface="Times New Roman" panose="02020603050405020304" pitchFamily="18" charset="0"/>
                <a:cs typeface="Times New Roman" panose="02020603050405020304" pitchFamily="18" charset="0"/>
              </a:rPr>
              <a:t>«Маки»</a:t>
            </a:r>
            <a:endParaRPr lang="ru-RU" sz="24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74427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76969"/>
            <a:ext cx="8064896" cy="1754326"/>
          </a:xfrm>
          <a:prstGeom prst="rect">
            <a:avLst/>
          </a:prstGeom>
        </p:spPr>
        <p:txBody>
          <a:bodyPr wrap="square">
            <a:spAutoFit/>
          </a:bodyPr>
          <a:lstStyle/>
          <a:p>
            <a:pPr algn="ctr"/>
            <a:r>
              <a:rPr lang="ru-RU" b="1" dirty="0">
                <a:latin typeface="Times New Roman" panose="02020603050405020304" pitchFamily="18" charset="0"/>
                <a:cs typeface="Times New Roman" panose="02020603050405020304" pitchFamily="18" charset="0"/>
              </a:rPr>
              <a:t>Добиваясь чистоты и звучности цвета, Моне избегает смешивать краски на палитре; чтобы передать нужный ему тон зеленой листвы, художник кладет рядом мазки желтого и синего, на расстоянии они сливаются, «смешиваются» в глазу зрителя, и листья кажутся зелеными и словно трепещущими на </a:t>
            </a:r>
            <a:r>
              <a:rPr lang="ru-RU" b="1" dirty="0" smtClean="0">
                <a:latin typeface="Times New Roman" panose="02020603050405020304" pitchFamily="18" charset="0"/>
                <a:cs typeface="Times New Roman" panose="02020603050405020304" pitchFamily="18" charset="0"/>
              </a:rPr>
              <a:t>ветру. «Стог </a:t>
            </a:r>
            <a:r>
              <a:rPr lang="ru-RU" b="1" dirty="0">
                <a:latin typeface="Times New Roman" panose="02020603050405020304" pitchFamily="18" charset="0"/>
                <a:cs typeface="Times New Roman" panose="02020603050405020304" pitchFamily="18" charset="0"/>
              </a:rPr>
              <a:t>сена</a:t>
            </a:r>
            <a:r>
              <a:rPr lang="ru-RU" b="1" dirty="0" smtClean="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Все эти новшества вызывали неприятие публики и критики. </a:t>
            </a:r>
          </a:p>
        </p:txBody>
      </p:sp>
      <p:pic>
        <p:nvPicPr>
          <p:cNvPr id="8194" name="Picture 2" descr="http://www.wm-painting.ru/plugins/p19_image_design/images/11/316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2012" y="2132856"/>
            <a:ext cx="6096000" cy="4498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909400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44208" y="980728"/>
            <a:ext cx="2088232" cy="4524315"/>
          </a:xfrm>
          <a:prstGeom prst="rect">
            <a:avLst/>
          </a:prstGeom>
          <a:noFill/>
        </p:spPr>
        <p:txBody>
          <a:bodyPr wrap="square" rtlCol="0">
            <a:spAutoFit/>
          </a:bodyPr>
          <a:lstStyle/>
          <a:p>
            <a:pPr algn="ctr"/>
            <a:r>
              <a:rPr lang="ru-RU" b="1" dirty="0">
                <a:solidFill>
                  <a:srgbClr val="FFFF00"/>
                </a:solidFill>
                <a:latin typeface="Times New Roman" panose="02020603050405020304" pitchFamily="18" charset="0"/>
                <a:cs typeface="Times New Roman" panose="02020603050405020304" pitchFamily="18" charset="0"/>
              </a:rPr>
              <a:t>Картины импрессионистов не принимались в Салон, покупались за бесценок или не покупались вовсе. Моне жил долгое время в такой нужде, что не было денег ни на хлеб, ни на краски, и он подчас не мог закончить начатый холст.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4857151"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667862" y="5661248"/>
            <a:ext cx="2592288" cy="369332"/>
          </a:xfrm>
          <a:prstGeom prst="rect">
            <a:avLst/>
          </a:prstGeom>
          <a:noFill/>
        </p:spPr>
        <p:txBody>
          <a:bodyPr wrap="square" rtlCol="0">
            <a:spAutoFit/>
          </a:bodyPr>
          <a:lstStyle/>
          <a:p>
            <a:r>
              <a:rPr lang="ru-RU" b="1" dirty="0"/>
              <a:t>«Пляж в </a:t>
            </a:r>
            <a:r>
              <a:rPr lang="ru-RU" b="1" dirty="0" err="1"/>
              <a:t>Пурвиле</a:t>
            </a:r>
            <a:r>
              <a:rPr lang="ru-RU" b="1" dirty="0"/>
              <a:t>»</a:t>
            </a:r>
          </a:p>
        </p:txBody>
      </p:sp>
    </p:spTree>
    <p:extLst>
      <p:ext uri="{BB962C8B-B14F-4D97-AF65-F5344CB8AC3E}">
        <p14:creationId xmlns:p14="http://schemas.microsoft.com/office/powerpoint/2010/main" val="497879607"/>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509</Words>
  <Application>Microsoft Office PowerPoint</Application>
  <PresentationFormat>Экран (4:3)</PresentationFormat>
  <Paragraphs>17</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Александр</dc:creator>
  <cp:lastModifiedBy>Александр</cp:lastModifiedBy>
  <cp:revision>19</cp:revision>
  <dcterms:created xsi:type="dcterms:W3CDTF">2013-04-20T13:06:24Z</dcterms:created>
  <dcterms:modified xsi:type="dcterms:W3CDTF">2015-01-16T17:06:52Z</dcterms:modified>
</cp:coreProperties>
</file>