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65" r:id="rId3"/>
    <p:sldId id="266" r:id="rId4"/>
    <p:sldId id="267" r:id="rId5"/>
    <p:sldId id="268" r:id="rId6"/>
    <p:sldId id="256" r:id="rId7"/>
    <p:sldId id="269" r:id="rId8"/>
    <p:sldId id="263" r:id="rId9"/>
    <p:sldId id="272" r:id="rId10"/>
    <p:sldId id="270" r:id="rId11"/>
    <p:sldId id="262" r:id="rId12"/>
    <p:sldId id="261" r:id="rId13"/>
    <p:sldId id="259" r:id="rId14"/>
    <p:sldId id="271" r:id="rId15"/>
    <p:sldId id="257" r:id="rId16"/>
    <p:sldId id="274" r:id="rId17"/>
    <p:sldId id="273" r:id="rId18"/>
    <p:sldId id="26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60" autoAdjust="0"/>
    <p:restoredTop sz="94660"/>
  </p:normalViewPr>
  <p:slideViewPr>
    <p:cSldViewPr>
      <p:cViewPr varScale="1">
        <p:scale>
          <a:sx n="69" d="100"/>
          <a:sy n="69" d="100"/>
        </p:scale>
        <p:origin x="-123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5C3B987-96AC-4052-8F05-5D9772699339}" type="datetimeFigureOut">
              <a:rPr lang="ru-RU" smtClean="0"/>
              <a:pPr/>
              <a:t>01.11.2013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A7B1248-C1D8-4C9D-8F9A-EFCF5C2272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C3B987-96AC-4052-8F05-5D9772699339}" type="datetimeFigureOut">
              <a:rPr lang="ru-RU" smtClean="0"/>
              <a:pPr/>
              <a:t>01.11.2013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7B1248-C1D8-4C9D-8F9A-EFCF5C2272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C3B987-96AC-4052-8F05-5D9772699339}" type="datetimeFigureOut">
              <a:rPr lang="ru-RU" smtClean="0"/>
              <a:pPr/>
              <a:t>01.11.2013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7B1248-C1D8-4C9D-8F9A-EFCF5C2272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C3B987-96AC-4052-8F05-5D9772699339}" type="datetimeFigureOut">
              <a:rPr lang="ru-RU" smtClean="0"/>
              <a:pPr/>
              <a:t>01.11.2013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7B1248-C1D8-4C9D-8F9A-EFCF5C2272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C3B987-96AC-4052-8F05-5D9772699339}" type="datetimeFigureOut">
              <a:rPr lang="ru-RU" smtClean="0"/>
              <a:pPr/>
              <a:t>01.11.2013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7B1248-C1D8-4C9D-8F9A-EFCF5C2272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C3B987-96AC-4052-8F05-5D9772699339}" type="datetimeFigureOut">
              <a:rPr lang="ru-RU" smtClean="0"/>
              <a:pPr/>
              <a:t>01.11.2013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7B1248-C1D8-4C9D-8F9A-EFCF5C2272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C3B987-96AC-4052-8F05-5D9772699339}" type="datetimeFigureOut">
              <a:rPr lang="ru-RU" smtClean="0"/>
              <a:pPr/>
              <a:t>01.11.2013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7B1248-C1D8-4C9D-8F9A-EFCF5C2272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C3B987-96AC-4052-8F05-5D9772699339}" type="datetimeFigureOut">
              <a:rPr lang="ru-RU" smtClean="0"/>
              <a:pPr/>
              <a:t>01.11.2013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7B1248-C1D8-4C9D-8F9A-EFCF5C2272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C3B987-96AC-4052-8F05-5D9772699339}" type="datetimeFigureOut">
              <a:rPr lang="ru-RU" smtClean="0"/>
              <a:pPr/>
              <a:t>01.11.2013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7B1248-C1D8-4C9D-8F9A-EFCF5C2272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5C3B987-96AC-4052-8F05-5D9772699339}" type="datetimeFigureOut">
              <a:rPr lang="ru-RU" smtClean="0"/>
              <a:pPr/>
              <a:t>01.11.2013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A7B1248-C1D8-4C9D-8F9A-EFCF5C2272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5C3B987-96AC-4052-8F05-5D9772699339}" type="datetimeFigureOut">
              <a:rPr lang="ru-RU" smtClean="0"/>
              <a:pPr/>
              <a:t>01.11.2013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A7B1248-C1D8-4C9D-8F9A-EFCF5C2272F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5C3B987-96AC-4052-8F05-5D9772699339}" type="datetimeFigureOut">
              <a:rPr lang="ru-RU" smtClean="0"/>
              <a:pPr/>
              <a:t>01.11.2013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A7B1248-C1D8-4C9D-8F9A-EFCF5C2272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420888"/>
            <a:ext cx="7772400" cy="252028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Развитие творческих способностей учащихся через театральную деятельность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59832" y="5157192"/>
            <a:ext cx="5760640" cy="1536576"/>
          </a:xfrm>
        </p:spPr>
        <p:txBody>
          <a:bodyPr/>
          <a:lstStyle/>
          <a:p>
            <a:r>
              <a:rPr lang="ru-RU" dirty="0" err="1" smtClean="0">
                <a:solidFill>
                  <a:schemeClr val="tx1"/>
                </a:solidFill>
              </a:rPr>
              <a:t>БарсуковаА.И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Учитель высшей категории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МОУ СОШ №16 </a:t>
            </a:r>
            <a:r>
              <a:rPr lang="ru-RU" sz="1600" dirty="0" err="1" smtClean="0">
                <a:solidFill>
                  <a:schemeClr val="tx1"/>
                </a:solidFill>
              </a:rPr>
              <a:t>с.Томузловского</a:t>
            </a:r>
            <a:endParaRPr lang="ru-RU" sz="1600" dirty="0" smtClean="0">
              <a:solidFill>
                <a:schemeClr val="tx1"/>
              </a:solidFill>
            </a:endParaRPr>
          </a:p>
          <a:p>
            <a:r>
              <a:rPr lang="ru-RU" sz="1600" dirty="0" smtClean="0">
                <a:solidFill>
                  <a:schemeClr val="tx1"/>
                </a:solidFill>
              </a:rPr>
              <a:t>Буденновского района</a:t>
            </a: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5" name="Picture 2" descr="C:\Documents and Settings\user\Рабочий стол\МОЙ ТАЛАНТ\Талант в Невинке МАТЮХИНА\маски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681020">
            <a:off x="216220" y="357746"/>
            <a:ext cx="1904614" cy="1893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07037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880625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Новизна </a:t>
            </a:r>
            <a:r>
              <a:rPr lang="ru-RU" dirty="0">
                <a:solidFill>
                  <a:srgbClr val="0070C0"/>
                </a:solidFill>
              </a:rPr>
              <a:t>программы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357298"/>
            <a:ext cx="7776864" cy="5000660"/>
          </a:xfrm>
        </p:spPr>
        <p:txBody>
          <a:bodyPr>
            <a:noAutofit/>
          </a:bodyPr>
          <a:lstStyle/>
          <a:p>
            <a:pPr algn="l"/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- </a:t>
            </a:r>
            <a:r>
              <a:rPr lang="ru-RU" sz="2000" b="1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деятельностный</a:t>
            </a:r>
            <a:r>
              <a:rPr lang="ru-RU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подход 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к воспитанию и развитию ребенка </a:t>
            </a:r>
          </a:p>
          <a:p>
            <a:pPr algn="l"/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средствами театра, где школьник выступает в роли то актёра, то музыканта, то художника, на практике узнаёт о том, что актёр – это одновременно и творец, и материал, и инструмент;</a:t>
            </a:r>
          </a:p>
          <a:p>
            <a:pPr algn="l">
              <a:buFontTx/>
              <a:buChar char="-"/>
            </a:pPr>
            <a:r>
              <a:rPr lang="ru-RU" sz="2000" b="1" i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принцип </a:t>
            </a:r>
            <a:r>
              <a:rPr lang="ru-RU" sz="20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междисциплинарной интеграции</a:t>
            </a:r>
            <a:r>
              <a:rPr lang="ru-RU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– применим к смежным наукам (уроки литературы и музыки, литература и живопись, изобразительное искусство и технология, вокал и ритмика);</a:t>
            </a:r>
          </a:p>
          <a:p>
            <a:pPr algn="l">
              <a:buFontTx/>
              <a:buChar char="-"/>
            </a:pPr>
            <a:r>
              <a:rPr lang="ru-RU" sz="2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- </a:t>
            </a:r>
            <a:r>
              <a:rPr lang="ru-RU" sz="20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принцип креативности</a:t>
            </a:r>
            <a:r>
              <a:rPr lang="ru-RU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2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– предполагает максимальную ориентацию на творчество ребенка, на развитие его психофизических ощущений, раскрепощение личности. </a:t>
            </a:r>
          </a:p>
          <a:p>
            <a:pPr algn="l"/>
            <a:endParaRPr lang="ru-RU" sz="20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4" name="Picture 2" descr="C:\Documents and Settings\user\Рабочий стол\МОЙ ТАЛАНТ\Талант в Невинке МАТЮХИНА\маски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681020">
            <a:off x="124984" y="126485"/>
            <a:ext cx="1104900" cy="1094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34968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8132440" cy="20162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dirty="0">
                <a:solidFill>
                  <a:schemeClr val="bg2">
                    <a:lumMod val="25000"/>
                  </a:schemeClr>
                </a:solidFill>
              </a:rPr>
              <a:t>Театр </a:t>
            </a:r>
            <a:r>
              <a:rPr lang="ru-RU" sz="4900" dirty="0" smtClean="0">
                <a:solidFill>
                  <a:schemeClr val="bg2">
                    <a:lumMod val="25000"/>
                  </a:schemeClr>
                </a:solidFill>
              </a:rPr>
              <a:t> </a:t>
            </a:r>
            <a:r>
              <a:rPr lang="ru-RU" sz="4900" dirty="0">
                <a:solidFill>
                  <a:schemeClr val="bg2">
                    <a:lumMod val="25000"/>
                  </a:schemeClr>
                </a:solidFill>
              </a:rPr>
              <a:t>в контексте других видов искусства</a:t>
            </a:r>
            <a:r>
              <a:rPr lang="ru-RU" sz="4900" dirty="0" smtClean="0">
                <a:solidFill>
                  <a:schemeClr val="bg2">
                    <a:lumMod val="25000"/>
                  </a:schemeClr>
                </a:solidFill>
              </a:rPr>
              <a:t>	</a:t>
            </a:r>
            <a:br>
              <a:rPr lang="ru-RU" sz="4900" dirty="0" smtClean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4900" dirty="0" smtClean="0">
                <a:solidFill>
                  <a:schemeClr val="bg2">
                    <a:lumMod val="25000"/>
                  </a:schemeClr>
                </a:solidFill>
              </a:rPr>
              <a:t>   </a:t>
            </a:r>
            <a:r>
              <a:rPr lang="ru-RU" sz="4000" b="1" dirty="0" smtClean="0">
                <a:solidFill>
                  <a:srgbClr val="FF0000"/>
                </a:solidFill>
              </a:rPr>
              <a:t>Театр = Школа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844824"/>
            <a:ext cx="4064496" cy="3960440"/>
          </a:xfrm>
        </p:spPr>
        <p:txBody>
          <a:bodyPr>
            <a:normAutofit fontScale="70000" lnSpcReduction="20000"/>
          </a:bodyPr>
          <a:lstStyle/>
          <a:p>
            <a:endParaRPr lang="ru-RU" dirty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4600" dirty="0" smtClean="0">
                <a:solidFill>
                  <a:schemeClr val="bg2">
                    <a:lumMod val="25000"/>
                  </a:schemeClr>
                </a:solidFill>
              </a:rPr>
              <a:t>Литература</a:t>
            </a:r>
          </a:p>
          <a:p>
            <a:r>
              <a:rPr lang="ru-RU" sz="4600" dirty="0" smtClean="0">
                <a:solidFill>
                  <a:schemeClr val="bg2">
                    <a:lumMod val="25000"/>
                  </a:schemeClr>
                </a:solidFill>
              </a:rPr>
              <a:t>Музыка</a:t>
            </a:r>
          </a:p>
          <a:p>
            <a:r>
              <a:rPr lang="ru-RU" sz="4600" dirty="0" smtClean="0">
                <a:solidFill>
                  <a:schemeClr val="bg2">
                    <a:lumMod val="25000"/>
                  </a:schemeClr>
                </a:solidFill>
              </a:rPr>
              <a:t>Изобразительное искусство</a:t>
            </a:r>
          </a:p>
          <a:p>
            <a:r>
              <a:rPr lang="ru-RU" sz="4600" dirty="0">
                <a:solidFill>
                  <a:schemeClr val="bg2">
                    <a:lumMod val="25000"/>
                  </a:schemeClr>
                </a:solidFill>
              </a:rPr>
              <a:t>Т</a:t>
            </a:r>
            <a:r>
              <a:rPr lang="ru-RU" sz="4600" dirty="0" smtClean="0">
                <a:solidFill>
                  <a:schemeClr val="bg2">
                    <a:lumMod val="25000"/>
                  </a:schemeClr>
                </a:solidFill>
              </a:rPr>
              <a:t>ехнология</a:t>
            </a:r>
          </a:p>
          <a:p>
            <a:r>
              <a:rPr lang="ru-RU" sz="4600" dirty="0" smtClean="0">
                <a:solidFill>
                  <a:schemeClr val="bg2">
                    <a:lumMod val="25000"/>
                  </a:schemeClr>
                </a:solidFill>
              </a:rPr>
              <a:t>Игра</a:t>
            </a:r>
          </a:p>
          <a:p>
            <a:r>
              <a:rPr lang="ru-RU" sz="4600" dirty="0" smtClean="0">
                <a:solidFill>
                  <a:schemeClr val="bg2">
                    <a:lumMod val="25000"/>
                  </a:schemeClr>
                </a:solidFill>
              </a:rPr>
              <a:t>Вокал</a:t>
            </a:r>
          </a:p>
          <a:p>
            <a:r>
              <a:rPr lang="ru-RU" sz="4600" dirty="0" smtClean="0">
                <a:solidFill>
                  <a:schemeClr val="bg2">
                    <a:lumMod val="25000"/>
                  </a:schemeClr>
                </a:solidFill>
              </a:rPr>
              <a:t>Ритмика</a:t>
            </a:r>
          </a:p>
          <a:p>
            <a:endParaRPr lang="ru-RU" dirty="0" smtClean="0">
              <a:solidFill>
                <a:schemeClr val="tx2">
                  <a:lumMod val="50000"/>
                </a:schemeClr>
              </a:solidFill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5" descr="377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286256"/>
            <a:ext cx="3073770" cy="2214578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</p:spPr>
      </p:pic>
      <p:pic>
        <p:nvPicPr>
          <p:cNvPr id="5" name="Picture 3" descr="Изображение1"/>
          <p:cNvPicPr>
            <a:picLocks noChangeAspect="1" noChangeArrowheads="1"/>
          </p:cNvPicPr>
          <p:nvPr/>
        </p:nvPicPr>
        <p:blipFill>
          <a:blip r:embed="rId3" cstate="print"/>
          <a:srcRect l="9708" t="18939"/>
          <a:stretch>
            <a:fillRect/>
          </a:stretch>
        </p:blipFill>
        <p:spPr>
          <a:xfrm>
            <a:off x="5857884" y="4143380"/>
            <a:ext cx="3073770" cy="2132856"/>
          </a:xfrm>
          <a:prstGeom prst="rect">
            <a:avLst/>
          </a:prstGeom>
          <a:noFill/>
          <a:ln>
            <a:solidFill>
              <a:srgbClr val="990000"/>
            </a:solidFill>
          </a:ln>
        </p:spPr>
      </p:pic>
    </p:spTree>
    <p:extLst>
      <p:ext uri="{BB962C8B-B14F-4D97-AF65-F5344CB8AC3E}">
        <p14:creationId xmlns:p14="http://schemas.microsoft.com/office/powerpoint/2010/main" val="2713311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214422"/>
            <a:ext cx="7772400" cy="7858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>Черты  развития способностей</a:t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628800"/>
            <a:ext cx="7704856" cy="40100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Театр = Школа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2276872"/>
            <a:ext cx="174600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потребность в умственных</a:t>
            </a:r>
          </a:p>
          <a:p>
            <a:pPr algn="ctr"/>
            <a:r>
              <a:rPr lang="ru-RU" dirty="0" smtClean="0"/>
              <a:t>впечатлениях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558511" y="2276872"/>
            <a:ext cx="1850114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у</a:t>
            </a:r>
            <a:r>
              <a:rPr lang="ru-RU" dirty="0" smtClean="0"/>
              <a:t>мственная активность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716016" y="2276872"/>
            <a:ext cx="1944216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у</a:t>
            </a:r>
            <a:r>
              <a:rPr lang="ru-RU" dirty="0" smtClean="0"/>
              <a:t>мственные способности +</a:t>
            </a:r>
          </a:p>
          <a:p>
            <a:pPr algn="ctr"/>
            <a:r>
              <a:rPr lang="ru-RU" dirty="0"/>
              <a:t>м</a:t>
            </a:r>
            <a:r>
              <a:rPr lang="ru-RU" dirty="0" smtClean="0"/>
              <a:t>отивационные факторы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876256" y="2276872"/>
            <a:ext cx="1872208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</a:t>
            </a:r>
            <a:r>
              <a:rPr lang="ru-RU" dirty="0" smtClean="0"/>
              <a:t>ознавательная</a:t>
            </a:r>
          </a:p>
          <a:p>
            <a:pPr algn="ctr"/>
            <a:r>
              <a:rPr lang="ru-RU" dirty="0" smtClean="0"/>
              <a:t>потребность</a:t>
            </a:r>
            <a:endParaRPr lang="ru-RU" dirty="0"/>
          </a:p>
        </p:txBody>
      </p:sp>
      <p:sp>
        <p:nvSpPr>
          <p:cNvPr id="8" name="Выгнутая влево стрелка 7"/>
          <p:cNvSpPr/>
          <p:nvPr/>
        </p:nvSpPr>
        <p:spPr>
          <a:xfrm>
            <a:off x="1702875" y="3429000"/>
            <a:ext cx="857240" cy="49607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Выгнутая влево стрелка 8"/>
          <p:cNvSpPr/>
          <p:nvPr/>
        </p:nvSpPr>
        <p:spPr>
          <a:xfrm>
            <a:off x="3707904" y="3429000"/>
            <a:ext cx="1008112" cy="49607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0" name="Выгнутая влево стрелка 9"/>
          <p:cNvSpPr/>
          <p:nvPr/>
        </p:nvSpPr>
        <p:spPr>
          <a:xfrm>
            <a:off x="6012160" y="3429000"/>
            <a:ext cx="1008112" cy="496072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1" name="Picture 2" descr="C:\Documents and Settings\user\Рабочий стол\МОЙ ТАЛАНТ\Талант в Невинке МАТЮХИНА\маски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681020">
            <a:off x="220140" y="186862"/>
            <a:ext cx="1027799" cy="96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Анна Ивановна\Favorites\Pictures\Фото 1\P10001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778787">
            <a:off x="490962" y="4218311"/>
            <a:ext cx="2688951" cy="2024713"/>
          </a:xfrm>
          <a:prstGeom prst="rect">
            <a:avLst/>
          </a:prstGeom>
          <a:noFill/>
        </p:spPr>
      </p:pic>
      <p:pic>
        <p:nvPicPr>
          <p:cNvPr id="1027" name="Picture 3" descr="C:\Users\Анна Ивановна\Favorites\Pictures\Фото 1\P100018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720281">
            <a:off x="5990020" y="4111290"/>
            <a:ext cx="2674552" cy="2238740"/>
          </a:xfrm>
          <a:prstGeom prst="rect">
            <a:avLst/>
          </a:prstGeom>
          <a:noFill/>
        </p:spPr>
      </p:pic>
      <p:pic>
        <p:nvPicPr>
          <p:cNvPr id="1029" name="Picture 5" descr="C:\Users\Анна Ивановна\Videos\Театр\P10400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14678" y="4214818"/>
            <a:ext cx="2714644" cy="20895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98414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6048672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9185585"/>
              </p:ext>
            </p:extLst>
          </p:nvPr>
        </p:nvGraphicFramePr>
        <p:xfrm>
          <a:off x="395536" y="476674"/>
          <a:ext cx="8424936" cy="61206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12468"/>
                <a:gridCol w="4212468"/>
              </a:tblGrid>
              <a:tr h="1394809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Театральная</a:t>
                      </a:r>
                      <a:r>
                        <a:rPr lang="ru-RU" sz="2800" baseline="0" dirty="0" smtClean="0"/>
                        <a:t> деятельность развивает: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Учебная деятельность развивает:</a:t>
                      </a:r>
                      <a:endParaRPr lang="ru-RU" sz="2800" dirty="0"/>
                    </a:p>
                  </a:txBody>
                  <a:tcPr/>
                </a:tc>
              </a:tr>
              <a:tr h="675124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Внимание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/>
                        <a:t>Внимание</a:t>
                      </a:r>
                      <a:endParaRPr lang="ru-RU" sz="2800" dirty="0"/>
                    </a:p>
                  </a:txBody>
                  <a:tcPr/>
                </a:tc>
              </a:tr>
              <a:tr h="675124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Память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Память</a:t>
                      </a:r>
                      <a:endParaRPr lang="ru-RU" sz="2800" dirty="0"/>
                    </a:p>
                  </a:txBody>
                  <a:tcPr/>
                </a:tc>
              </a:tr>
              <a:tr h="675124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Речь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Речь</a:t>
                      </a:r>
                      <a:endParaRPr lang="ru-RU" sz="2800" dirty="0"/>
                    </a:p>
                  </a:txBody>
                  <a:tcPr/>
                </a:tc>
              </a:tr>
              <a:tr h="675124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Мышление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Мышление</a:t>
                      </a:r>
                      <a:endParaRPr lang="ru-RU" sz="2800" dirty="0"/>
                    </a:p>
                  </a:txBody>
                  <a:tcPr/>
                </a:tc>
              </a:tr>
              <a:tr h="675124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Восприятие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Восприятие</a:t>
                      </a:r>
                      <a:endParaRPr lang="ru-RU" sz="2800" dirty="0"/>
                    </a:p>
                  </a:txBody>
                  <a:tcPr/>
                </a:tc>
              </a:tr>
              <a:tr h="675124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Воля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Воля</a:t>
                      </a:r>
                      <a:endParaRPr lang="ru-RU" sz="2800" dirty="0"/>
                    </a:p>
                  </a:txBody>
                  <a:tcPr/>
                </a:tc>
              </a:tr>
              <a:tr h="675124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Эмоции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Эмоции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494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357694"/>
            <a:ext cx="7772400" cy="928694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chemeClr val="bg2">
                    <a:lumMod val="25000"/>
                  </a:schemeClr>
                </a:solidFill>
              </a:rPr>
              <a:t>Ф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ормы 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</a:rPr>
              <a:t>проведения </a:t>
            </a:r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занятий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/>
            </a:r>
            <a:br>
              <a:rPr lang="ru-RU" sz="20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игра</a:t>
            </a:r>
            <a:br>
              <a:rPr lang="ru-RU" sz="20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беседа</a:t>
            </a:r>
            <a:br>
              <a:rPr lang="ru-RU" sz="20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иллюстрирование</a:t>
            </a:r>
            <a:br>
              <a:rPr lang="ru-RU" sz="20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изучение основ сценического мастерства </a:t>
            </a:r>
            <a:br>
              <a:rPr lang="ru-RU" sz="20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мастерская образа</a:t>
            </a:r>
            <a:br>
              <a:rPr lang="ru-RU" sz="20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мастерская костюма, декораций</a:t>
            </a:r>
            <a:br>
              <a:rPr lang="ru-RU" sz="20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000" dirty="0" err="1">
                <a:solidFill>
                  <a:schemeClr val="bg2">
                    <a:lumMod val="25000"/>
                  </a:schemeClr>
                </a:solidFill>
              </a:rPr>
              <a:t>инсценирование</a:t>
            </a:r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 прочитанного произведения</a:t>
            </a:r>
            <a:br>
              <a:rPr lang="ru-RU" sz="20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постановка спектакля </a:t>
            </a:r>
            <a:br>
              <a:rPr lang="ru-RU" sz="20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посещение спектакля</a:t>
            </a:r>
            <a:br>
              <a:rPr lang="ru-RU" sz="20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работа в малых группах</a:t>
            </a:r>
            <a:br>
              <a:rPr lang="ru-RU" sz="20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актёрский тренинг</a:t>
            </a:r>
            <a:br>
              <a:rPr lang="ru-RU" sz="20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экскурсия</a:t>
            </a:r>
            <a:br>
              <a:rPr lang="ru-RU" sz="2000" dirty="0">
                <a:solidFill>
                  <a:schemeClr val="bg2">
                    <a:lumMod val="25000"/>
                  </a:schemeClr>
                </a:solidFill>
              </a:rPr>
            </a:br>
            <a:r>
              <a:rPr lang="ru-RU" sz="2000" dirty="0">
                <a:solidFill>
                  <a:schemeClr val="bg2">
                    <a:lumMod val="25000"/>
                  </a:schemeClr>
                </a:solidFill>
              </a:rPr>
              <a:t>выступление</a:t>
            </a:r>
            <a:br>
              <a:rPr lang="ru-RU" sz="2000" dirty="0">
                <a:solidFill>
                  <a:schemeClr val="bg2">
                    <a:lumMod val="25000"/>
                  </a:schemeClr>
                </a:solidFill>
              </a:rPr>
            </a:br>
            <a:endParaRPr lang="ru-RU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5445224"/>
            <a:ext cx="7776864" cy="864096"/>
          </a:xfrm>
        </p:spPr>
        <p:txBody>
          <a:bodyPr>
            <a:normAutofit fontScale="77500" lnSpcReduction="2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З</a:t>
            </a:r>
            <a:r>
              <a:rPr lang="ru-RU" dirty="0" smtClean="0">
                <a:solidFill>
                  <a:srgbClr val="FF0000"/>
                </a:solidFill>
              </a:rPr>
              <a:t>аинтересованность </a:t>
            </a:r>
            <a:r>
              <a:rPr lang="ru-RU" dirty="0">
                <a:solidFill>
                  <a:srgbClr val="FF0000"/>
                </a:solidFill>
              </a:rPr>
              <a:t>ученика, доходящая до азарта, – обязательное условие успеха выполнения </a:t>
            </a:r>
            <a:r>
              <a:rPr lang="ru-RU" dirty="0" smtClean="0">
                <a:solidFill>
                  <a:srgbClr val="FF0000"/>
                </a:solidFill>
              </a:rPr>
              <a:t>задания!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Picture 2" descr="C:\Documents and Settings\user\Рабочий стол\МОЙ ТАЛАНТ\Талант в Невинке МАТЮХИНА\маски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681020">
            <a:off x="449692" y="305390"/>
            <a:ext cx="1283662" cy="1414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7036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estival.1september.ru/articles/602917/img1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496944" cy="61206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5128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1"/>
            <a:ext cx="7772400" cy="1026353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</a:rPr>
              <a:t>   Репертуар школьного театра «ПРЕМЬЕРА»</a:t>
            </a:r>
            <a:endParaRPr lang="ru-RU" sz="28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412776"/>
            <a:ext cx="7488832" cy="4968552"/>
          </a:xfrm>
        </p:spPr>
        <p:txBody>
          <a:bodyPr>
            <a:normAutofit lnSpcReduction="10000"/>
          </a:bodyPr>
          <a:lstStyle/>
          <a:p>
            <a:pPr algn="l"/>
            <a:r>
              <a:rPr lang="ru-RU" dirty="0" smtClean="0"/>
              <a:t> </a:t>
            </a:r>
            <a:r>
              <a:rPr lang="ru-RU" sz="2400" dirty="0" smtClean="0">
                <a:solidFill>
                  <a:srgbClr val="C00000"/>
                </a:solidFill>
              </a:rPr>
              <a:t>«Смех и слезы»</a:t>
            </a:r>
          </a:p>
          <a:p>
            <a:pPr algn="l"/>
            <a:r>
              <a:rPr lang="ru-RU" sz="2400" dirty="0" smtClean="0">
                <a:solidFill>
                  <a:srgbClr val="C00000"/>
                </a:solidFill>
              </a:rPr>
              <a:t> </a:t>
            </a:r>
            <a:r>
              <a:rPr lang="ru-RU" sz="2400" dirty="0">
                <a:solidFill>
                  <a:srgbClr val="C00000"/>
                </a:solidFill>
              </a:rPr>
              <a:t>«Двенадцать месяцев» по </a:t>
            </a:r>
            <a:r>
              <a:rPr lang="ru-RU" sz="2400" dirty="0" err="1" smtClean="0">
                <a:solidFill>
                  <a:srgbClr val="C00000"/>
                </a:solidFill>
              </a:rPr>
              <a:t>С.Маршаку</a:t>
            </a:r>
            <a:endParaRPr lang="ru-RU" sz="2400" dirty="0" smtClean="0">
              <a:solidFill>
                <a:srgbClr val="C00000"/>
              </a:solidFill>
            </a:endParaRPr>
          </a:p>
          <a:p>
            <a:pPr algn="l"/>
            <a:r>
              <a:rPr lang="ru-RU" sz="2400" dirty="0" smtClean="0">
                <a:solidFill>
                  <a:srgbClr val="C00000"/>
                </a:solidFill>
              </a:rPr>
              <a:t> </a:t>
            </a:r>
            <a:r>
              <a:rPr lang="ru-RU" sz="2400" dirty="0">
                <a:solidFill>
                  <a:srgbClr val="C00000"/>
                </a:solidFill>
              </a:rPr>
              <a:t>«Звездный мальчик» </a:t>
            </a:r>
            <a:r>
              <a:rPr lang="ru-RU" sz="2400" dirty="0" err="1" smtClean="0">
                <a:solidFill>
                  <a:srgbClr val="C00000"/>
                </a:solidFill>
              </a:rPr>
              <a:t>О.Уайльда</a:t>
            </a:r>
            <a:endParaRPr lang="ru-RU" sz="2400" dirty="0" smtClean="0">
              <a:solidFill>
                <a:srgbClr val="C00000"/>
              </a:solidFill>
            </a:endParaRPr>
          </a:p>
          <a:p>
            <a:pPr algn="l"/>
            <a:r>
              <a:rPr lang="ru-RU" sz="2400" dirty="0" smtClean="0">
                <a:solidFill>
                  <a:srgbClr val="C00000"/>
                </a:solidFill>
              </a:rPr>
              <a:t> </a:t>
            </a:r>
            <a:r>
              <a:rPr lang="ru-RU" sz="2400" dirty="0">
                <a:solidFill>
                  <a:srgbClr val="C00000"/>
                </a:solidFill>
              </a:rPr>
              <a:t>«Звезда» по </a:t>
            </a:r>
            <a:r>
              <a:rPr lang="ru-RU" sz="2400" dirty="0" smtClean="0">
                <a:solidFill>
                  <a:srgbClr val="C00000"/>
                </a:solidFill>
              </a:rPr>
              <a:t>Казакевичу</a:t>
            </a:r>
          </a:p>
          <a:p>
            <a:pPr algn="l"/>
            <a:r>
              <a:rPr lang="ru-RU" sz="2400" dirty="0" smtClean="0">
                <a:solidFill>
                  <a:srgbClr val="C00000"/>
                </a:solidFill>
              </a:rPr>
              <a:t> </a:t>
            </a:r>
            <a:r>
              <a:rPr lang="ru-RU" sz="2400" dirty="0">
                <a:solidFill>
                  <a:srgbClr val="C00000"/>
                </a:solidFill>
              </a:rPr>
              <a:t>«Великое противостояние» по повести </a:t>
            </a:r>
            <a:r>
              <a:rPr lang="ru-RU" sz="2400" dirty="0" err="1" smtClean="0">
                <a:solidFill>
                  <a:srgbClr val="C00000"/>
                </a:solidFill>
              </a:rPr>
              <a:t>Л.Кассиля</a:t>
            </a:r>
            <a:endParaRPr lang="ru-RU" sz="2400" dirty="0" smtClean="0">
              <a:solidFill>
                <a:srgbClr val="C00000"/>
              </a:solidFill>
            </a:endParaRPr>
          </a:p>
          <a:p>
            <a:pPr algn="l"/>
            <a:r>
              <a:rPr lang="ru-RU" sz="2400" dirty="0" smtClean="0">
                <a:solidFill>
                  <a:srgbClr val="C00000"/>
                </a:solidFill>
              </a:rPr>
              <a:t> </a:t>
            </a:r>
            <a:r>
              <a:rPr lang="ru-RU" sz="2400" dirty="0">
                <a:solidFill>
                  <a:srgbClr val="C00000"/>
                </a:solidFill>
              </a:rPr>
              <a:t>«Снегурочка» по мотивам народной </a:t>
            </a:r>
            <a:r>
              <a:rPr lang="ru-RU" sz="2400" dirty="0" smtClean="0">
                <a:solidFill>
                  <a:srgbClr val="C00000"/>
                </a:solidFill>
              </a:rPr>
              <a:t>сказки</a:t>
            </a:r>
          </a:p>
          <a:p>
            <a:pPr algn="l"/>
            <a:r>
              <a:rPr lang="ru-RU" sz="2400" dirty="0" smtClean="0">
                <a:solidFill>
                  <a:srgbClr val="C00000"/>
                </a:solidFill>
              </a:rPr>
              <a:t>Новогоднее </a:t>
            </a:r>
            <a:r>
              <a:rPr lang="ru-RU" sz="2400" dirty="0">
                <a:solidFill>
                  <a:srgbClr val="C00000"/>
                </a:solidFill>
              </a:rPr>
              <a:t>представление  по мотивам сказки «Щелкунчик</a:t>
            </a:r>
            <a:r>
              <a:rPr lang="ru-RU" sz="2400" dirty="0" smtClean="0">
                <a:solidFill>
                  <a:srgbClr val="C00000"/>
                </a:solidFill>
              </a:rPr>
              <a:t>»</a:t>
            </a:r>
          </a:p>
          <a:p>
            <a:pPr algn="l"/>
            <a:r>
              <a:rPr lang="ru-RU" sz="2400" dirty="0" smtClean="0">
                <a:solidFill>
                  <a:srgbClr val="C00000"/>
                </a:solidFill>
              </a:rPr>
              <a:t>  </a:t>
            </a:r>
            <a:r>
              <a:rPr lang="ru-RU" sz="2400" dirty="0">
                <a:solidFill>
                  <a:srgbClr val="C00000"/>
                </a:solidFill>
              </a:rPr>
              <a:t>«Новогодние приключения Маши и Вити</a:t>
            </a:r>
            <a:r>
              <a:rPr lang="ru-RU" sz="2400" dirty="0" smtClean="0">
                <a:solidFill>
                  <a:srgbClr val="C00000"/>
                </a:solidFill>
              </a:rPr>
              <a:t>»</a:t>
            </a:r>
          </a:p>
          <a:p>
            <a:pPr algn="l"/>
            <a:r>
              <a:rPr lang="ru-RU" sz="2400" dirty="0" smtClean="0">
                <a:solidFill>
                  <a:srgbClr val="C00000"/>
                </a:solidFill>
              </a:rPr>
              <a:t> </a:t>
            </a:r>
            <a:r>
              <a:rPr lang="ru-RU" sz="2400" dirty="0">
                <a:solidFill>
                  <a:srgbClr val="C00000"/>
                </a:solidFill>
              </a:rPr>
              <a:t>«Мальчик – Одуванчик» </a:t>
            </a:r>
            <a:endParaRPr lang="ru-RU" sz="2400" dirty="0" smtClean="0">
              <a:solidFill>
                <a:srgbClr val="C00000"/>
              </a:solidFill>
            </a:endParaRPr>
          </a:p>
          <a:p>
            <a:pPr algn="l"/>
            <a:r>
              <a:rPr lang="ru-RU" sz="2400" dirty="0" smtClean="0">
                <a:solidFill>
                  <a:srgbClr val="C00000"/>
                </a:solidFill>
              </a:rPr>
              <a:t>Участие в играх КВН в </a:t>
            </a:r>
            <a:r>
              <a:rPr lang="ru-RU" sz="2400" dirty="0" err="1" smtClean="0">
                <a:solidFill>
                  <a:srgbClr val="C00000"/>
                </a:solidFill>
              </a:rPr>
              <a:t>г.Буденновске</a:t>
            </a:r>
            <a:r>
              <a:rPr lang="ru-RU" sz="2400" dirty="0" smtClean="0">
                <a:solidFill>
                  <a:srgbClr val="C00000"/>
                </a:solidFill>
              </a:rPr>
              <a:t> и </a:t>
            </a:r>
            <a:r>
              <a:rPr lang="ru-RU" sz="2400" dirty="0" err="1" smtClean="0">
                <a:solidFill>
                  <a:srgbClr val="C00000"/>
                </a:solidFill>
              </a:rPr>
              <a:t>г.Ставрополе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4" name="Picture 2" descr="C:\Documents and Settings\user\Рабочий стол\МОЙ ТАЛАНТ\Талант в Невинке МАТЮХИНА\маски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681020">
            <a:off x="249457" y="342596"/>
            <a:ext cx="1334563" cy="115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837639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071810"/>
            <a:ext cx="7772400" cy="157163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>
                <a:solidFill>
                  <a:srgbClr val="FF0000"/>
                </a:solidFill>
              </a:rPr>
              <a:t>Как </a:t>
            </a:r>
            <a:r>
              <a:rPr lang="ru-RU" sz="3100" dirty="0">
                <a:solidFill>
                  <a:srgbClr val="FF0000"/>
                </a:solidFill>
              </a:rPr>
              <a:t>хорошо, что есть театр!</a:t>
            </a:r>
            <a:br>
              <a:rPr lang="ru-RU" sz="3100" dirty="0">
                <a:solidFill>
                  <a:srgbClr val="FF0000"/>
                </a:solidFill>
              </a:rPr>
            </a:br>
            <a:r>
              <a:rPr lang="ru-RU" sz="3100" dirty="0">
                <a:solidFill>
                  <a:srgbClr val="FF0000"/>
                </a:solidFill>
              </a:rPr>
              <a:t>Он был и будет с нами вечно,</a:t>
            </a:r>
            <a:br>
              <a:rPr lang="ru-RU" sz="3100" dirty="0">
                <a:solidFill>
                  <a:srgbClr val="FF0000"/>
                </a:solidFill>
              </a:rPr>
            </a:br>
            <a:r>
              <a:rPr lang="ru-RU" sz="3100" dirty="0">
                <a:solidFill>
                  <a:srgbClr val="FF0000"/>
                </a:solidFill>
              </a:rPr>
              <a:t>Всегда готовый утверждать</a:t>
            </a:r>
            <a:br>
              <a:rPr lang="ru-RU" sz="3100" dirty="0">
                <a:solidFill>
                  <a:srgbClr val="FF0000"/>
                </a:solidFill>
              </a:rPr>
            </a:br>
            <a:r>
              <a:rPr lang="ru-RU" sz="3100" dirty="0">
                <a:solidFill>
                  <a:srgbClr val="FF0000"/>
                </a:solidFill>
              </a:rPr>
              <a:t>Все, что на свете человечно.</a:t>
            </a:r>
            <a:br>
              <a:rPr lang="ru-RU" sz="3100" dirty="0">
                <a:solidFill>
                  <a:srgbClr val="FF0000"/>
                </a:solidFill>
              </a:rPr>
            </a:br>
            <a:r>
              <a:rPr lang="ru-RU" sz="3100" dirty="0">
                <a:solidFill>
                  <a:srgbClr val="FF0000"/>
                </a:solidFill>
              </a:rPr>
              <a:t>Здесь все прекрасно – жесты, маски,</a:t>
            </a:r>
            <a:br>
              <a:rPr lang="ru-RU" sz="3100" dirty="0">
                <a:solidFill>
                  <a:srgbClr val="FF0000"/>
                </a:solidFill>
              </a:rPr>
            </a:br>
            <a:r>
              <a:rPr lang="ru-RU" sz="3100" dirty="0">
                <a:solidFill>
                  <a:srgbClr val="FF0000"/>
                </a:solidFill>
              </a:rPr>
              <a:t>Костюмы, музыка, игра.</a:t>
            </a:r>
            <a:br>
              <a:rPr lang="ru-RU" sz="3100" dirty="0">
                <a:solidFill>
                  <a:srgbClr val="FF0000"/>
                </a:solidFill>
              </a:rPr>
            </a:br>
            <a:r>
              <a:rPr lang="ru-RU" sz="3100" dirty="0">
                <a:solidFill>
                  <a:srgbClr val="FF0000"/>
                </a:solidFill>
              </a:rPr>
              <a:t>Здесь оживают наши сказки</a:t>
            </a:r>
            <a:br>
              <a:rPr lang="ru-RU" sz="3100" dirty="0">
                <a:solidFill>
                  <a:srgbClr val="FF0000"/>
                </a:solidFill>
              </a:rPr>
            </a:br>
            <a:r>
              <a:rPr lang="ru-RU" sz="3100" dirty="0">
                <a:solidFill>
                  <a:srgbClr val="FF0000"/>
                </a:solidFill>
              </a:rPr>
              <a:t>И с ними светлый мир добра!</a:t>
            </a:r>
            <a:br>
              <a:rPr lang="ru-RU" sz="3100" dirty="0">
                <a:solidFill>
                  <a:srgbClr val="FF0000"/>
                </a:solidFill>
              </a:rPr>
            </a:br>
            <a:endParaRPr lang="ru-RU" sz="31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Documents and Settings\user\Рабочий стол\МОЙ ТАЛАНТ\Талант в Невинке МАТЮХИНА\маски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681020">
            <a:off x="420151" y="426509"/>
            <a:ext cx="1354310" cy="1332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6633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5688632"/>
          </a:xfrm>
        </p:spPr>
        <p:txBody>
          <a:bodyPr>
            <a:noAutofit/>
          </a:bodyPr>
          <a:lstStyle/>
          <a:p>
            <a:r>
              <a:rPr lang="ru-RU" sz="3200" b="1" dirty="0"/>
              <a:t>Программа  «Театр в начальной школе» составлена на основе:</a:t>
            </a:r>
            <a:br>
              <a:rPr lang="ru-RU" sz="3200" b="1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400" dirty="0" smtClean="0"/>
              <a:t>- </a:t>
            </a:r>
            <a:r>
              <a:rPr lang="ru-RU" sz="2400" dirty="0"/>
              <a:t>программы курса «Театр» для начальной школы И.А. </a:t>
            </a:r>
            <a:r>
              <a:rPr lang="ru-RU" sz="2400" dirty="0" err="1"/>
              <a:t>Генералова</a:t>
            </a:r>
            <a:r>
              <a:rPr lang="ru-RU" sz="2400" dirty="0"/>
              <a:t>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000" dirty="0" smtClean="0"/>
              <a:t>(</a:t>
            </a:r>
            <a:r>
              <a:rPr lang="ru-RU" sz="2000" dirty="0"/>
              <a:t>Образовательная система «Школа 2100»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dirty="0" smtClean="0"/>
              <a:t>- образовательной программы «Основы театрального искусства» Похмельных А.А.</a:t>
            </a:r>
            <a:br>
              <a:rPr lang="ru-RU" sz="2400" dirty="0" smtClean="0"/>
            </a:br>
            <a:r>
              <a:rPr lang="ru-RU" sz="2000" dirty="0" smtClean="0"/>
              <a:t>				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400" dirty="0" smtClean="0"/>
              <a:t>- программы обучения детей основам сценического искусства «Школьный театр» Е.Р. Ганелина </a:t>
            </a:r>
            <a:br>
              <a:rPr lang="ru-RU" sz="2400" dirty="0" smtClean="0"/>
            </a:br>
            <a:r>
              <a:rPr lang="ru-RU" sz="2000" dirty="0" smtClean="0"/>
              <a:t>(</a:t>
            </a:r>
            <a:r>
              <a:rPr lang="ru-RU" sz="2000" dirty="0"/>
              <a:t>Санкт – Петербургская государственная академия театрального искусства. Кафедра основ актёрского мастерства).</a:t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3" name="Picture 2" descr="C:\Documents and Settings\user\Рабочий стол\МОЙ ТАЛАНТ\Талант в Невинке МАТЮХИНА\маски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349758">
            <a:off x="7411627" y="340774"/>
            <a:ext cx="1104900" cy="1094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4230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936103"/>
          </a:xfrm>
        </p:spPr>
        <p:txBody>
          <a:bodyPr>
            <a:normAutofit/>
          </a:bodyPr>
          <a:lstStyle/>
          <a:p>
            <a:r>
              <a:rPr lang="ru-RU" dirty="0" smtClean="0"/>
              <a:t>От обряда к театру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1196752"/>
            <a:ext cx="8496944" cy="4442048"/>
          </a:xfrm>
        </p:spPr>
        <p:txBody>
          <a:bodyPr>
            <a:normAutofit/>
          </a:bodyPr>
          <a:lstStyle/>
          <a:p>
            <a:r>
              <a:rPr lang="ru-RU" kern="10" dirty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Обрядовый фольклор</a:t>
            </a:r>
            <a:br>
              <a:rPr lang="ru-RU" kern="10" dirty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</a:br>
            <a:r>
              <a:rPr lang="ru-RU" sz="1800" b="1" dirty="0" smtClean="0">
                <a:solidFill>
                  <a:srgbClr val="000000"/>
                </a:solidFill>
                <a:latin typeface="Comic Sans MS" pitchFamily="66" charset="0"/>
              </a:rPr>
              <a:t>Обряд </a:t>
            </a:r>
            <a:r>
              <a:rPr lang="ru-RU" sz="1800" b="1" dirty="0">
                <a:solidFill>
                  <a:srgbClr val="000000"/>
                </a:solidFill>
                <a:latin typeface="Comic Sans MS" pitchFamily="66" charset="0"/>
              </a:rPr>
              <a:t>— “совокупность действий, установленных обычаем, в которых воплощаются какие-нибудь религиозные представления или бытовые традиции” (Словарь Ожегова). </a:t>
            </a:r>
          </a:p>
          <a:p>
            <a:endParaRPr lang="ru-RU" sz="1800" dirty="0"/>
          </a:p>
        </p:txBody>
      </p:sp>
      <p:pic>
        <p:nvPicPr>
          <p:cNvPr id="4" name="Picture 5" descr="Кустодиев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309075"/>
            <a:ext cx="2592288" cy="2042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Маслениц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403" y="3224320"/>
            <a:ext cx="2688405" cy="2940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51520" y="2564904"/>
            <a:ext cx="87129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kern="10" dirty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Деревенская </a:t>
            </a:r>
            <a:r>
              <a:rPr lang="ru-RU" sz="3200" kern="10" dirty="0" smtClean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масленица</a:t>
            </a:r>
            <a:endParaRPr lang="ru-RU" sz="3200" kern="10" dirty="0">
              <a:gradFill rotWithShape="1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79999"/>
                  </a:srgbClr>
                </a:outerShdw>
              </a:effectLst>
              <a:latin typeface="Impact"/>
            </a:endParaRPr>
          </a:p>
        </p:txBody>
      </p:sp>
      <p:pic>
        <p:nvPicPr>
          <p:cNvPr id="7" name="Picture 3" descr="Ряженый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1" y="3224319"/>
            <a:ext cx="2232249" cy="2868978"/>
          </a:xfrm>
          <a:prstGeom prst="rect">
            <a:avLst/>
          </a:prstGeom>
          <a:noFill/>
          <a:ln>
            <a:solidFill>
              <a:srgbClr val="6A57D9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7727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512167"/>
          </a:xfrm>
        </p:spPr>
        <p:txBody>
          <a:bodyPr>
            <a:normAutofit fontScale="90000"/>
          </a:bodyPr>
          <a:lstStyle/>
          <a:p>
            <a:r>
              <a:rPr lang="ru-RU" kern="10" dirty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Весенние песни (веснянки)</a:t>
            </a:r>
            <a:br>
              <a:rPr lang="ru-RU" kern="10" dirty="0"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653136"/>
            <a:ext cx="8136904" cy="1872208"/>
          </a:xfrm>
        </p:spPr>
        <p:txBody>
          <a:bodyPr>
            <a:normAutofit fontScale="70000" lnSpcReduction="20000"/>
          </a:bodyPr>
          <a:lstStyle/>
          <a:p>
            <a:pPr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Весна, весна красная,</a:t>
            </a:r>
          </a:p>
          <a:p>
            <a:pPr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Приди, весна, с радостью,</a:t>
            </a:r>
          </a:p>
          <a:p>
            <a:pPr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С великой милостью,</a:t>
            </a:r>
          </a:p>
          <a:p>
            <a:pPr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Со льном высоким,</a:t>
            </a:r>
          </a:p>
          <a:p>
            <a:pPr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С корнем глубоким,</a:t>
            </a:r>
          </a:p>
          <a:p>
            <a:pPr>
              <a:defRPr/>
            </a:pP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С хлебами обильными</a:t>
            </a:r>
            <a:r>
              <a:rPr lang="ru-RU" dirty="0">
                <a:latin typeface="Arial" charset="0"/>
              </a:rPr>
              <a:t>.</a:t>
            </a:r>
          </a:p>
          <a:p>
            <a:endParaRPr lang="ru-RU" dirty="0"/>
          </a:p>
        </p:txBody>
      </p:sp>
      <p:pic>
        <p:nvPicPr>
          <p:cNvPr id="4" name="Picture 10" descr="Боскин М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262" y="1268761"/>
            <a:ext cx="3707706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Саврасов А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268762"/>
            <a:ext cx="4103886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138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1512167"/>
          </a:xfrm>
        </p:spPr>
        <p:txBody>
          <a:bodyPr>
            <a:normAutofit/>
          </a:bodyPr>
          <a:lstStyle/>
          <a:p>
            <a:pPr algn="ctr"/>
            <a:r>
              <a:rPr lang="ru-RU" sz="6600" dirty="0">
                <a:solidFill>
                  <a:srgbClr val="0070C0"/>
                </a:solidFill>
              </a:rPr>
              <a:t>Свадьба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708920"/>
            <a:ext cx="6400800" cy="292988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4" descr="57977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5" y="2143115"/>
            <a:ext cx="4392488" cy="335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 descr="Кусодиев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643182"/>
            <a:ext cx="4070826" cy="37859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592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6694512" cy="115212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От петрушки к театру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3928" y="1412777"/>
            <a:ext cx="4824536" cy="2592287"/>
          </a:xfrm>
        </p:spPr>
        <p:txBody>
          <a:bodyPr>
            <a:normAutofit fontScale="85000" lnSpcReduction="20000"/>
          </a:bodyPr>
          <a:lstStyle/>
          <a:p>
            <a:pPr>
              <a:defRPr/>
            </a:pPr>
            <a:r>
              <a:rPr lang="ru-RU" dirty="0">
                <a:solidFill>
                  <a:srgbClr val="FF0000"/>
                </a:solidFill>
              </a:rPr>
              <a:t>Из-за ширм Петрушка выскочил и ну:</a:t>
            </a:r>
          </a:p>
          <a:p>
            <a:pPr>
              <a:defRPr/>
            </a:pPr>
            <a:r>
              <a:rPr lang="ru-RU" dirty="0">
                <a:solidFill>
                  <a:srgbClr val="FF0000"/>
                </a:solidFill>
              </a:rPr>
              <a:t> - Эй, коси-малина, вспомню старину!</a:t>
            </a:r>
          </a:p>
          <a:p>
            <a:pPr>
              <a:defRPr/>
            </a:pPr>
            <a:r>
              <a:rPr lang="ru-RU" dirty="0">
                <a:solidFill>
                  <a:srgbClr val="FF0000"/>
                </a:solidFill>
              </a:rPr>
              <a:t>    Весело Петрушка пляшет и поёт          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defRPr/>
            </a:pPr>
            <a:r>
              <a:rPr lang="ru-RU" dirty="0" smtClean="0">
                <a:solidFill>
                  <a:srgbClr val="FF0000"/>
                </a:solidFill>
              </a:rPr>
              <a:t>      </a:t>
            </a:r>
            <a:r>
              <a:rPr lang="ru-RU" dirty="0">
                <a:solidFill>
                  <a:srgbClr val="FF0000"/>
                </a:solidFill>
              </a:rPr>
              <a:t>- Молодец, каналья, - говорит народ </a:t>
            </a:r>
          </a:p>
          <a:p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12777"/>
            <a:ext cx="3600400" cy="23042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 descr="1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9386" y="4043059"/>
            <a:ext cx="2736803" cy="1867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771800" y="3244334"/>
            <a:ext cx="23646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7030A0"/>
                </a:solidFill>
              </a:rPr>
              <a:t>к театру</a:t>
            </a:r>
            <a:endParaRPr lang="ru-RU" dirty="0"/>
          </a:p>
        </p:txBody>
      </p:sp>
      <p:pic>
        <p:nvPicPr>
          <p:cNvPr id="7" name="Picture 3" descr="11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4043059"/>
            <a:ext cx="2705869" cy="18670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 descr="berlin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1801" y="4416950"/>
            <a:ext cx="3257586" cy="2350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930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08111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Театр и дети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556792"/>
            <a:ext cx="8424936" cy="1889542"/>
          </a:xfrm>
        </p:spPr>
        <p:txBody>
          <a:bodyPr>
            <a:normAutofit fontScale="62500" lnSpcReduction="20000"/>
          </a:bodyPr>
          <a:lstStyle/>
          <a:p>
            <a:r>
              <a:rPr lang="ru-RU" sz="3500" dirty="0">
                <a:solidFill>
                  <a:schemeClr val="tx1"/>
                </a:solidFill>
              </a:rPr>
              <a:t>«Духовная жизнь ребенка полноценна лишь тогда,</a:t>
            </a:r>
            <a:br>
              <a:rPr lang="ru-RU" sz="3500" dirty="0">
                <a:solidFill>
                  <a:schemeClr val="tx1"/>
                </a:solidFill>
              </a:rPr>
            </a:br>
            <a:r>
              <a:rPr lang="ru-RU" sz="3500" dirty="0">
                <a:solidFill>
                  <a:schemeClr val="tx1"/>
                </a:solidFill>
              </a:rPr>
              <a:t>Когда он живет в мире игры, музыки, фантазии, </a:t>
            </a:r>
            <a:r>
              <a:rPr lang="ru-RU" sz="3500" dirty="0" smtClean="0">
                <a:solidFill>
                  <a:schemeClr val="tx1"/>
                </a:solidFill>
              </a:rPr>
              <a:t>	творчества</a:t>
            </a:r>
            <a:r>
              <a:rPr lang="ru-RU" sz="3500" dirty="0">
                <a:solidFill>
                  <a:schemeClr val="tx1"/>
                </a:solidFill>
              </a:rPr>
              <a:t>.</a:t>
            </a:r>
            <a:br>
              <a:rPr lang="ru-RU" sz="3500" dirty="0">
                <a:solidFill>
                  <a:schemeClr val="tx1"/>
                </a:solidFill>
              </a:rPr>
            </a:br>
            <a:r>
              <a:rPr lang="ru-RU" sz="3500" dirty="0">
                <a:solidFill>
                  <a:schemeClr val="tx1"/>
                </a:solidFill>
              </a:rPr>
              <a:t>Без этого он засушенный цветок».</a:t>
            </a:r>
            <a:br>
              <a:rPr lang="ru-RU" sz="3500" dirty="0">
                <a:solidFill>
                  <a:schemeClr val="tx1"/>
                </a:solidFill>
              </a:rPr>
            </a:br>
            <a:r>
              <a:rPr lang="ru-RU" sz="3500" dirty="0" smtClean="0">
                <a:solidFill>
                  <a:schemeClr val="tx1"/>
                </a:solidFill>
              </a:rPr>
              <a:t>                                                              </a:t>
            </a:r>
            <a:r>
              <a:rPr lang="ru-RU" sz="3500" dirty="0" err="1" smtClean="0">
                <a:solidFill>
                  <a:schemeClr val="tx1"/>
                </a:solidFill>
              </a:rPr>
              <a:t>В.А.Сухомлинский</a:t>
            </a:r>
            <a:r>
              <a:rPr lang="ru-RU" sz="3500" dirty="0">
                <a:solidFill>
                  <a:schemeClr val="tx1"/>
                </a:solidFill>
              </a:rPr>
              <a:t/>
            </a:r>
            <a:br>
              <a:rPr lang="ru-RU" sz="3500" dirty="0">
                <a:solidFill>
                  <a:schemeClr val="tx1"/>
                </a:solidFill>
              </a:rPr>
            </a:br>
            <a:endParaRPr lang="ru-RU" sz="3500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Picture 5" descr="Изображение 495"/>
          <p:cNvPicPr>
            <a:picLocks noChangeAspect="1" noChangeArrowheads="1"/>
          </p:cNvPicPr>
          <p:nvPr/>
        </p:nvPicPr>
        <p:blipFill>
          <a:blip r:embed="rId2" cstate="print">
            <a:lum bright="12000" contrast="12000"/>
          </a:blip>
          <a:srcRect l="33670" t="25903" r="28601" b="35953"/>
          <a:stretch>
            <a:fillRect/>
          </a:stretch>
        </p:blipFill>
        <p:spPr bwMode="auto">
          <a:xfrm>
            <a:off x="555930" y="3068960"/>
            <a:ext cx="2561089" cy="3557796"/>
          </a:xfrm>
          <a:prstGeom prst="rect">
            <a:avLst/>
          </a:prstGeom>
          <a:noFill/>
          <a:ln w="9525">
            <a:solidFill>
              <a:srgbClr val="A50021"/>
            </a:solidFill>
            <a:miter lim="800000"/>
            <a:headEnd/>
            <a:tailEnd/>
          </a:ln>
        </p:spPr>
      </p:pic>
      <p:pic>
        <p:nvPicPr>
          <p:cNvPr id="5" name="Рисунок 4" descr="Программа музыкально-театрального кружка «Радуга»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068960"/>
            <a:ext cx="4896544" cy="355779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9034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76672"/>
            <a:ext cx="8496944" cy="1872208"/>
          </a:xfrm>
        </p:spPr>
        <p:txBody>
          <a:bodyPr>
            <a:normAutofit fontScale="90000"/>
          </a:bodyPr>
          <a:lstStyle/>
          <a:p>
            <a:r>
              <a:rPr lang="ru-RU" sz="3100" dirty="0">
                <a:solidFill>
                  <a:srgbClr val="0070C0"/>
                </a:solidFill>
              </a:rPr>
              <a:t>В ожидании чуда можно прожить целую жизнь, в сотворении чуда можно прожить несколько </a:t>
            </a:r>
            <a:r>
              <a:rPr lang="ru-RU" sz="3100" dirty="0" smtClean="0">
                <a:solidFill>
                  <a:srgbClr val="0070C0"/>
                </a:solidFill>
              </a:rPr>
              <a:t>жизней</a:t>
            </a:r>
            <a:r>
              <a:rPr lang="ru-RU" dirty="0" smtClean="0">
                <a:solidFill>
                  <a:srgbClr val="0070C0"/>
                </a:solidFill>
              </a:rPr>
              <a:t>…</a:t>
            </a:r>
            <a:r>
              <a:rPr lang="ru-RU" dirty="0">
                <a:solidFill>
                  <a:srgbClr val="0070C0"/>
                </a:solidFill>
              </a:rPr>
              <a:t/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4643446"/>
            <a:ext cx="8422201" cy="1880846"/>
          </a:xfrm>
        </p:spPr>
        <p:txBody>
          <a:bodyPr>
            <a:normAutofit/>
          </a:bodyPr>
          <a:lstStyle/>
          <a:p>
            <a:endParaRPr lang="ru-RU" i="1" dirty="0" smtClean="0">
              <a:solidFill>
                <a:srgbClr val="FF0000"/>
              </a:solidFill>
            </a:endParaRPr>
          </a:p>
          <a:p>
            <a:endParaRPr lang="ru-RU" i="1" dirty="0">
              <a:solidFill>
                <a:srgbClr val="FF0000"/>
              </a:solidFill>
            </a:endParaRPr>
          </a:p>
          <a:p>
            <a:r>
              <a:rPr lang="ru-RU" i="1" dirty="0" smtClean="0">
                <a:solidFill>
                  <a:srgbClr val="FF0000"/>
                </a:solidFill>
              </a:rPr>
              <a:t>Театр </a:t>
            </a:r>
            <a:r>
              <a:rPr lang="ru-RU" i="1" dirty="0">
                <a:solidFill>
                  <a:srgbClr val="FF0000"/>
                </a:solidFill>
              </a:rPr>
              <a:t>— это, несомненно, волшебство! Детский театр — волшебство вдвойне</a:t>
            </a:r>
            <a:endParaRPr lang="ru-RU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997839"/>
            <a:ext cx="80648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Театральное искусство занимало большое место в теоретическом наследии В.А. Сухомлинского и С.Т. </a:t>
            </a:r>
            <a:r>
              <a:rPr lang="ru-RU" sz="2400" dirty="0" err="1"/>
              <a:t>Шацкого</a:t>
            </a:r>
            <a:r>
              <a:rPr lang="ru-RU" sz="2400" dirty="0"/>
              <a:t>. Последний, например, был глубоко убежден, что “потребность во внешнем выражении душевных процессов, переживаний и впечатлений есть насущная необходимость для детей, и детское искусство – не забава, так себе, между прочим, а часто самая настоятельная потребность, входящая глубоко в личную жизнь ребенка”.</a:t>
            </a:r>
          </a:p>
        </p:txBody>
      </p:sp>
      <p:pic>
        <p:nvPicPr>
          <p:cNvPr id="5" name="Picture 2" descr="C:\Documents and Settings\user\Рабочий стол\МОЙ ТАЛАНТ\Талант в Невинке МАТЮХИНА\маски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681020">
            <a:off x="410703" y="840841"/>
            <a:ext cx="1104900" cy="1094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65975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2241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rgbClr val="0070C0"/>
                </a:solidFill>
              </a:rPr>
              <a:t>Преподавание – это наука или искусство</a:t>
            </a:r>
            <a:r>
              <a:rPr lang="ru-RU" b="1" dirty="0" smtClean="0">
                <a:solidFill>
                  <a:srgbClr val="0070C0"/>
                </a:solidFill>
              </a:rPr>
              <a:t>?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8528658"/>
              </p:ext>
            </p:extLst>
          </p:nvPr>
        </p:nvGraphicFramePr>
        <p:xfrm>
          <a:off x="457200" y="1600201"/>
          <a:ext cx="7848872" cy="5069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4436"/>
                <a:gridCol w="3924436"/>
              </a:tblGrid>
              <a:tr h="699195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УЧИТЕЛЬ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АКТЕР(режиссер)</a:t>
                      </a:r>
                      <a:endParaRPr lang="ru-RU" sz="2800" dirty="0"/>
                    </a:p>
                  </a:txBody>
                  <a:tcPr/>
                </a:tc>
              </a:tr>
              <a:tr h="699195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ПУБЛИЧНОСТЬ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ПУБЛИЧНОСТЬ</a:t>
                      </a:r>
                      <a:endParaRPr lang="ru-RU" sz="2400" dirty="0"/>
                    </a:p>
                  </a:txBody>
                  <a:tcPr/>
                </a:tc>
              </a:tr>
              <a:tr h="122359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ВОЗДЕЙСТВИЕ НА ЧУВСТВА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ВОЗДЕЙСТВИЕ НА ЧУВСТВА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</a:tr>
              <a:tr h="122359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ВОЗДЕЙСТВИЕ НА УМ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smtClean="0"/>
                        <a:t>ВОЗДЕЙСТВИЕ НА УМ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</a:tr>
              <a:tr h="122359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ПОСТРОЕНИЕ ЛОГИКИ ПРОЦЕССА</a:t>
                      </a:r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ПОСТРОЕНИЕ ЛОГИКИ ПРОЦЕССА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2735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500042"/>
            <a:ext cx="8784976" cy="5429287"/>
          </a:xfrm>
        </p:spPr>
        <p:txBody>
          <a:bodyPr>
            <a:noAutofit/>
          </a:bodyPr>
          <a:lstStyle/>
          <a:p>
            <a:pPr algn="l"/>
            <a:r>
              <a:rPr lang="ru-RU" sz="2800" b="1" i="1" dirty="0" smtClean="0"/>
              <a:t/>
            </a:r>
            <a:br>
              <a:rPr lang="ru-RU" sz="2800" b="1" i="1" dirty="0" smtClean="0"/>
            </a:br>
            <a:r>
              <a:rPr lang="ru-RU" sz="2800" b="1" i="1" dirty="0" smtClean="0"/>
              <a:t/>
            </a:r>
            <a:br>
              <a:rPr lang="ru-RU" sz="2800" b="1" i="1" dirty="0" smtClean="0"/>
            </a:br>
            <a:r>
              <a:rPr lang="ru-RU" sz="2800" b="1" i="1" dirty="0"/>
              <a:t/>
            </a:r>
            <a:br>
              <a:rPr lang="ru-RU" sz="2800" b="1" i="1" dirty="0"/>
            </a:br>
            <a:r>
              <a:rPr lang="ru-RU" sz="1100" b="1" i="1" dirty="0" smtClean="0"/>
              <a:t>                              </a:t>
            </a:r>
            <a:r>
              <a:rPr lang="ru-RU" sz="2800" b="1" i="1" dirty="0" smtClean="0">
                <a:solidFill>
                  <a:srgbClr val="0070C0"/>
                </a:solidFill>
              </a:rPr>
              <a:t>Школьный театр «ПРЕМЬЕРА»</a:t>
            </a:r>
            <a:r>
              <a:rPr lang="ru-RU" sz="2000" b="1" i="1" dirty="0">
                <a:solidFill>
                  <a:srgbClr val="FF0000"/>
                </a:solidFill>
              </a:rPr>
              <a:t/>
            </a:r>
            <a:br>
              <a:rPr lang="ru-RU" sz="2000" b="1" i="1" dirty="0">
                <a:solidFill>
                  <a:srgbClr val="FF0000"/>
                </a:solidFill>
              </a:rPr>
            </a:br>
            <a:r>
              <a:rPr lang="ru-RU" sz="2000" b="0" i="1" dirty="0" smtClean="0">
                <a:solidFill>
                  <a:srgbClr val="0070C0"/>
                </a:solidFill>
              </a:rPr>
              <a:t>Цель</a:t>
            </a:r>
            <a:r>
              <a:rPr lang="ru-RU" sz="2000" b="0" dirty="0">
                <a:solidFill>
                  <a:srgbClr val="0070C0"/>
                </a:solidFill>
              </a:rPr>
              <a:t>:</a:t>
            </a:r>
            <a:r>
              <a:rPr lang="ru-RU" sz="2000" b="0" dirty="0"/>
              <a:t> </a:t>
            </a:r>
            <a:r>
              <a:rPr lang="ru-RU" sz="2000" dirty="0"/>
              <a:t>воспитание и развитие понимающего, умного, воспитанного театрального зрителя, обладающего </a:t>
            </a:r>
            <a:r>
              <a:rPr lang="ru-RU" sz="2000" dirty="0" smtClean="0"/>
              <a:t>художественным </a:t>
            </a:r>
            <a:r>
              <a:rPr lang="ru-RU" sz="2000" dirty="0"/>
              <a:t>вкусом, необходимыми знаниями, собственным мнением. </a:t>
            </a:r>
            <a:br>
              <a:rPr lang="ru-RU" sz="2000" dirty="0"/>
            </a:br>
            <a:r>
              <a:rPr lang="ru-RU" sz="2000" b="1" i="1" dirty="0"/>
              <a:t>	</a:t>
            </a:r>
            <a:r>
              <a:rPr lang="ru-RU" sz="2000" b="1" i="1" dirty="0" smtClean="0"/>
              <a:t/>
            </a:r>
            <a:br>
              <a:rPr lang="ru-RU" sz="2000" b="1" i="1" dirty="0" smtClean="0"/>
            </a:br>
            <a:r>
              <a:rPr lang="ru-RU" sz="2000" b="0" i="1" dirty="0" smtClean="0">
                <a:solidFill>
                  <a:srgbClr val="0070C0"/>
                </a:solidFill>
              </a:rPr>
              <a:t>Задачи:</a:t>
            </a:r>
            <a:r>
              <a:rPr lang="ru-RU" sz="2000" b="0" i="1" dirty="0" smtClean="0"/>
              <a:t>	</a:t>
            </a:r>
            <a:r>
              <a:rPr lang="ru-RU" sz="2000" b="1" i="1" dirty="0" smtClean="0"/>
              <a:t>						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>- опираясь </a:t>
            </a:r>
            <a:r>
              <a:rPr lang="ru-RU" sz="2000" dirty="0"/>
              <a:t>на синтетическую природу театрального искусства, </a:t>
            </a:r>
            <a:br>
              <a:rPr lang="ru-RU" sz="2000" dirty="0"/>
            </a:br>
            <a:r>
              <a:rPr lang="ru-RU" sz="2000" dirty="0"/>
              <a:t>способствовать раскрытию и развитию творческого потенциала каждого ребенка;</a:t>
            </a:r>
            <a:br>
              <a:rPr lang="ru-RU" sz="2000" dirty="0"/>
            </a:br>
            <a:r>
              <a:rPr lang="ru-RU" sz="2000" dirty="0" smtClean="0"/>
              <a:t>- помочь </a:t>
            </a:r>
            <a:r>
              <a:rPr lang="ru-RU" sz="2000" dirty="0"/>
              <a:t>овладеть навыками коллективного взаимодействия и </a:t>
            </a:r>
            <a:br>
              <a:rPr lang="ru-RU" sz="2000" dirty="0"/>
            </a:br>
            <a:r>
              <a:rPr lang="ru-RU" sz="2000" dirty="0"/>
              <a:t>общения;</a:t>
            </a:r>
            <a:br>
              <a:rPr lang="ru-RU" sz="2000" dirty="0"/>
            </a:br>
            <a:r>
              <a:rPr lang="ru-RU" sz="2000" dirty="0" smtClean="0"/>
              <a:t>- через </a:t>
            </a:r>
            <a:r>
              <a:rPr lang="ru-RU" sz="2000" dirty="0"/>
              <a:t>театр привить интерес к мировой художественной культуре </a:t>
            </a:r>
            <a:br>
              <a:rPr lang="ru-RU" sz="2000" dirty="0"/>
            </a:br>
            <a:r>
              <a:rPr lang="ru-RU" sz="2000" dirty="0"/>
              <a:t>и дать первичные сведения о ней;</a:t>
            </a:r>
            <a:br>
              <a:rPr lang="ru-RU" sz="2000" dirty="0"/>
            </a:br>
            <a:r>
              <a:rPr lang="ru-RU" sz="2000" dirty="0" smtClean="0"/>
              <a:t>- научить </a:t>
            </a:r>
            <a:r>
              <a:rPr lang="ru-RU" sz="2000" dirty="0"/>
              <a:t>творчески, с воображением и фантазией, относиться к </a:t>
            </a:r>
            <a:br>
              <a:rPr lang="ru-RU" sz="2000" dirty="0"/>
            </a:br>
            <a:r>
              <a:rPr lang="ru-RU" sz="2000" dirty="0"/>
              <a:t>любой работе. </a:t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6429396"/>
            <a:ext cx="7772400" cy="7143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4" name="Picture 2" descr="C:\Documents and Settings\user\Рабочий стол\МОЙ ТАЛАНТ\Талант в Невинке МАТЮХИНА\маски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681020">
            <a:off x="391393" y="142769"/>
            <a:ext cx="1003099" cy="934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8158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411</TotalTime>
  <Words>488</Words>
  <Application>Microsoft Office PowerPoint</Application>
  <PresentationFormat>Экран (4:3)</PresentationFormat>
  <Paragraphs>96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Открытая</vt:lpstr>
      <vt:lpstr>Развитие творческих способностей учащихся через театральную деятельность</vt:lpstr>
      <vt:lpstr>От обряда к театру</vt:lpstr>
      <vt:lpstr>Весенние песни (веснянки) </vt:lpstr>
      <vt:lpstr>Свадьба</vt:lpstr>
      <vt:lpstr>От петрушки к театру</vt:lpstr>
      <vt:lpstr>Театр и дети</vt:lpstr>
      <vt:lpstr>В ожидании чуда можно прожить целую жизнь, в сотворении чуда можно прожить несколько жизней… </vt:lpstr>
      <vt:lpstr>Преподавание – это наука или искусство?</vt:lpstr>
      <vt:lpstr>                                 Школьный театр «ПРЕМЬЕРА» Цель: воспитание и развитие понимающего, умного, воспитанного театрального зрителя, обладающего художественным вкусом, необходимыми знаниями, собственным мнением.    Задачи:        - опираясь на синтетическую природу театрального искусства,  способствовать раскрытию и развитию творческого потенциала каждого ребенка; - помочь овладеть навыками коллективного взаимодействия и  общения; - через театр привить интерес к мировой художественной культуре  и дать первичные сведения о ней; - научить творчески, с воображением и фантазией, относиться к  любой работе.  </vt:lpstr>
      <vt:lpstr>Новизна программы </vt:lpstr>
      <vt:lpstr>Театр  в контексте других видов искусства     Театр = Школа</vt:lpstr>
      <vt:lpstr>       Черты  развития способностей </vt:lpstr>
      <vt:lpstr>Презентация PowerPoint</vt:lpstr>
      <vt:lpstr>Формы проведения занятий игра беседа иллюстрирование изучение основ сценического мастерства  мастерская образа мастерская костюма, декораций инсценирование прочитанного произведения постановка спектакля  посещение спектакля работа в малых группах актёрский тренинг экскурсия выступление </vt:lpstr>
      <vt:lpstr>Презентация PowerPoint</vt:lpstr>
      <vt:lpstr>   Репертуар школьного театра «ПРЕМЬЕРА»</vt:lpstr>
      <vt:lpstr>     Как хорошо, что есть театр! Он был и будет с нами вечно, Всегда готовый утверждать Все, что на свете человечно. Здесь все прекрасно – жесты, маски, Костюмы, музыка, игра. Здесь оживают наши сказки И с ними светлый мир добра! </vt:lpstr>
      <vt:lpstr>Программа  «Театр в начальной школе» составлена на основе:   - программы курса «Театр» для начальной школы И.А. Генералова  (Образовательная система «Школа 2100»  - образовательной программы «Основы театрального искусства» Похмельных А.А.      - программы обучения детей основам сценического искусства «Школьный театр» Е.Р. Ганелина  (Санкт – Петербургская государственная академия театрального искусства. Кафедра основ актёрского мастерства). 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«Духовная жизнь ребенка полноценна лишь тогда, Когда он живет в мире игры, музыки, фантазии, творчества. Без этого он засушенный цветок». В.А.Сухомлинский</dc:title>
  <dc:creator>Admin</dc:creator>
  <cp:lastModifiedBy>Admin</cp:lastModifiedBy>
  <cp:revision>29</cp:revision>
  <dcterms:created xsi:type="dcterms:W3CDTF">2013-10-08T17:12:23Z</dcterms:created>
  <dcterms:modified xsi:type="dcterms:W3CDTF">2013-11-01T20:49:50Z</dcterms:modified>
</cp:coreProperties>
</file>