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78" r:id="rId8"/>
    <p:sldId id="262" r:id="rId9"/>
    <p:sldId id="277" r:id="rId10"/>
    <p:sldId id="263" r:id="rId11"/>
    <p:sldId id="276" r:id="rId12"/>
    <p:sldId id="264" r:id="rId13"/>
    <p:sldId id="275" r:id="rId14"/>
    <p:sldId id="268" r:id="rId15"/>
    <p:sldId id="274" r:id="rId16"/>
    <p:sldId id="269" r:id="rId17"/>
    <p:sldId id="273" r:id="rId18"/>
    <p:sldId id="265" r:id="rId19"/>
    <p:sldId id="266" r:id="rId20"/>
    <p:sldId id="272" r:id="rId21"/>
    <p:sldId id="267" r:id="rId22"/>
    <p:sldId id="271" r:id="rId23"/>
    <p:sldId id="270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73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Правописание не с разными частями речи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534472" cy="1371600"/>
          </a:xfrm>
        </p:spPr>
        <p:txBody>
          <a:bodyPr>
            <a:normAutofit/>
          </a:bodyPr>
          <a:lstStyle/>
          <a:p>
            <a:r>
              <a:rPr lang="ru-RU" dirty="0" smtClean="0"/>
              <a:t>учитель русского языка и литературы </a:t>
            </a:r>
          </a:p>
          <a:p>
            <a:r>
              <a:rPr lang="ru-RU" dirty="0" smtClean="0"/>
              <a:t>МБОУ лицей № 5 </a:t>
            </a:r>
            <a:r>
              <a:rPr lang="ru-RU" dirty="0" err="1" smtClean="0"/>
              <a:t>г.Каменск-Шахтинского</a:t>
            </a:r>
            <a:r>
              <a:rPr lang="ru-RU" dirty="0" smtClean="0"/>
              <a:t> Ростовской области</a:t>
            </a:r>
          </a:p>
          <a:p>
            <a:r>
              <a:rPr lang="ru-RU" dirty="0" smtClean="0"/>
              <a:t>Казанцева Наталия Викторовна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 smtClean="0"/>
              <a:t>Какое из объяснений является ошибочным?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980728"/>
            <a:ext cx="8435280" cy="561662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1)  </a:t>
            </a:r>
            <a:r>
              <a:rPr lang="ru-RU" sz="2800" dirty="0" smtClean="0"/>
              <a:t>(не)хочется в это верить — </a:t>
            </a:r>
            <a:r>
              <a:rPr lang="ru-RU" sz="2800" i="1" dirty="0" smtClean="0"/>
              <a:t>не с </a:t>
            </a:r>
            <a:r>
              <a:rPr lang="ru-RU" sz="2800" dirty="0" smtClean="0"/>
              <a:t>глаголами пишется раздельно</a:t>
            </a:r>
          </a:p>
          <a:p>
            <a:r>
              <a:rPr lang="ru-RU" sz="2800" dirty="0" smtClean="0"/>
              <a:t>2)  переспросить, (не)</a:t>
            </a:r>
            <a:r>
              <a:rPr lang="ru-RU" sz="2800" dirty="0" err="1" smtClean="0"/>
              <a:t>доумевая</a:t>
            </a:r>
            <a:r>
              <a:rPr lang="ru-RU" sz="2800" dirty="0" smtClean="0"/>
              <a:t> — </a:t>
            </a:r>
            <a:r>
              <a:rPr lang="ru-RU" sz="2800" i="1" dirty="0" err="1" smtClean="0"/>
              <a:t>не</a:t>
            </a:r>
            <a:r>
              <a:rPr lang="ru-RU" sz="2800" i="1" dirty="0" smtClean="0"/>
              <a:t> </a:t>
            </a:r>
            <a:r>
              <a:rPr lang="ru-RU" sz="2800" dirty="0" smtClean="0"/>
              <a:t>пишется слитно, так как слово без </a:t>
            </a:r>
            <a:r>
              <a:rPr lang="ru-RU" sz="2800" i="1" dirty="0" smtClean="0"/>
              <a:t>не </a:t>
            </a:r>
            <a:r>
              <a:rPr lang="ru-RU" sz="2800" dirty="0" err="1" smtClean="0"/>
              <a:t>не</a:t>
            </a:r>
            <a:r>
              <a:rPr lang="ru-RU" sz="2800" dirty="0" smtClean="0"/>
              <a:t> употребляется</a:t>
            </a:r>
          </a:p>
          <a:p>
            <a:r>
              <a:rPr lang="ru-RU" sz="2800" dirty="0" smtClean="0"/>
              <a:t>3)  отозваться очень (не)лестно — </a:t>
            </a:r>
            <a:r>
              <a:rPr lang="ru-RU" sz="2800" i="1" dirty="0" smtClean="0"/>
              <a:t>не </a:t>
            </a:r>
            <a:r>
              <a:rPr lang="ru-RU" sz="2800" dirty="0" smtClean="0"/>
              <a:t>с наречием пишется раздельно, так как у наречия есть зависимые слова</a:t>
            </a:r>
          </a:p>
          <a:p>
            <a:r>
              <a:rPr lang="ru-RU" sz="2800" dirty="0" smtClean="0"/>
              <a:t>4)  (не)погашенный костер — </a:t>
            </a:r>
            <a:r>
              <a:rPr lang="ru-RU" sz="2800" i="1" dirty="0" smtClean="0"/>
              <a:t>не </a:t>
            </a:r>
            <a:r>
              <a:rPr lang="ru-RU" sz="2800" dirty="0" smtClean="0"/>
              <a:t>с причастием пишется слитно, так как у причастия нет зависимого слова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800" b="1" i="1" dirty="0" smtClean="0"/>
              <a:t>Какое из объяснений является ошибочным?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980728"/>
            <a:ext cx="8435280" cy="5616624"/>
          </a:xfrm>
        </p:spPr>
        <p:txBody>
          <a:bodyPr>
            <a:normAutofit/>
          </a:bodyPr>
          <a:lstStyle/>
          <a:p>
            <a:pPr>
              <a:buNone/>
            </a:pPr>
            <a:endParaRPr lang="ru-RU" dirty="0" smtClean="0"/>
          </a:p>
          <a:p>
            <a:r>
              <a:rPr lang="ru-RU" dirty="0" smtClean="0"/>
              <a:t>1)  </a:t>
            </a:r>
            <a:r>
              <a:rPr lang="ru-RU" sz="2800" dirty="0" smtClean="0"/>
              <a:t>(не)хочется в это верить — </a:t>
            </a:r>
            <a:r>
              <a:rPr lang="ru-RU" sz="2800" i="1" dirty="0" smtClean="0"/>
              <a:t>не с </a:t>
            </a:r>
            <a:r>
              <a:rPr lang="ru-RU" sz="2800" dirty="0" smtClean="0"/>
              <a:t>глаголами пишется раздельно</a:t>
            </a:r>
          </a:p>
          <a:p>
            <a:r>
              <a:rPr lang="ru-RU" sz="2800" dirty="0" smtClean="0"/>
              <a:t>2)  переспросить, (не)</a:t>
            </a:r>
            <a:r>
              <a:rPr lang="ru-RU" sz="2800" dirty="0" err="1" smtClean="0"/>
              <a:t>доумевая</a:t>
            </a:r>
            <a:r>
              <a:rPr lang="ru-RU" sz="2800" dirty="0" smtClean="0"/>
              <a:t> — </a:t>
            </a:r>
            <a:r>
              <a:rPr lang="ru-RU" sz="2800" i="1" dirty="0" err="1" smtClean="0"/>
              <a:t>не</a:t>
            </a:r>
            <a:r>
              <a:rPr lang="ru-RU" sz="2800" i="1" dirty="0" smtClean="0"/>
              <a:t> </a:t>
            </a:r>
            <a:r>
              <a:rPr lang="ru-RU" sz="2800" dirty="0" smtClean="0"/>
              <a:t>пишется слитно, так как слово без </a:t>
            </a:r>
            <a:r>
              <a:rPr lang="ru-RU" sz="2800" i="1" dirty="0" smtClean="0"/>
              <a:t>не </a:t>
            </a:r>
            <a:r>
              <a:rPr lang="ru-RU" sz="2800" dirty="0" err="1" smtClean="0"/>
              <a:t>не</a:t>
            </a:r>
            <a:r>
              <a:rPr lang="ru-RU" sz="2800" dirty="0" smtClean="0"/>
              <a:t> употребляется</a:t>
            </a:r>
          </a:p>
          <a:p>
            <a:r>
              <a:rPr lang="ru-RU" sz="2800" dirty="0" smtClean="0">
                <a:solidFill>
                  <a:srgbClr val="FF0000"/>
                </a:solidFill>
              </a:rPr>
              <a:t>3)  отозваться очень (не)лестно — </a:t>
            </a:r>
            <a:r>
              <a:rPr lang="ru-RU" sz="2800" i="1" dirty="0" smtClean="0">
                <a:solidFill>
                  <a:srgbClr val="FF0000"/>
                </a:solidFill>
              </a:rPr>
              <a:t>не </a:t>
            </a:r>
            <a:r>
              <a:rPr lang="ru-RU" sz="2800" dirty="0" smtClean="0">
                <a:solidFill>
                  <a:srgbClr val="FF0000"/>
                </a:solidFill>
              </a:rPr>
              <a:t>с наречием пишется раздельно, так как у наречия есть зависимые слова</a:t>
            </a:r>
          </a:p>
          <a:p>
            <a:r>
              <a:rPr lang="ru-RU" sz="2800" dirty="0" smtClean="0"/>
              <a:t>4)  (не)погашенный костер — </a:t>
            </a:r>
            <a:r>
              <a:rPr lang="ru-RU" sz="2800" i="1" dirty="0" smtClean="0"/>
              <a:t>не </a:t>
            </a:r>
            <a:r>
              <a:rPr lang="ru-RU" sz="2800" dirty="0" smtClean="0"/>
              <a:t>с причастием пишется слитно, так как у причастия нет зависимого слова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1656184"/>
          </a:xfrm>
        </p:spPr>
        <p:txBody>
          <a:bodyPr>
            <a:normAutofit fontScale="90000"/>
          </a:bodyPr>
          <a:lstStyle/>
          <a:p>
            <a:r>
              <a:rPr lang="ru-RU" sz="3100" i="1" dirty="0" smtClean="0"/>
              <a:t/>
            </a:r>
            <a:br>
              <a:rPr lang="ru-RU" sz="3100" i="1" dirty="0" smtClean="0"/>
            </a:br>
            <a:r>
              <a:rPr lang="ru-RU" sz="3100" i="1" dirty="0" smtClean="0"/>
              <a:t/>
            </a:r>
            <a:br>
              <a:rPr lang="ru-RU" sz="3100" i="1" dirty="0" smtClean="0"/>
            </a:br>
            <a:r>
              <a:rPr lang="ru-RU" sz="3100" i="1" dirty="0" smtClean="0"/>
              <a:t/>
            </a:r>
            <a:br>
              <a:rPr lang="ru-RU" sz="3100" i="1" dirty="0" smtClean="0"/>
            </a:br>
            <a:r>
              <a:rPr lang="ru-RU" sz="3100" i="1" dirty="0" smtClean="0"/>
              <a:t/>
            </a:r>
            <a:br>
              <a:rPr lang="ru-RU" sz="3100" i="1" dirty="0" smtClean="0"/>
            </a:br>
            <a:r>
              <a:rPr lang="ru-RU" sz="3100" i="1" dirty="0" smtClean="0"/>
              <a:t/>
            </a:r>
            <a:br>
              <a:rPr lang="ru-RU" sz="3100" i="1" dirty="0" smtClean="0"/>
            </a:br>
            <a:r>
              <a:rPr lang="ru-RU" sz="3100" i="1" dirty="0" smtClean="0"/>
              <a:t/>
            </a:r>
            <a:br>
              <a:rPr lang="ru-RU" sz="3100" i="1" dirty="0" smtClean="0"/>
            </a:br>
            <a:r>
              <a:rPr lang="ru-RU" sz="2700" i="1" dirty="0" smtClean="0"/>
              <a:t>Замените слитное написание на раздельное, а раздельное – на слитное, укажите, к какой части речи относятся слова с </a:t>
            </a:r>
            <a:r>
              <a:rPr lang="ru-RU" sz="2700" b="1" i="1" dirty="0" smtClean="0"/>
              <a:t>не</a:t>
            </a:r>
            <a:r>
              <a:rPr lang="ru-RU" sz="2700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endParaRPr lang="ru-RU" i="1" dirty="0" smtClean="0"/>
          </a:p>
          <a:p>
            <a:pPr>
              <a:buNone/>
            </a:pPr>
            <a:r>
              <a:rPr lang="ru-RU" sz="2800" dirty="0" smtClean="0"/>
              <a:t>1. (Не)ослабевающие, а крепнущие связи. </a:t>
            </a:r>
          </a:p>
          <a:p>
            <a:pPr>
              <a:buNone/>
            </a:pPr>
            <a:r>
              <a:rPr lang="ru-RU" sz="2800" dirty="0" smtClean="0"/>
              <a:t>2. (Не)законченный портрет. </a:t>
            </a:r>
          </a:p>
          <a:p>
            <a:pPr>
              <a:buNone/>
            </a:pPr>
            <a:r>
              <a:rPr lang="ru-RU" sz="2800" dirty="0" smtClean="0"/>
              <a:t>3. Рукопись (не)отредактирована.</a:t>
            </a:r>
          </a:p>
          <a:p>
            <a:pPr>
              <a:buNone/>
            </a:pPr>
            <a:r>
              <a:rPr lang="ru-RU" sz="2800" dirty="0" smtClean="0"/>
              <a:t>4. (Не)решенная еще проблема. </a:t>
            </a:r>
          </a:p>
          <a:p>
            <a:pPr>
              <a:buNone/>
            </a:pPr>
            <a:r>
              <a:rPr lang="ru-RU" sz="2800" dirty="0" smtClean="0"/>
              <a:t>5. (Не)исписанные листы.</a:t>
            </a:r>
          </a:p>
          <a:p>
            <a:pPr>
              <a:buNone/>
            </a:pPr>
            <a:r>
              <a:rPr lang="ru-RU" sz="2800" dirty="0" smtClean="0"/>
              <a:t>6. (Не)запланированная на сегодня поездка. </a:t>
            </a:r>
          </a:p>
          <a:p>
            <a:pPr>
              <a:buNone/>
            </a:pPr>
            <a:r>
              <a:rPr lang="ru-RU" sz="2800" dirty="0" smtClean="0"/>
              <a:t>7. Ничего (не)говорящий факт.</a:t>
            </a:r>
          </a:p>
          <a:p>
            <a:pPr>
              <a:buNone/>
            </a:pPr>
            <a:r>
              <a:rPr lang="ru-RU" sz="2800" b="1" dirty="0" smtClean="0"/>
              <a:t> 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260648"/>
            <a:ext cx="8229600" cy="864096"/>
          </a:xfrm>
        </p:spPr>
        <p:txBody>
          <a:bodyPr>
            <a:normAutofit fontScale="90000"/>
          </a:bodyPr>
          <a:lstStyle/>
          <a:p>
            <a:r>
              <a:rPr lang="ru-RU" sz="3100" i="1" dirty="0" smtClean="0"/>
              <a:t/>
            </a:r>
            <a:br>
              <a:rPr lang="ru-RU" sz="3100" i="1" dirty="0" smtClean="0"/>
            </a:br>
            <a:r>
              <a:rPr lang="ru-RU" sz="3100" i="1" dirty="0" smtClean="0"/>
              <a:t/>
            </a:r>
            <a:br>
              <a:rPr lang="ru-RU" sz="3100" i="1" dirty="0" smtClean="0"/>
            </a:br>
            <a:r>
              <a:rPr lang="ru-RU" sz="3100" i="1" dirty="0" smtClean="0"/>
              <a:t/>
            </a:r>
            <a:br>
              <a:rPr lang="ru-RU" sz="3100" i="1" dirty="0" smtClean="0"/>
            </a:br>
            <a:r>
              <a:rPr lang="ru-RU" sz="3100" i="1" dirty="0" smtClean="0"/>
              <a:t/>
            </a:r>
            <a:br>
              <a:rPr lang="ru-RU" sz="3100" i="1" dirty="0" smtClean="0"/>
            </a:br>
            <a:r>
              <a:rPr lang="ru-RU" sz="3100" i="1" dirty="0" smtClean="0"/>
              <a:t/>
            </a:r>
            <a:br>
              <a:rPr lang="ru-RU" sz="3100" i="1" dirty="0" smtClean="0"/>
            </a:br>
            <a:r>
              <a:rPr lang="ru-RU" sz="3100" i="1" dirty="0" smtClean="0"/>
              <a:t/>
            </a:r>
            <a:br>
              <a:rPr lang="ru-RU" sz="3100" i="1" dirty="0" smtClean="0"/>
            </a:br>
            <a:r>
              <a:rPr lang="ru-RU" sz="3100" i="1" dirty="0" smtClean="0"/>
              <a:t>Проверь!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24744"/>
            <a:ext cx="7467600" cy="5349208"/>
          </a:xfrm>
        </p:spPr>
        <p:txBody>
          <a:bodyPr>
            <a:normAutofit/>
          </a:bodyPr>
          <a:lstStyle/>
          <a:p>
            <a:endParaRPr lang="ru-RU" i="1" dirty="0" smtClean="0"/>
          </a:p>
          <a:p>
            <a:pPr>
              <a:buNone/>
            </a:pPr>
            <a:r>
              <a:rPr lang="ru-RU" sz="2800" dirty="0" smtClean="0"/>
              <a:t>1. Неослабевающие, крепнущие связи. </a:t>
            </a:r>
          </a:p>
          <a:p>
            <a:pPr>
              <a:buNone/>
            </a:pPr>
            <a:r>
              <a:rPr lang="ru-RU" sz="2800" dirty="0" smtClean="0"/>
              <a:t>2. Не законченный художником портрет. </a:t>
            </a:r>
          </a:p>
          <a:p>
            <a:pPr>
              <a:buNone/>
            </a:pPr>
            <a:r>
              <a:rPr lang="ru-RU" sz="2800" dirty="0" smtClean="0"/>
              <a:t>3. Неотредактированная рукопись.</a:t>
            </a:r>
          </a:p>
          <a:p>
            <a:pPr>
              <a:buNone/>
            </a:pPr>
            <a:r>
              <a:rPr lang="ru-RU" sz="2800" dirty="0" smtClean="0"/>
              <a:t>4. Нерешенная проблема. </a:t>
            </a:r>
          </a:p>
          <a:p>
            <a:pPr>
              <a:buNone/>
            </a:pPr>
            <a:r>
              <a:rPr lang="ru-RU" sz="2800" dirty="0" smtClean="0"/>
              <a:t>5. Не исписанные учеником листы.</a:t>
            </a:r>
          </a:p>
          <a:p>
            <a:pPr>
              <a:buNone/>
            </a:pPr>
            <a:r>
              <a:rPr lang="ru-RU" sz="2800" dirty="0" smtClean="0"/>
              <a:t>6. Незапланированная поездка. </a:t>
            </a:r>
          </a:p>
          <a:p>
            <a:pPr>
              <a:buNone/>
            </a:pPr>
            <a:r>
              <a:rPr lang="ru-RU" sz="2800" dirty="0" smtClean="0"/>
              <a:t>7. </a:t>
            </a:r>
            <a:r>
              <a:rPr lang="ru-RU" sz="2800" dirty="0" err="1" smtClean="0"/>
              <a:t>Неговорящий</a:t>
            </a:r>
            <a:r>
              <a:rPr lang="ru-RU" sz="2800" dirty="0" smtClean="0"/>
              <a:t> факт.</a:t>
            </a:r>
          </a:p>
          <a:p>
            <a:pPr>
              <a:buNone/>
            </a:pPr>
            <a:r>
              <a:rPr lang="ru-RU" sz="2800" b="1" dirty="0" smtClean="0"/>
              <a:t> </a:t>
            </a:r>
            <a:endParaRPr lang="ru-RU" sz="2800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Укажи примеры с ошибкой: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1) проявил негодование;</a:t>
            </a:r>
          </a:p>
          <a:p>
            <a:pPr>
              <a:buNone/>
            </a:pPr>
            <a:r>
              <a:rPr lang="ru-RU" sz="2800" dirty="0" smtClean="0"/>
              <a:t>2) не  ласковый взгляд;</a:t>
            </a:r>
          </a:p>
          <a:p>
            <a:pPr>
              <a:buNone/>
            </a:pPr>
            <a:r>
              <a:rPr lang="ru-RU" sz="2800" dirty="0" smtClean="0"/>
              <a:t>3) вовсе не лёгкий переход;</a:t>
            </a:r>
          </a:p>
          <a:p>
            <a:pPr>
              <a:buNone/>
            </a:pPr>
            <a:r>
              <a:rPr lang="ru-RU" sz="2800" dirty="0" smtClean="0"/>
              <a:t>4) был недогадлив;</a:t>
            </a:r>
          </a:p>
          <a:p>
            <a:pPr>
              <a:buNone/>
            </a:pPr>
            <a:r>
              <a:rPr lang="ru-RU" sz="2800" dirty="0" smtClean="0"/>
              <a:t>5) ничуть не подозрительный;</a:t>
            </a:r>
          </a:p>
          <a:p>
            <a:pPr>
              <a:buNone/>
            </a:pPr>
            <a:r>
              <a:rPr lang="ru-RU" sz="2800" dirty="0" smtClean="0"/>
              <a:t>6) нисколько  непривередлив;</a:t>
            </a:r>
          </a:p>
          <a:p>
            <a:pPr>
              <a:buNone/>
            </a:pPr>
            <a:r>
              <a:rPr lang="ru-RU" sz="2800" dirty="0" smtClean="0"/>
              <a:t>7) отнюдь  не  безвыходный.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i="1" dirty="0" smtClean="0"/>
              <a:t>Примеры с ошибкой: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1) проявил негодование;</a:t>
            </a:r>
          </a:p>
          <a:p>
            <a:pPr>
              <a:buNone/>
            </a:pPr>
            <a:r>
              <a:rPr lang="ru-RU" sz="2800" dirty="0" smtClean="0"/>
              <a:t>2) </a:t>
            </a:r>
            <a:r>
              <a:rPr lang="ru-RU" sz="2800" dirty="0" smtClean="0">
                <a:solidFill>
                  <a:srgbClr val="FF0000"/>
                </a:solidFill>
              </a:rPr>
              <a:t>неласковый взгляд;</a:t>
            </a:r>
          </a:p>
          <a:p>
            <a:pPr>
              <a:buNone/>
            </a:pPr>
            <a:r>
              <a:rPr lang="ru-RU" sz="2800" dirty="0" smtClean="0"/>
              <a:t>3) вовсе не лёгкий переход;</a:t>
            </a:r>
          </a:p>
          <a:p>
            <a:pPr>
              <a:buNone/>
            </a:pPr>
            <a:r>
              <a:rPr lang="ru-RU" sz="2800" dirty="0" smtClean="0"/>
              <a:t>4) был недогадлив;</a:t>
            </a:r>
          </a:p>
          <a:p>
            <a:pPr>
              <a:buNone/>
            </a:pPr>
            <a:r>
              <a:rPr lang="ru-RU" sz="2800" dirty="0" smtClean="0"/>
              <a:t>5) ничуть не подозрительный;</a:t>
            </a:r>
          </a:p>
          <a:p>
            <a:pPr>
              <a:buNone/>
            </a:pPr>
            <a:r>
              <a:rPr lang="ru-RU" sz="2800" dirty="0" smtClean="0"/>
              <a:t>6) </a:t>
            </a:r>
            <a:r>
              <a:rPr lang="ru-RU" sz="2800" dirty="0" smtClean="0">
                <a:solidFill>
                  <a:srgbClr val="FF0000"/>
                </a:solidFill>
              </a:rPr>
              <a:t>нисколько  не привередлив;</a:t>
            </a:r>
          </a:p>
          <a:p>
            <a:pPr>
              <a:buNone/>
            </a:pPr>
            <a:r>
              <a:rPr lang="ru-RU" sz="2800" dirty="0" smtClean="0"/>
              <a:t>7) отнюдь  не  безвыходный.</a:t>
            </a:r>
          </a:p>
          <a:p>
            <a:endParaRPr lang="ru-RU" sz="2800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i="1" dirty="0" smtClean="0"/>
              <a:t>Укажите слитное написание частицы не: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67600" cy="5277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800" dirty="0" smtClean="0"/>
              <a:t>1) далеко (не)робкое замечание</a:t>
            </a:r>
          </a:p>
          <a:p>
            <a:pPr>
              <a:buNone/>
            </a:pPr>
            <a:r>
              <a:rPr lang="ru-RU" sz="2800" dirty="0" smtClean="0"/>
              <a:t>2) (не)у кого остановиться;</a:t>
            </a:r>
          </a:p>
          <a:p>
            <a:pPr>
              <a:buNone/>
            </a:pPr>
            <a:r>
              <a:rPr lang="ru-RU" sz="2800" dirty="0" smtClean="0"/>
              <a:t>3) ничуть (не)дорог;</a:t>
            </a:r>
          </a:p>
          <a:p>
            <a:pPr>
              <a:buNone/>
            </a:pPr>
            <a:r>
              <a:rPr lang="ru-RU" sz="2800" dirty="0" smtClean="0"/>
              <a:t>4) (не)здоровый цвет лица;</a:t>
            </a:r>
          </a:p>
          <a:p>
            <a:pPr>
              <a:buNone/>
            </a:pPr>
            <a:r>
              <a:rPr lang="ru-RU" sz="2800" dirty="0" smtClean="0"/>
              <a:t>5) (не)дядин дом;</a:t>
            </a:r>
          </a:p>
          <a:p>
            <a:pPr>
              <a:buNone/>
            </a:pPr>
            <a:r>
              <a:rPr lang="ru-RU" sz="2800" dirty="0" smtClean="0"/>
              <a:t>6) (не)</a:t>
            </a:r>
            <a:r>
              <a:rPr lang="ru-RU" sz="2800" dirty="0" err="1" smtClean="0"/>
              <a:t>доумевал</a:t>
            </a:r>
            <a:r>
              <a:rPr lang="ru-RU" sz="2800" dirty="0" smtClean="0"/>
              <a:t>;</a:t>
            </a:r>
          </a:p>
          <a:p>
            <a:pPr>
              <a:buNone/>
            </a:pPr>
            <a:r>
              <a:rPr lang="ru-RU" sz="2800" dirty="0" smtClean="0"/>
              <a:t>7) (не)большой, но удобный шкаф;</a:t>
            </a:r>
          </a:p>
          <a:p>
            <a:pPr>
              <a:buNone/>
            </a:pPr>
            <a:r>
              <a:rPr lang="ru-RU" sz="2800" dirty="0" smtClean="0"/>
              <a:t>8) выразить (не)</a:t>
            </a:r>
            <a:r>
              <a:rPr lang="ru-RU" sz="2800" dirty="0" err="1" smtClean="0"/>
              <a:t>годование</a:t>
            </a:r>
            <a:r>
              <a:rPr lang="ru-RU" sz="2800" dirty="0" smtClean="0"/>
              <a:t>;</a:t>
            </a:r>
          </a:p>
          <a:p>
            <a:pPr>
              <a:buNone/>
            </a:pPr>
            <a:r>
              <a:rPr lang="ru-RU" sz="2800" dirty="0" smtClean="0"/>
              <a:t>9) (не)чего бояться;</a:t>
            </a:r>
          </a:p>
          <a:p>
            <a:pPr>
              <a:buNone/>
            </a:pPr>
            <a:r>
              <a:rPr lang="ru-RU" sz="2800" dirty="0" smtClean="0"/>
              <a:t>10) (не)длинна, а коротка.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820688"/>
          </a:xfrm>
        </p:spPr>
        <p:txBody>
          <a:bodyPr>
            <a:normAutofit/>
          </a:bodyPr>
          <a:lstStyle/>
          <a:p>
            <a:r>
              <a:rPr lang="ru-RU" sz="4000" dirty="0" smtClean="0"/>
              <a:t>4, 6, 7, 8, 9</a:t>
            </a:r>
            <a:endParaRPr lang="ru-RU" sz="4000" dirty="0"/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2708920"/>
            <a:ext cx="5328592" cy="3996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67544" y="332656"/>
            <a:ext cx="8496944" cy="6525344"/>
          </a:xfrm>
        </p:spPr>
        <p:txBody>
          <a:bodyPr>
            <a:normAutofit fontScale="85000" lnSpcReduction="10000"/>
          </a:bodyPr>
          <a:lstStyle/>
          <a:p>
            <a:r>
              <a:rPr lang="ru-RU" i="1" dirty="0" smtClean="0"/>
              <a:t>1. Он привел вовсе (не) убедительные аргументы. </a:t>
            </a:r>
          </a:p>
          <a:p>
            <a:r>
              <a:rPr lang="ru-RU" i="1" dirty="0" smtClean="0"/>
              <a:t>2. Приезжий был (не)высок ростом и (не)</a:t>
            </a:r>
            <a:r>
              <a:rPr lang="ru-RU" i="1" dirty="0" err="1" smtClean="0"/>
              <a:t>казист</a:t>
            </a:r>
            <a:r>
              <a:rPr lang="ru-RU" i="1" dirty="0" smtClean="0"/>
              <a:t> с виду (</a:t>
            </a:r>
            <a:r>
              <a:rPr lang="ru-RU" i="1" dirty="0" err="1" smtClean="0"/>
              <a:t>Шол</a:t>
            </a:r>
            <a:r>
              <a:rPr lang="ru-RU" i="1" dirty="0" smtClean="0"/>
              <a:t>.). </a:t>
            </a:r>
          </a:p>
          <a:p>
            <a:r>
              <a:rPr lang="ru-RU" i="1" dirty="0" smtClean="0"/>
              <a:t>3. Пусть струится над твоей избушкой тот вечерний (не)сказанный свет (</a:t>
            </a:r>
            <a:r>
              <a:rPr lang="ru-RU" i="1" dirty="0" err="1" smtClean="0"/>
              <a:t>Ес</a:t>
            </a:r>
            <a:r>
              <a:rPr lang="ru-RU" i="1" dirty="0" smtClean="0"/>
              <a:t>.). </a:t>
            </a:r>
          </a:p>
          <a:p>
            <a:r>
              <a:rPr lang="ru-RU" i="1" dirty="0" smtClean="0"/>
              <a:t>4.  (Не) один человек писал эту книгу. </a:t>
            </a:r>
          </a:p>
          <a:p>
            <a:r>
              <a:rPr lang="ru-RU" i="1" dirty="0" smtClean="0"/>
              <a:t>5. (Не)далеко показались огни деревеньки. </a:t>
            </a:r>
          </a:p>
          <a:p>
            <a:r>
              <a:rPr lang="ru-RU" i="1" dirty="0" smtClean="0"/>
              <a:t>6. Берег реки (не)отлог, а очень крут. </a:t>
            </a:r>
          </a:p>
          <a:p>
            <a:r>
              <a:rPr lang="ru-RU" i="1" dirty="0" smtClean="0"/>
              <a:t>7. (Не)горазд я петь. </a:t>
            </a:r>
          </a:p>
          <a:p>
            <a:r>
              <a:rPr lang="ru-RU" i="1" dirty="0" smtClean="0"/>
              <a:t>8. В почве (не)(до)стает питательных веществ. </a:t>
            </a:r>
          </a:p>
          <a:p>
            <a:r>
              <a:rPr lang="ru-RU" i="1" dirty="0" smtClean="0"/>
              <a:t>9. (Не)лающий пес похлебки (не) получит (Посл.). </a:t>
            </a:r>
          </a:p>
          <a:p>
            <a:r>
              <a:rPr lang="ru-RU" i="1" dirty="0" smtClean="0"/>
              <a:t>10. (Не)умеющий говорить кулаком пугает (Посл.). </a:t>
            </a:r>
          </a:p>
          <a:p>
            <a:r>
              <a:rPr lang="ru-RU" i="1" dirty="0" smtClean="0"/>
              <a:t>11.  (Не)умело приготовлен обед: что-то (не)(до) жарилось, что-то (не)(до) варилось. </a:t>
            </a:r>
          </a:p>
          <a:p>
            <a:r>
              <a:rPr lang="ru-RU" i="1" dirty="0" smtClean="0"/>
              <a:t>12. (Не) я, (не)ты виноваты в этом. </a:t>
            </a:r>
          </a:p>
          <a:p>
            <a:r>
              <a:rPr lang="ru-RU" i="1" dirty="0" smtClean="0"/>
              <a:t>13. (Не)</a:t>
            </a:r>
            <a:r>
              <a:rPr lang="ru-RU" i="1" dirty="0" err="1" smtClean="0"/>
              <a:t>други</a:t>
            </a:r>
            <a:r>
              <a:rPr lang="ru-RU" i="1" dirty="0" smtClean="0"/>
              <a:t> моего друга — мои (не)</a:t>
            </a:r>
            <a:r>
              <a:rPr lang="ru-RU" i="1" dirty="0" err="1" smtClean="0"/>
              <a:t>други</a:t>
            </a:r>
            <a:r>
              <a:rPr lang="ru-RU" i="1" dirty="0" smtClean="0"/>
              <a:t>. </a:t>
            </a:r>
          </a:p>
          <a:p>
            <a:r>
              <a:rPr lang="ru-RU" i="1" dirty="0" smtClean="0"/>
              <a:t>14. Ребята мечтают о (не)обжитых местах, о(не)изведанных тайнах. </a:t>
            </a:r>
          </a:p>
          <a:p>
            <a:r>
              <a:rPr lang="ru-RU" i="1" dirty="0" smtClean="0"/>
              <a:t>15. Отец (не)(до)смотрел за ребенком. </a:t>
            </a:r>
          </a:p>
          <a:p>
            <a:r>
              <a:rPr lang="ru-RU" i="1" dirty="0" smtClean="0"/>
              <a:t>16. Ты как будто (не)рад мне? 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74638"/>
            <a:ext cx="8964488" cy="1642194"/>
          </a:xfrm>
        </p:spPr>
        <p:txBody>
          <a:bodyPr>
            <a:noAutofit/>
          </a:bodyPr>
          <a:lstStyle/>
          <a:p>
            <a:r>
              <a:rPr lang="ru-RU" sz="2400" dirty="0" smtClean="0"/>
              <a:t>Переставьте предложения так, чтобы получился связный текст. Раскройте скобки. Сформулируйте основную мысль текста. Согласны ли вы с предложенной формулировкой?</a:t>
            </a:r>
            <a:endParaRPr lang="ru-RU" sz="24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179512" y="2132856"/>
            <a:ext cx="8712968" cy="4536504"/>
          </a:xfrm>
        </p:spPr>
        <p:txBody>
          <a:bodyPr>
            <a:normAutofit/>
          </a:bodyPr>
          <a:lstStyle/>
          <a:p>
            <a:r>
              <a:rPr lang="ru-RU" i="1" dirty="0" smtClean="0"/>
              <a:t>А. К нему нужно подойти вплотную и наклониться.</a:t>
            </a:r>
            <a:endParaRPr lang="ru-RU" dirty="0" smtClean="0"/>
          </a:p>
          <a:p>
            <a:r>
              <a:rPr lang="ru-RU" i="1" dirty="0" smtClean="0"/>
              <a:t>Б. (Не)словами, а молчанием, добрым взглядом, улыбкой лучше всего раскрывается такой человек.</a:t>
            </a:r>
            <a:endParaRPr lang="ru-RU" dirty="0" smtClean="0"/>
          </a:p>
          <a:p>
            <a:r>
              <a:rPr lang="ru-RU" i="1" dirty="0" smtClean="0"/>
              <a:t>В. Благоухание ландыша (не)слышишь за сто шагов.</a:t>
            </a:r>
            <a:endParaRPr lang="ru-RU" dirty="0" smtClean="0"/>
          </a:p>
          <a:p>
            <a:r>
              <a:rPr lang="ru-RU" i="1" dirty="0" smtClean="0"/>
              <a:t>Г. Есть и люди, которых нельзя понять, (не)приблизившись к ним, (не)увидев их в кругу друзей или даже наедине. (По О.Кожуховой)</a:t>
            </a:r>
            <a:endParaRPr lang="ru-RU" dirty="0" smtClean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Выпишите цифры, где не со словом пишется раздельно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51520" y="1268760"/>
            <a:ext cx="8496944" cy="5400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i="1" dirty="0" smtClean="0"/>
              <a:t>    </a:t>
            </a:r>
            <a:r>
              <a:rPr lang="ru-RU" sz="2800" i="1" dirty="0" smtClean="0"/>
              <a:t>1(Не)</a:t>
            </a:r>
            <a:r>
              <a:rPr lang="ru-RU" sz="2800" i="1" dirty="0" err="1" smtClean="0"/>
              <a:t>лепый</a:t>
            </a:r>
            <a:r>
              <a:rPr lang="ru-RU" sz="2800" i="1" dirty="0" smtClean="0"/>
              <a:t> поступок, 2(не)высоко взлететь; поступить 3(не)по-товарищески, почуять (не)доброе, вести себя 4(не)принужденно, 5(не)веселый, а грустный вид, 6(не)складность фигуры, перейти 7(не)глубокую, но широкую реку, устать с 8(не)привычки, 9(не)кошеные луга, далеко 10(не)легкое дело, река была 11(не)широка, 12(не)ожидая поддержки, ещё 13(не)разобранные примеры, 14(не)мог прийти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 себя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i="1" dirty="0" smtClean="0"/>
              <a:t>В. Благоухание ландыша не слышишь за сто шагов.</a:t>
            </a:r>
          </a:p>
          <a:p>
            <a:r>
              <a:rPr lang="ru-RU" i="1" dirty="0" smtClean="0"/>
              <a:t>А. К нему нужно подойти вплотную и наклониться.</a:t>
            </a:r>
          </a:p>
          <a:p>
            <a:r>
              <a:rPr lang="ru-RU" i="1" dirty="0" smtClean="0"/>
              <a:t>Г. Есть и люди, которых нельзя понять,  не приблизившись к ним, не увидев их в кругу друзей или даже наедине. </a:t>
            </a:r>
            <a:endParaRPr lang="ru-RU" dirty="0" smtClean="0"/>
          </a:p>
          <a:p>
            <a:r>
              <a:rPr lang="ru-RU" i="1" dirty="0" smtClean="0"/>
              <a:t>Б. Не словами, а молчанием, добрым взглядом, улыбкой лучше всего раскрывается такой человек.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err="1" smtClean="0"/>
              <a:t>Минитест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b="1" i="1" dirty="0" smtClean="0"/>
              <a:t>1. Отметь строку, в которой все слова пишутся с не слитно:</a:t>
            </a:r>
            <a:endParaRPr lang="ru-RU" dirty="0" smtClean="0"/>
          </a:p>
          <a:p>
            <a:r>
              <a:rPr lang="ru-RU" dirty="0" smtClean="0"/>
              <a:t> 1) (не)</a:t>
            </a:r>
            <a:r>
              <a:rPr lang="ru-RU" dirty="0" err="1" smtClean="0"/>
              <a:t>брежный</a:t>
            </a:r>
            <a:r>
              <a:rPr lang="ru-RU" dirty="0" smtClean="0"/>
              <a:t>, ничуть (не)привлекательный, (не)</a:t>
            </a:r>
            <a:r>
              <a:rPr lang="ru-RU" dirty="0" err="1" smtClean="0"/>
              <a:t>взгоды</a:t>
            </a:r>
            <a:r>
              <a:rPr lang="ru-RU" dirty="0" smtClean="0"/>
              <a:t>,</a:t>
            </a:r>
          </a:p>
          <a:p>
            <a:r>
              <a:rPr lang="ru-RU" dirty="0" smtClean="0"/>
              <a:t>2) (не)</a:t>
            </a:r>
            <a:r>
              <a:rPr lang="ru-RU" dirty="0" err="1" smtClean="0"/>
              <a:t>доумение</a:t>
            </a:r>
            <a:r>
              <a:rPr lang="ru-RU" dirty="0" smtClean="0"/>
              <a:t>, (</a:t>
            </a:r>
            <a:r>
              <a:rPr lang="ru-RU" dirty="0" err="1" smtClean="0"/>
              <a:t>не</a:t>
            </a:r>
            <a:r>
              <a:rPr lang="ru-RU" dirty="0" smtClean="0"/>
              <a:t>)видел, (не)догадливый;</a:t>
            </a:r>
          </a:p>
          <a:p>
            <a:r>
              <a:rPr lang="ru-RU" dirty="0" smtClean="0"/>
              <a:t>3) (не)</a:t>
            </a:r>
            <a:r>
              <a:rPr lang="ru-RU" dirty="0" err="1" smtClean="0"/>
              <a:t>доразумение</a:t>
            </a:r>
            <a:r>
              <a:rPr lang="ru-RU" dirty="0" smtClean="0"/>
              <a:t>, (</a:t>
            </a:r>
            <a:r>
              <a:rPr lang="ru-RU" dirty="0" err="1" smtClean="0"/>
              <a:t>не</a:t>
            </a:r>
            <a:r>
              <a:rPr lang="ru-RU" dirty="0" smtClean="0"/>
              <a:t>)кем, (не)</a:t>
            </a:r>
            <a:r>
              <a:rPr lang="ru-RU" dirty="0" err="1" smtClean="0"/>
              <a:t>взлюбил</a:t>
            </a:r>
            <a:r>
              <a:rPr lang="ru-RU" dirty="0" smtClean="0"/>
              <a:t>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b="1" i="1" dirty="0" smtClean="0"/>
              <a:t>2.Отметь строку, в которой все слова пишутся с не раздельно:</a:t>
            </a:r>
            <a:endParaRPr lang="ru-RU" dirty="0" smtClean="0"/>
          </a:p>
          <a:p>
            <a:r>
              <a:rPr lang="ru-RU" dirty="0" smtClean="0"/>
              <a:t> 1) (не)</a:t>
            </a:r>
            <a:r>
              <a:rPr lang="ru-RU" dirty="0" err="1" smtClean="0"/>
              <a:t>лепость</a:t>
            </a:r>
            <a:r>
              <a:rPr lang="ru-RU" dirty="0" smtClean="0"/>
              <a:t>, (</a:t>
            </a:r>
            <a:r>
              <a:rPr lang="ru-RU" dirty="0" err="1" smtClean="0"/>
              <a:t>не</a:t>
            </a:r>
            <a:r>
              <a:rPr lang="ru-RU" dirty="0" smtClean="0"/>
              <a:t>)</a:t>
            </a:r>
            <a:r>
              <a:rPr lang="ru-RU" dirty="0" err="1" smtClean="0"/>
              <a:t>годовал</a:t>
            </a:r>
            <a:r>
              <a:rPr lang="ru-RU" dirty="0" smtClean="0"/>
              <a:t>, (</a:t>
            </a:r>
            <a:r>
              <a:rPr lang="ru-RU" dirty="0" err="1" smtClean="0"/>
              <a:t>не</a:t>
            </a:r>
            <a:r>
              <a:rPr lang="ru-RU" dirty="0" smtClean="0"/>
              <a:t>)красивый;</a:t>
            </a:r>
          </a:p>
          <a:p>
            <a:r>
              <a:rPr lang="ru-RU" dirty="0" smtClean="0"/>
              <a:t>2) (не)(с) кем, (не)думал, далеко (не)робкий;</a:t>
            </a:r>
          </a:p>
          <a:p>
            <a:r>
              <a:rPr lang="ru-RU" dirty="0" smtClean="0"/>
              <a:t>3) (не)широкая, но глубокая; (не)понял, (не)вразумительный.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r>
              <a:rPr lang="ru-RU" b="1" i="1" dirty="0" smtClean="0"/>
              <a:t>3.Отметь строку, в которой оба прилагательных пишутся с не слитно:</a:t>
            </a:r>
            <a:endParaRPr lang="ru-RU" dirty="0" smtClean="0"/>
          </a:p>
          <a:p>
            <a:r>
              <a:rPr lang="ru-RU" dirty="0" smtClean="0"/>
              <a:t> 1) далеко (не)спокойный, (не)</a:t>
            </a:r>
            <a:r>
              <a:rPr lang="ru-RU" dirty="0" err="1" smtClean="0"/>
              <a:t>суразный</a:t>
            </a:r>
            <a:r>
              <a:rPr lang="ru-RU" dirty="0" smtClean="0"/>
              <a:t>;</a:t>
            </a:r>
          </a:p>
          <a:p>
            <a:r>
              <a:rPr lang="ru-RU" dirty="0" smtClean="0"/>
              <a:t>2) вовсе (не)сложная, (не)дорогой;</a:t>
            </a:r>
          </a:p>
          <a:p>
            <a:r>
              <a:rPr lang="ru-RU" dirty="0" smtClean="0"/>
              <a:t>3) (не)</a:t>
            </a:r>
            <a:r>
              <a:rPr lang="ru-RU" dirty="0" err="1" smtClean="0"/>
              <a:t>вредимый</a:t>
            </a:r>
            <a:r>
              <a:rPr lang="ru-RU" dirty="0" smtClean="0"/>
              <a:t>, (</a:t>
            </a:r>
            <a:r>
              <a:rPr lang="ru-RU" dirty="0" err="1" smtClean="0"/>
              <a:t>не</a:t>
            </a:r>
            <a:r>
              <a:rPr lang="ru-RU" dirty="0" smtClean="0"/>
              <a:t>)громкая.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706090"/>
          </a:xfrm>
        </p:spPr>
        <p:txBody>
          <a:bodyPr/>
          <a:lstStyle/>
          <a:p>
            <a:r>
              <a:rPr lang="ru-RU" dirty="0" smtClean="0"/>
              <a:t>ответы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196752"/>
            <a:ext cx="7467600" cy="576064"/>
          </a:xfrm>
        </p:spPr>
        <p:txBody>
          <a:bodyPr/>
          <a:lstStyle/>
          <a:p>
            <a:r>
              <a:rPr lang="ru-RU" dirty="0" smtClean="0"/>
              <a:t>1) 3,     2) 2,    3) 3</a:t>
            </a:r>
          </a:p>
        </p:txBody>
      </p:sp>
      <p:pic>
        <p:nvPicPr>
          <p:cNvPr id="286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576" y="1916832"/>
            <a:ext cx="619125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Удачи на экзамене!</a:t>
            </a:r>
            <a:endParaRPr lang="ru-RU" dirty="0"/>
          </a:p>
        </p:txBody>
      </p:sp>
      <p:pic>
        <p:nvPicPr>
          <p:cNvPr id="1025" name="Picture 1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1556792"/>
            <a:ext cx="7056784" cy="5081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Проверьте себя!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3, 5, 10, 12, 13, 14.</a:t>
            </a:r>
          </a:p>
          <a:p>
            <a:endParaRPr lang="ru-RU" sz="2800" dirty="0" smtClean="0"/>
          </a:p>
          <a:p>
            <a:r>
              <a:rPr lang="ru-RU" sz="2800" dirty="0" smtClean="0"/>
              <a:t>Стоит повторить алгоритм? </a:t>
            </a:r>
            <a:endParaRPr lang="ru-RU" sz="2800" dirty="0"/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212976"/>
            <a:ext cx="5328592" cy="35168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-315416"/>
            <a:ext cx="8229600" cy="115212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Вставьте недостающее в таблицу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1. Определить, употребляется ли слово без не?</a:t>
            </a:r>
          </a:p>
          <a:p>
            <a:pPr>
              <a:buNone/>
            </a:pPr>
            <a:r>
              <a:rPr lang="ru-RU" sz="2000" dirty="0" smtClean="0"/>
              <a:t>Да                                                                   Нет                ?</a:t>
            </a:r>
          </a:p>
          <a:p>
            <a:pPr>
              <a:buNone/>
            </a:pPr>
            <a:r>
              <a:rPr lang="ru-RU" sz="2000" dirty="0" smtClean="0"/>
              <a:t>2. Определить часть речи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1520" y="2492895"/>
          <a:ext cx="8640960" cy="46394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0160"/>
                <a:gridCol w="1440160"/>
                <a:gridCol w="2880320"/>
                <a:gridCol w="1440160"/>
                <a:gridCol w="1440160"/>
              </a:tblGrid>
              <a:tr h="1828522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Существительное, прилагательное,</a:t>
                      </a:r>
                      <a:r>
                        <a:rPr lang="ru-RU" baseline="0" dirty="0" smtClean="0"/>
                        <a:t> наречие </a:t>
                      </a:r>
                      <a:r>
                        <a:rPr lang="ru-RU" baseline="0" dirty="0" err="1" smtClean="0"/>
                        <a:t>на-о</a:t>
                      </a:r>
                      <a:r>
                        <a:rPr lang="ru-RU" baseline="0" dirty="0" smtClean="0"/>
                        <a:t>, -е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Глагол, деепричастие</a:t>
                      </a:r>
                      <a:r>
                        <a:rPr lang="ru-RU" baseline="0" dirty="0" smtClean="0"/>
                        <a:t> (что делая? Что сделав?),</a:t>
                      </a:r>
                    </a:p>
                    <a:p>
                      <a:pPr algn="ctr"/>
                      <a:r>
                        <a:rPr lang="ru-RU" baseline="0" dirty="0" smtClean="0"/>
                        <a:t>Краткое причастие, наречие не на –о, -е, числительное, союз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Полное причастие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539808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Можно заменить синонимом без не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?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?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Есть зависимое слово или </a:t>
                      </a:r>
                      <a:r>
                        <a:rPr lang="ru-RU" dirty="0" err="1" smtClean="0"/>
                        <a:t>противопос-тавление</a:t>
                      </a:r>
                      <a:endParaRPr lang="ru-RU" dirty="0"/>
                    </a:p>
                  </a:txBody>
                  <a:tcPr/>
                </a:tc>
              </a:tr>
              <a:tr h="1271095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слитно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раздельно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?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?</a:t>
                      </a:r>
                      <a:endParaRPr lang="ru-RU" sz="6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6000" dirty="0" smtClean="0"/>
                        <a:t>?</a:t>
                      </a:r>
                      <a:endParaRPr lang="ru-RU" sz="60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>
            <a:off x="4644008" y="4221088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228184" y="1412776"/>
            <a:ext cx="648072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899592" y="1196752"/>
            <a:ext cx="936104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499992" y="1196752"/>
            <a:ext cx="936104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2123728" y="1916832"/>
            <a:ext cx="1008112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275856" y="1916832"/>
            <a:ext cx="432048" cy="50405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707904" y="1844824"/>
            <a:ext cx="2952328" cy="57606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899592" y="1556792"/>
            <a:ext cx="864096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9269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Проверьте!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>
              <a:buNone/>
            </a:pPr>
            <a:r>
              <a:rPr lang="ru-RU" sz="2000" dirty="0" smtClean="0"/>
              <a:t>1. Определить, употребляется ли слово без не?</a:t>
            </a:r>
          </a:p>
          <a:p>
            <a:pPr>
              <a:buNone/>
            </a:pPr>
            <a:r>
              <a:rPr lang="ru-RU" sz="2000" dirty="0" smtClean="0"/>
              <a:t>Да                                                                   Нет                Слитно</a:t>
            </a:r>
          </a:p>
          <a:p>
            <a:pPr>
              <a:buNone/>
            </a:pPr>
            <a:r>
              <a:rPr lang="ru-RU" sz="2000" dirty="0" smtClean="0"/>
              <a:t>2. Определить часть речи</a:t>
            </a:r>
          </a:p>
          <a:p>
            <a:pPr>
              <a:buNone/>
            </a:pPr>
            <a:endParaRPr lang="ru-RU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51520" y="2276873"/>
          <a:ext cx="8784977" cy="45925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64163"/>
                <a:gridCol w="1464163"/>
                <a:gridCol w="2855117"/>
                <a:gridCol w="1537371"/>
                <a:gridCol w="1464163"/>
              </a:tblGrid>
              <a:tr h="1568272"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Существительное, прилагательное,</a:t>
                      </a:r>
                      <a:r>
                        <a:rPr lang="ru-RU" baseline="0" dirty="0" smtClean="0"/>
                        <a:t> наречие </a:t>
                      </a:r>
                      <a:r>
                        <a:rPr lang="ru-RU" baseline="0" dirty="0" err="1" smtClean="0"/>
                        <a:t>на-о</a:t>
                      </a:r>
                      <a:r>
                        <a:rPr lang="ru-RU" baseline="0" dirty="0" smtClean="0"/>
                        <a:t>, -е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Глагол, деепричастие</a:t>
                      </a:r>
                      <a:r>
                        <a:rPr lang="ru-RU" baseline="0" dirty="0" smtClean="0"/>
                        <a:t> (что делая? Что сделав?),</a:t>
                      </a:r>
                    </a:p>
                    <a:p>
                      <a:pPr algn="ctr"/>
                      <a:r>
                        <a:rPr lang="ru-RU" baseline="0" dirty="0" smtClean="0"/>
                        <a:t>Краткое причастие, наречие не на –о, -е, числительное, союз</a:t>
                      </a:r>
                      <a:endParaRPr lang="ru-RU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Полное причастие</a:t>
                      </a:r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623299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Можно заменить синонимом без не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Нельзя заменить синонимом</a:t>
                      </a:r>
                      <a:r>
                        <a:rPr lang="ru-RU" sz="1400" baseline="0" dirty="0" smtClean="0"/>
                        <a:t> или есть слова далеко не, ничуть не, нисколько не…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Нет зависимого слова или </a:t>
                      </a:r>
                      <a:r>
                        <a:rPr lang="ru-RU" sz="1800" dirty="0" err="1" smtClean="0"/>
                        <a:t>противопос-тавления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Есть зависимое слово или </a:t>
                      </a:r>
                      <a:r>
                        <a:rPr lang="ru-RU" dirty="0" err="1" smtClean="0"/>
                        <a:t>противопос-тавление</a:t>
                      </a:r>
                      <a:endParaRPr lang="ru-RU" dirty="0"/>
                    </a:p>
                  </a:txBody>
                  <a:tcPr/>
                </a:tc>
              </a:tr>
              <a:tr h="1056900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слитно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раздельно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600" dirty="0" smtClean="0"/>
                        <a:t>раздельно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слитно</a:t>
                      </a:r>
                      <a:endParaRPr lang="ru-RU" sz="1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/>
                        <a:t>раздельно</a:t>
                      </a:r>
                      <a:endParaRPr lang="ru-RU" sz="1800" dirty="0"/>
                    </a:p>
                  </a:txBody>
                  <a:tcPr/>
                </a:tc>
              </a:tr>
            </a:tbl>
          </a:graphicData>
        </a:graphic>
      </p:graphicFrame>
      <p:cxnSp>
        <p:nvCxnSpPr>
          <p:cNvPr id="7" name="Прямая со стрелкой 6"/>
          <p:cNvCxnSpPr/>
          <p:nvPr/>
        </p:nvCxnSpPr>
        <p:spPr>
          <a:xfrm>
            <a:off x="4644008" y="4221088"/>
            <a:ext cx="0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>
            <a:off x="6156176" y="1412776"/>
            <a:ext cx="93610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flipH="1">
            <a:off x="971600" y="1196752"/>
            <a:ext cx="936104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3635896" y="1196752"/>
            <a:ext cx="936104" cy="216024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 flipH="1">
            <a:off x="1691680" y="1916832"/>
            <a:ext cx="648072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 стрелкой 18"/>
          <p:cNvCxnSpPr/>
          <p:nvPr/>
        </p:nvCxnSpPr>
        <p:spPr>
          <a:xfrm>
            <a:off x="3203848" y="1916832"/>
            <a:ext cx="36004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 стрелкой 20"/>
          <p:cNvCxnSpPr/>
          <p:nvPr/>
        </p:nvCxnSpPr>
        <p:spPr>
          <a:xfrm>
            <a:off x="3635896" y="1844824"/>
            <a:ext cx="2952328" cy="36004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Прямая со стрелкой 22"/>
          <p:cNvCxnSpPr/>
          <p:nvPr/>
        </p:nvCxnSpPr>
        <p:spPr>
          <a:xfrm>
            <a:off x="971600" y="1484784"/>
            <a:ext cx="864096" cy="14401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r>
              <a:rPr lang="ru-RU" dirty="0" err="1" smtClean="0"/>
              <a:t>Потренирумся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В каком предложении не с существительным пишется слитно.</a:t>
            </a:r>
            <a:endParaRPr lang="ru-RU" dirty="0" smtClean="0"/>
          </a:p>
          <a:p>
            <a:r>
              <a:rPr lang="ru-RU" dirty="0" smtClean="0"/>
              <a:t> 1) Раздался шорох. Это был и (не)зверь, и (не) птица.</a:t>
            </a:r>
          </a:p>
          <a:p>
            <a:r>
              <a:rPr lang="ru-RU" dirty="0" smtClean="0"/>
              <a:t>2) Но это, к сожалению, было (не) озеро.</a:t>
            </a:r>
          </a:p>
          <a:p>
            <a:r>
              <a:rPr lang="ru-RU" dirty="0" smtClean="0"/>
              <a:t>3) Мы поняли, что это было (не)</a:t>
            </a:r>
            <a:r>
              <a:rPr lang="ru-RU" dirty="0" err="1" smtClean="0"/>
              <a:t>доразумение</a:t>
            </a:r>
            <a:r>
              <a:rPr lang="ru-RU" dirty="0" smtClean="0"/>
              <a:t>.</a:t>
            </a:r>
          </a:p>
          <a:p>
            <a:r>
              <a:rPr lang="ru-RU" dirty="0" smtClean="0"/>
              <a:t>4) (Не)участие продемонстрировал в этой ситуации, а холодное равнодушие.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850106"/>
          </a:xfrm>
        </p:spPr>
        <p:txBody>
          <a:bodyPr/>
          <a:lstStyle/>
          <a:p>
            <a:r>
              <a:rPr lang="ru-RU" dirty="0" err="1" smtClean="0"/>
              <a:t>Потренирумся</a:t>
            </a:r>
            <a:r>
              <a:rPr lang="ru-RU" dirty="0" smtClean="0"/>
              <a:t>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b="1" i="1" dirty="0" smtClean="0"/>
              <a:t>В каком предложении не с существительным пишется слитно.</a:t>
            </a:r>
            <a:endParaRPr lang="ru-RU" dirty="0" smtClean="0"/>
          </a:p>
          <a:p>
            <a:r>
              <a:rPr lang="ru-RU" dirty="0" smtClean="0"/>
              <a:t> 1) Раздался шорох. Это был и (не)зверь, и (не) птица.</a:t>
            </a:r>
          </a:p>
          <a:p>
            <a:r>
              <a:rPr lang="ru-RU" dirty="0" smtClean="0"/>
              <a:t>2) Но это, к сожалению, было (не) озеро.</a:t>
            </a:r>
          </a:p>
          <a:p>
            <a:r>
              <a:rPr lang="ru-RU" dirty="0" smtClean="0"/>
              <a:t>3) Мы поняли, что это было </a:t>
            </a:r>
            <a:r>
              <a:rPr lang="ru-RU" dirty="0" smtClean="0">
                <a:solidFill>
                  <a:srgbClr val="FF0000"/>
                </a:solidFill>
              </a:rPr>
              <a:t>недоразумение.</a:t>
            </a:r>
          </a:p>
          <a:p>
            <a:r>
              <a:rPr lang="ru-RU" dirty="0" smtClean="0"/>
              <a:t>4) (Не)участие продемонстрировал в этой ситуации, а холодное равнодушие.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i="1" dirty="0" smtClean="0"/>
              <a:t/>
            </a:r>
            <a:br>
              <a:rPr lang="ru-RU" sz="3100" b="1" i="1" dirty="0" smtClean="0"/>
            </a:br>
            <a:r>
              <a:rPr lang="ru-RU" sz="2700" b="1" i="1" dirty="0" smtClean="0"/>
              <a:t>Раскрой скобки. Отметь те предложения, в которых глаголы пишутся с не слитно</a:t>
            </a:r>
            <a:r>
              <a:rPr lang="ru-RU" sz="2700" i="1" dirty="0" smtClean="0"/>
              <a:t>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7931224" cy="5205192"/>
          </a:xfrm>
        </p:spPr>
        <p:txBody>
          <a:bodyPr>
            <a:normAutofit/>
          </a:bodyPr>
          <a:lstStyle/>
          <a:p>
            <a:endParaRPr lang="ru-RU" b="1" i="1" dirty="0" smtClean="0"/>
          </a:p>
          <a:p>
            <a:r>
              <a:rPr lang="ru-RU" dirty="0" smtClean="0"/>
              <a:t> </a:t>
            </a:r>
            <a:r>
              <a:rPr lang="ru-RU" sz="2800" dirty="0" smtClean="0"/>
              <a:t>1) (Не) трудиться, так и хлеба (не) добиться.</a:t>
            </a:r>
          </a:p>
          <a:p>
            <a:r>
              <a:rPr lang="ru-RU" sz="2800" dirty="0" smtClean="0"/>
              <a:t>2) Мне в этот день (не) здоровилось.</a:t>
            </a:r>
          </a:p>
          <a:p>
            <a:r>
              <a:rPr lang="ru-RU" sz="2800" dirty="0" smtClean="0"/>
              <a:t>3) С людьми браниться – никуда (не)годится.</a:t>
            </a:r>
          </a:p>
          <a:p>
            <a:r>
              <a:rPr lang="ru-RU" sz="2800" dirty="0" smtClean="0"/>
              <a:t>4) Толпа (не)</a:t>
            </a:r>
            <a:r>
              <a:rPr lang="ru-RU" sz="2800" dirty="0" err="1" smtClean="0"/>
              <a:t>доумевала</a:t>
            </a:r>
            <a:r>
              <a:rPr lang="ru-RU" sz="2800" dirty="0" smtClean="0"/>
              <a:t>.</a:t>
            </a:r>
          </a:p>
          <a:p>
            <a:r>
              <a:rPr lang="ru-RU" sz="2800" dirty="0" smtClean="0"/>
              <a:t>5) (Не)лает, не кусает, а в дом (не)пускает.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i="1" dirty="0" smtClean="0"/>
              <a:t/>
            </a:r>
            <a:br>
              <a:rPr lang="ru-RU" sz="3100" b="1" i="1" dirty="0" smtClean="0"/>
            </a:br>
            <a:r>
              <a:rPr lang="ru-RU" sz="3100" b="1" i="1" dirty="0" smtClean="0"/>
              <a:t>Проверь!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68760"/>
            <a:ext cx="7931224" cy="5205192"/>
          </a:xfrm>
        </p:spPr>
        <p:txBody>
          <a:bodyPr>
            <a:normAutofit/>
          </a:bodyPr>
          <a:lstStyle/>
          <a:p>
            <a:endParaRPr lang="ru-RU" b="1" i="1" dirty="0" smtClean="0"/>
          </a:p>
          <a:p>
            <a:r>
              <a:rPr lang="ru-RU" dirty="0" smtClean="0"/>
              <a:t> </a:t>
            </a:r>
            <a:r>
              <a:rPr lang="ru-RU" sz="2800" dirty="0" smtClean="0"/>
              <a:t>1) Не трудиться, так и хлеба не добиться.</a:t>
            </a:r>
          </a:p>
          <a:p>
            <a:r>
              <a:rPr lang="ru-RU" sz="2800" dirty="0" smtClean="0"/>
              <a:t>2) Мне в этот день </a:t>
            </a:r>
            <a:r>
              <a:rPr lang="ru-RU" sz="2800" dirty="0" smtClean="0">
                <a:solidFill>
                  <a:srgbClr val="FF0000"/>
                </a:solidFill>
              </a:rPr>
              <a:t>нездоровилось.</a:t>
            </a:r>
          </a:p>
          <a:p>
            <a:r>
              <a:rPr lang="ru-RU" sz="2800" dirty="0" smtClean="0"/>
              <a:t>3) С людьми браниться – никуда не годится.</a:t>
            </a:r>
          </a:p>
          <a:p>
            <a:r>
              <a:rPr lang="ru-RU" sz="2800" dirty="0" smtClean="0"/>
              <a:t>4) Толпа </a:t>
            </a:r>
            <a:r>
              <a:rPr lang="ru-RU" sz="2800" dirty="0" smtClean="0">
                <a:solidFill>
                  <a:srgbClr val="FF0000"/>
                </a:solidFill>
              </a:rPr>
              <a:t>недоумевала.</a:t>
            </a:r>
          </a:p>
          <a:p>
            <a:r>
              <a:rPr lang="ru-RU" sz="2800" dirty="0" smtClean="0"/>
              <a:t>5)  Не лает, не кусает, а в дом не пускает.</a:t>
            </a:r>
          </a:p>
          <a:p>
            <a:pPr>
              <a:buNone/>
            </a:pPr>
            <a:endParaRPr lang="ru-RU" sz="2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59</TotalTime>
  <Words>697</Words>
  <Application>Microsoft Office PowerPoint</Application>
  <PresentationFormat>Экран (4:3)</PresentationFormat>
  <Paragraphs>176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Эркер</vt:lpstr>
      <vt:lpstr>Правописание не с разными частями речи</vt:lpstr>
      <vt:lpstr>Выпишите цифры, где не со словом пишется раздельно</vt:lpstr>
      <vt:lpstr>Проверьте себя!</vt:lpstr>
      <vt:lpstr>Вставьте недостающее в таблицу</vt:lpstr>
      <vt:lpstr>Проверьте!</vt:lpstr>
      <vt:lpstr>Потренирумся?</vt:lpstr>
      <vt:lpstr>Потренирумся?</vt:lpstr>
      <vt:lpstr> Раскрой скобки. Отметь те предложения, в которых глаголы пишутся с не слитно. </vt:lpstr>
      <vt:lpstr> Проверь! </vt:lpstr>
      <vt:lpstr>Какое из объяснений является ошибочным? </vt:lpstr>
      <vt:lpstr>Какое из объяснений является ошибочным? </vt:lpstr>
      <vt:lpstr>      Замените слитное написание на раздельное, а раздельное – на слитное, укажите, к какой части речи относятся слова с не. </vt:lpstr>
      <vt:lpstr>      Проверь! </vt:lpstr>
      <vt:lpstr>Укажи примеры с ошибкой: </vt:lpstr>
      <vt:lpstr>Примеры с ошибкой: </vt:lpstr>
      <vt:lpstr>Укажите слитное написание частицы не: </vt:lpstr>
      <vt:lpstr>Проверка</vt:lpstr>
      <vt:lpstr>Слайд 18</vt:lpstr>
      <vt:lpstr>Переставьте предложения так, чтобы получился связный текст. Раскройте скобки. Сформулируйте основную мысль текста. Согласны ли вы с предложенной формулировкой?</vt:lpstr>
      <vt:lpstr>Проверь себя</vt:lpstr>
      <vt:lpstr> Минитест</vt:lpstr>
      <vt:lpstr>ответы</vt:lpstr>
      <vt:lpstr>Удачи на экзамене!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Правописание не с разными частями речи</dc:title>
  <dc:creator>Admin!</dc:creator>
  <cp:lastModifiedBy>Admin!</cp:lastModifiedBy>
  <cp:revision>9</cp:revision>
  <dcterms:created xsi:type="dcterms:W3CDTF">2015-02-01T15:00:04Z</dcterms:created>
  <dcterms:modified xsi:type="dcterms:W3CDTF">2015-02-01T16:21:45Z</dcterms:modified>
</cp:coreProperties>
</file>