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16D8F-C087-4F0D-8648-3D00B31623B7}" type="datetimeFigureOut">
              <a:rPr lang="ru-RU" smtClean="0"/>
              <a:t>05.11.2014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2251C-03F3-4D90-82D6-C92C736D86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85826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16D8F-C087-4F0D-8648-3D00B31623B7}" type="datetimeFigureOut">
              <a:rPr lang="ru-RU" smtClean="0"/>
              <a:t>05.11.2014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2251C-03F3-4D90-82D6-C92C736D86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79830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16D8F-C087-4F0D-8648-3D00B31623B7}" type="datetimeFigureOut">
              <a:rPr lang="ru-RU" smtClean="0"/>
              <a:t>05.11.2014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2251C-03F3-4D90-82D6-C92C736D86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0738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16D8F-C087-4F0D-8648-3D00B31623B7}" type="datetimeFigureOut">
              <a:rPr lang="ru-RU" smtClean="0"/>
              <a:t>05.11.2014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2251C-03F3-4D90-82D6-C92C736D86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932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16D8F-C087-4F0D-8648-3D00B31623B7}" type="datetimeFigureOut">
              <a:rPr lang="ru-RU" smtClean="0"/>
              <a:t>05.11.2014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2251C-03F3-4D90-82D6-C92C736D86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75440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16D8F-C087-4F0D-8648-3D00B31623B7}" type="datetimeFigureOut">
              <a:rPr lang="ru-RU" smtClean="0"/>
              <a:t>05.11.2014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2251C-03F3-4D90-82D6-C92C736D86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47379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16D8F-C087-4F0D-8648-3D00B31623B7}" type="datetimeFigureOut">
              <a:rPr lang="ru-RU" smtClean="0"/>
              <a:t>05.11.2014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2251C-03F3-4D90-82D6-C92C736D86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1794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16D8F-C087-4F0D-8648-3D00B31623B7}" type="datetimeFigureOut">
              <a:rPr lang="ru-RU" smtClean="0"/>
              <a:t>05.11.2014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2251C-03F3-4D90-82D6-C92C736D86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08887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16D8F-C087-4F0D-8648-3D00B31623B7}" type="datetimeFigureOut">
              <a:rPr lang="ru-RU" smtClean="0"/>
              <a:t>05.11.2014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2251C-03F3-4D90-82D6-C92C736D86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67938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16D8F-C087-4F0D-8648-3D00B31623B7}" type="datetimeFigureOut">
              <a:rPr lang="ru-RU" smtClean="0"/>
              <a:t>05.11.2014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2251C-03F3-4D90-82D6-C92C736D86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91821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16D8F-C087-4F0D-8648-3D00B31623B7}" type="datetimeFigureOut">
              <a:rPr lang="ru-RU" smtClean="0"/>
              <a:t>05.11.2014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2251C-03F3-4D90-82D6-C92C736D86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12154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716D8F-C087-4F0D-8648-3D00B31623B7}" type="datetimeFigureOut">
              <a:rPr lang="ru-RU" smtClean="0"/>
              <a:t>05.11.2014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F2251C-03F3-4D90-82D6-C92C736D86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3462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872207"/>
          </a:xfrm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Организационно – </a:t>
            </a:r>
            <a:r>
              <a:rPr lang="ru-RU" b="1" dirty="0" err="1" smtClean="0">
                <a:solidFill>
                  <a:schemeClr val="accent6">
                    <a:lumMod val="75000"/>
                  </a:schemeClr>
                </a:solidFill>
              </a:rPr>
              <a:t>деятельностная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 игра (ОДИ)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420888"/>
            <a:ext cx="6400800" cy="3217912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особая форма организации и метод стимулирования коллективной </a:t>
            </a:r>
            <a:r>
              <a:rPr lang="ru-RU" b="1" dirty="0" err="1">
                <a:solidFill>
                  <a:schemeClr val="tx2">
                    <a:lumMod val="75000"/>
                  </a:schemeClr>
                </a:solidFill>
              </a:rPr>
              <a:t>мыследеятельности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, нацеленной на решение проблем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39712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3200" b="1" i="1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sz="3200" b="1" i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3200" b="1" i="1" dirty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sz="3200" b="1" i="1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3200" b="1" i="1" dirty="0" smtClean="0">
                <a:solidFill>
                  <a:schemeClr val="accent6">
                    <a:lumMod val="75000"/>
                  </a:schemeClr>
                </a:solidFill>
              </a:rPr>
              <a:t>Проблемы </a:t>
            </a:r>
            <a:r>
              <a:rPr lang="ru-RU" sz="3200" b="1" i="1" dirty="0">
                <a:solidFill>
                  <a:schemeClr val="accent6">
                    <a:lumMod val="75000"/>
                  </a:schemeClr>
                </a:solidFill>
              </a:rPr>
              <a:t>для обсуждения</a:t>
            </a:r>
            <a:r>
              <a:rPr lang="ru-RU" sz="3200" dirty="0">
                <a:solidFill>
                  <a:schemeClr val="accent6">
                    <a:lumMod val="75000"/>
                  </a:schemeClr>
                </a:solidFill>
              </a:rPr>
              <a:t>:</a:t>
            </a:r>
            <a:br>
              <a:rPr lang="ru-RU" sz="3200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3200" b="1" dirty="0" smtClean="0">
                <a:solidFill>
                  <a:schemeClr val="tx2"/>
                </a:solidFill>
              </a:rPr>
              <a:t>1</a:t>
            </a:r>
            <a:r>
              <a:rPr lang="ru-RU" sz="3200" b="1" dirty="0">
                <a:solidFill>
                  <a:schemeClr val="tx2"/>
                </a:solidFill>
              </a:rPr>
              <a:t>. Анализ производственных ситуаций как технология обучения.</a:t>
            </a:r>
            <a:br>
              <a:rPr lang="ru-RU" sz="3200" b="1" dirty="0">
                <a:solidFill>
                  <a:schemeClr val="tx2"/>
                </a:solidFill>
              </a:rPr>
            </a:br>
            <a:r>
              <a:rPr lang="ru-RU" sz="3200" b="1" dirty="0">
                <a:solidFill>
                  <a:schemeClr val="tx2"/>
                </a:solidFill>
              </a:rPr>
              <a:t>2. Имитационное моделирование как технология обучения.</a:t>
            </a:r>
            <a:br>
              <a:rPr lang="ru-RU" sz="3200" b="1" dirty="0">
                <a:solidFill>
                  <a:schemeClr val="tx2"/>
                </a:solidFill>
              </a:rPr>
            </a:br>
            <a:r>
              <a:rPr lang="ru-RU" sz="3200" b="1" dirty="0">
                <a:solidFill>
                  <a:schemeClr val="tx2"/>
                </a:solidFill>
              </a:rPr>
              <a:t>3. Инновационные игры и их применение в педагогике.</a:t>
            </a:r>
            <a:br>
              <a:rPr lang="ru-RU" sz="3200" b="1" dirty="0">
                <a:solidFill>
                  <a:schemeClr val="tx2"/>
                </a:solidFill>
              </a:rPr>
            </a:br>
            <a:r>
              <a:rPr lang="ru-RU" sz="3200" b="1" dirty="0">
                <a:solidFill>
                  <a:schemeClr val="tx2"/>
                </a:solidFill>
              </a:rPr>
              <a:t>4. Применение деловых игр в педагогике.</a:t>
            </a:r>
            <a:br>
              <a:rPr lang="ru-RU" sz="3200" b="1" dirty="0">
                <a:solidFill>
                  <a:schemeClr val="tx2"/>
                </a:solidFill>
              </a:rPr>
            </a:br>
            <a:r>
              <a:rPr lang="ru-RU" sz="3200" b="1" dirty="0">
                <a:solidFill>
                  <a:schemeClr val="tx2"/>
                </a:solidFill>
              </a:rPr>
              <a:t>5. Организационно-</a:t>
            </a:r>
            <a:r>
              <a:rPr lang="ru-RU" sz="3200" b="1" dirty="0" err="1">
                <a:solidFill>
                  <a:schemeClr val="tx2"/>
                </a:solidFill>
              </a:rPr>
              <a:t>деятельностные</a:t>
            </a:r>
            <a:r>
              <a:rPr lang="ru-RU" sz="3200" b="1" dirty="0">
                <a:solidFill>
                  <a:schemeClr val="tx2"/>
                </a:solidFill>
              </a:rPr>
              <a:t> игры и их применение в педагогике.</a:t>
            </a:r>
            <a:br>
              <a:rPr lang="ru-RU" sz="3200" b="1" dirty="0">
                <a:solidFill>
                  <a:schemeClr val="tx2"/>
                </a:solidFill>
              </a:rPr>
            </a:br>
            <a:endParaRPr lang="ru-RU" sz="3200" b="1" dirty="0">
              <a:solidFill>
                <a:schemeClr val="tx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20348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7772400" cy="1080119"/>
          </a:xfrm>
        </p:spPr>
        <p:txBody>
          <a:bodyPr/>
          <a:lstStyle/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Инновационные технологии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484784"/>
            <a:ext cx="6400800" cy="4752528"/>
          </a:xfrm>
        </p:spPr>
        <p:txBody>
          <a:bodyPr>
            <a:noAutofit/>
          </a:bodyPr>
          <a:lstStyle/>
          <a:p>
            <a:pPr marL="514350" lvl="0" indent="-514350" algn="l" fontAlgn="base">
              <a:buFont typeface="+mj-lt"/>
              <a:buAutoNum type="arabicPeriod"/>
            </a:pPr>
            <a:r>
              <a:rPr lang="ru-RU" sz="1800" b="1" dirty="0">
                <a:solidFill>
                  <a:schemeClr val="tx2"/>
                </a:solidFill>
              </a:rPr>
              <a:t>технологии личностно-ориентированного обучения,</a:t>
            </a:r>
            <a:endParaRPr lang="ru-RU" sz="1800" dirty="0">
              <a:solidFill>
                <a:schemeClr val="tx2"/>
              </a:solidFill>
            </a:endParaRPr>
          </a:p>
          <a:p>
            <a:pPr marL="514350" lvl="0" indent="-514350" algn="l" fontAlgn="base">
              <a:buFont typeface="+mj-lt"/>
              <a:buAutoNum type="arabicPeriod"/>
            </a:pPr>
            <a:r>
              <a:rPr lang="ru-RU" sz="1800" b="1" dirty="0">
                <a:solidFill>
                  <a:schemeClr val="tx2"/>
                </a:solidFill>
              </a:rPr>
              <a:t>технология развивающего обучения,</a:t>
            </a:r>
            <a:endParaRPr lang="ru-RU" sz="1800" dirty="0">
              <a:solidFill>
                <a:schemeClr val="tx2"/>
              </a:solidFill>
            </a:endParaRPr>
          </a:p>
          <a:p>
            <a:pPr marL="514350" lvl="0" indent="-514350" algn="l" fontAlgn="base">
              <a:buFont typeface="+mj-lt"/>
              <a:buAutoNum type="arabicPeriod"/>
            </a:pPr>
            <a:r>
              <a:rPr lang="ru-RU" sz="1800" b="1" dirty="0">
                <a:solidFill>
                  <a:schemeClr val="tx2"/>
                </a:solidFill>
              </a:rPr>
              <a:t>технология проблемного обучения,</a:t>
            </a:r>
            <a:endParaRPr lang="ru-RU" sz="1800" dirty="0">
              <a:solidFill>
                <a:schemeClr val="tx2"/>
              </a:solidFill>
            </a:endParaRPr>
          </a:p>
          <a:p>
            <a:pPr marL="514350" lvl="0" indent="-514350" algn="l" fontAlgn="base">
              <a:buFont typeface="+mj-lt"/>
              <a:buAutoNum type="arabicPeriod"/>
            </a:pPr>
            <a:r>
              <a:rPr lang="ru-RU" sz="1800" b="1" dirty="0">
                <a:solidFill>
                  <a:schemeClr val="tx2"/>
                </a:solidFill>
              </a:rPr>
              <a:t>технология критического мышления,</a:t>
            </a:r>
            <a:endParaRPr lang="ru-RU" sz="1800" dirty="0">
              <a:solidFill>
                <a:schemeClr val="tx2"/>
              </a:solidFill>
            </a:endParaRPr>
          </a:p>
          <a:p>
            <a:pPr marL="514350" lvl="0" indent="-514350" algn="l" fontAlgn="base">
              <a:buFont typeface="+mj-lt"/>
              <a:buAutoNum type="arabicPeriod"/>
            </a:pPr>
            <a:r>
              <a:rPr lang="ru-RU" sz="1800" b="1" dirty="0">
                <a:solidFill>
                  <a:schemeClr val="tx2"/>
                </a:solidFill>
              </a:rPr>
              <a:t>технология индивидуализации обучения (воспитания),</a:t>
            </a:r>
            <a:endParaRPr lang="ru-RU" sz="1800" dirty="0">
              <a:solidFill>
                <a:schemeClr val="tx2"/>
              </a:solidFill>
            </a:endParaRPr>
          </a:p>
          <a:p>
            <a:pPr marL="514350" lvl="0" indent="-514350" algn="l" fontAlgn="base">
              <a:buFont typeface="+mj-lt"/>
              <a:buAutoNum type="arabicPeriod"/>
            </a:pPr>
            <a:r>
              <a:rPr lang="ru-RU" sz="1800" b="1" dirty="0">
                <a:solidFill>
                  <a:schemeClr val="tx2"/>
                </a:solidFill>
              </a:rPr>
              <a:t>игровая технология,</a:t>
            </a:r>
            <a:endParaRPr lang="ru-RU" sz="1800" dirty="0">
              <a:solidFill>
                <a:schemeClr val="tx2"/>
              </a:solidFill>
            </a:endParaRPr>
          </a:p>
          <a:p>
            <a:pPr marL="514350" lvl="0" indent="-514350" algn="l" fontAlgn="base">
              <a:buFont typeface="+mj-lt"/>
              <a:buAutoNum type="arabicPeriod"/>
            </a:pPr>
            <a:r>
              <a:rPr lang="ru-RU" sz="1800" b="1" dirty="0">
                <a:solidFill>
                  <a:schemeClr val="tx2"/>
                </a:solidFill>
              </a:rPr>
              <a:t>технология информационно-коммуникативная,</a:t>
            </a:r>
            <a:endParaRPr lang="ru-RU" sz="1800" dirty="0">
              <a:solidFill>
                <a:schemeClr val="tx2"/>
              </a:solidFill>
            </a:endParaRPr>
          </a:p>
          <a:p>
            <a:pPr marL="514350" lvl="0" indent="-514350" algn="l" fontAlgn="base">
              <a:buFont typeface="+mj-lt"/>
              <a:buAutoNum type="arabicPeriod"/>
            </a:pPr>
            <a:r>
              <a:rPr lang="ru-RU" sz="1800" b="1" dirty="0">
                <a:solidFill>
                  <a:schemeClr val="tx2"/>
                </a:solidFill>
              </a:rPr>
              <a:t>групповая технология,</a:t>
            </a:r>
            <a:endParaRPr lang="ru-RU" sz="1800" dirty="0">
              <a:solidFill>
                <a:schemeClr val="tx2"/>
              </a:solidFill>
            </a:endParaRPr>
          </a:p>
          <a:p>
            <a:pPr marL="514350" lvl="0" indent="-514350" algn="l" fontAlgn="base">
              <a:buFont typeface="+mj-lt"/>
              <a:buAutoNum type="arabicPeriod"/>
            </a:pPr>
            <a:r>
              <a:rPr lang="ru-RU" sz="1800" b="1" dirty="0">
                <a:solidFill>
                  <a:schemeClr val="tx2"/>
                </a:solidFill>
              </a:rPr>
              <a:t>технология учебного взаимодействия,</a:t>
            </a:r>
            <a:endParaRPr lang="ru-RU" sz="1800" dirty="0">
              <a:solidFill>
                <a:schemeClr val="tx2"/>
              </a:solidFill>
            </a:endParaRPr>
          </a:p>
          <a:p>
            <a:pPr marL="514350" lvl="0" indent="-514350" algn="l" fontAlgn="base">
              <a:buFont typeface="+mj-lt"/>
              <a:buAutoNum type="arabicPeriod"/>
            </a:pPr>
            <a:r>
              <a:rPr lang="ru-RU" sz="1800" b="1" dirty="0">
                <a:solidFill>
                  <a:schemeClr val="tx2"/>
                </a:solidFill>
              </a:rPr>
              <a:t>технология педагогика сотрудничества,</a:t>
            </a:r>
            <a:endParaRPr lang="ru-RU" sz="1800" dirty="0">
              <a:solidFill>
                <a:schemeClr val="tx2"/>
              </a:solidFill>
            </a:endParaRPr>
          </a:p>
          <a:p>
            <a:pPr marL="514350" lvl="0" indent="-514350" algn="l" fontAlgn="base">
              <a:buFont typeface="+mj-lt"/>
              <a:buAutoNum type="arabicPeriod"/>
            </a:pPr>
            <a:r>
              <a:rPr lang="ru-RU" sz="1800" b="1" dirty="0">
                <a:solidFill>
                  <a:schemeClr val="tx2"/>
                </a:solidFill>
              </a:rPr>
              <a:t>технология уровневой дифференциации,</a:t>
            </a:r>
            <a:endParaRPr lang="ru-RU" sz="1800" dirty="0">
              <a:solidFill>
                <a:schemeClr val="tx2"/>
              </a:solidFill>
            </a:endParaRPr>
          </a:p>
          <a:p>
            <a:pPr marL="514350" lvl="0" indent="-514350" algn="l" fontAlgn="base">
              <a:buFont typeface="+mj-lt"/>
              <a:buAutoNum type="arabicPeriod"/>
            </a:pPr>
            <a:r>
              <a:rPr lang="ru-RU" sz="1800" b="1" dirty="0">
                <a:solidFill>
                  <a:schemeClr val="tx2"/>
                </a:solidFill>
              </a:rPr>
              <a:t>технология формирования умений самоорганизации учебной деятельности у младших школьников,</a:t>
            </a:r>
            <a:endParaRPr lang="ru-RU" sz="1800" dirty="0">
              <a:solidFill>
                <a:schemeClr val="tx2"/>
              </a:solidFill>
            </a:endParaRPr>
          </a:p>
          <a:p>
            <a:pPr marL="514350" lvl="0" indent="-514350" algn="l" fontAlgn="base">
              <a:buFont typeface="+mj-lt"/>
              <a:buAutoNum type="arabicPeriod"/>
            </a:pPr>
            <a:r>
              <a:rPr lang="ru-RU" sz="1800" b="1" dirty="0">
                <a:solidFill>
                  <a:schemeClr val="tx2"/>
                </a:solidFill>
              </a:rPr>
              <a:t>технология организованного общения младших школьников,</a:t>
            </a:r>
            <a:endParaRPr lang="ru-RU" sz="1800" dirty="0">
              <a:solidFill>
                <a:schemeClr val="tx2"/>
              </a:solidFill>
            </a:endParaRPr>
          </a:p>
          <a:p>
            <a:pPr marL="514350" lvl="0" indent="-514350" algn="l" fontAlgn="base">
              <a:buFont typeface="+mj-lt"/>
              <a:buAutoNum type="arabicPeriod"/>
            </a:pPr>
            <a:r>
              <a:rPr lang="ru-RU" sz="1800" b="1" dirty="0">
                <a:solidFill>
                  <a:schemeClr val="tx2"/>
                </a:solidFill>
              </a:rPr>
              <a:t>технология проектно-исследовательской деятельности</a:t>
            </a:r>
            <a:endParaRPr lang="ru-RU" sz="1800" dirty="0">
              <a:solidFill>
                <a:schemeClr val="tx2"/>
              </a:solidFill>
            </a:endParaRPr>
          </a:p>
          <a:p>
            <a:pPr marL="514350" indent="-514350" algn="l">
              <a:buFont typeface="+mj-lt"/>
              <a:buAutoNum type="arabicPeriod"/>
            </a:pPr>
            <a:endParaRPr lang="ru-RU" sz="18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94129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20689"/>
            <a:ext cx="7772400" cy="1584175"/>
          </a:xfrm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Создание технологии успеха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204864"/>
            <a:ext cx="6400800" cy="343393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>Образование – величайшее из благ, если оно качественное. В противном случае оно совершенно бесполезно.</a:t>
            </a:r>
          </a:p>
          <a:p>
            <a:r>
              <a:rPr lang="ru-RU" b="1" dirty="0" err="1" smtClean="0">
                <a:solidFill>
                  <a:schemeClr val="tx2"/>
                </a:solidFill>
              </a:rPr>
              <a:t>Р.Киплинг</a:t>
            </a:r>
            <a:endParaRPr lang="ru-RU" b="1" dirty="0" smtClean="0">
              <a:solidFill>
                <a:schemeClr val="tx2"/>
              </a:solidFill>
            </a:endParaRPr>
          </a:p>
          <a:p>
            <a:r>
              <a:rPr lang="ru-RU" b="1" dirty="0" smtClean="0">
                <a:solidFill>
                  <a:srgbClr val="00B050"/>
                </a:solidFill>
              </a:rPr>
              <a:t>ШКОЛА = УЧИТЕЛЬ + УЧЕНИК</a:t>
            </a:r>
            <a:endParaRPr lang="ru-RU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30210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453650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УСПЕХ: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chemeClr val="tx2"/>
                </a:solidFill>
              </a:rPr>
              <a:t>*достижение цели</a:t>
            </a:r>
            <a:br>
              <a:rPr lang="ru-RU" b="1" dirty="0" smtClean="0">
                <a:solidFill>
                  <a:schemeClr val="tx2"/>
                </a:solidFill>
              </a:rPr>
            </a:br>
            <a:r>
              <a:rPr lang="ru-RU" b="1" dirty="0" smtClean="0">
                <a:solidFill>
                  <a:schemeClr val="tx2"/>
                </a:solidFill>
              </a:rPr>
              <a:t>*решение задач</a:t>
            </a:r>
            <a:br>
              <a:rPr lang="ru-RU" b="1" dirty="0" smtClean="0">
                <a:solidFill>
                  <a:schemeClr val="tx2"/>
                </a:solidFill>
              </a:rPr>
            </a:br>
            <a:r>
              <a:rPr lang="ru-RU" b="1" dirty="0" smtClean="0">
                <a:solidFill>
                  <a:schemeClr val="tx2"/>
                </a:solidFill>
              </a:rPr>
              <a:t>*удача</a:t>
            </a:r>
            <a:br>
              <a:rPr lang="ru-RU" b="1" dirty="0" smtClean="0">
                <a:solidFill>
                  <a:schemeClr val="tx2"/>
                </a:solidFill>
              </a:rPr>
            </a:br>
            <a:r>
              <a:rPr lang="ru-RU" b="1" dirty="0" smtClean="0">
                <a:solidFill>
                  <a:schemeClr val="tx2"/>
                </a:solidFill>
              </a:rPr>
              <a:t>*достижение желаемого…</a:t>
            </a:r>
            <a:br>
              <a:rPr lang="ru-RU" b="1" dirty="0" smtClean="0">
                <a:solidFill>
                  <a:schemeClr val="tx2"/>
                </a:solidFill>
              </a:rPr>
            </a:b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b="1" dirty="0" smtClean="0">
              <a:solidFill>
                <a:srgbClr val="00B050"/>
              </a:solidFill>
            </a:endParaRPr>
          </a:p>
          <a:p>
            <a:endParaRPr lang="ru-RU" b="1" dirty="0">
              <a:solidFill>
                <a:srgbClr val="00B050"/>
              </a:solidFill>
            </a:endParaRPr>
          </a:p>
          <a:p>
            <a:r>
              <a:rPr lang="ru-RU" b="1" dirty="0" smtClean="0">
                <a:solidFill>
                  <a:srgbClr val="00B050"/>
                </a:solidFill>
              </a:rPr>
              <a:t>(Из толкового словаря </a:t>
            </a:r>
            <a:r>
              <a:rPr lang="ru-RU" b="1" dirty="0" err="1" smtClean="0">
                <a:solidFill>
                  <a:srgbClr val="00B050"/>
                </a:solidFill>
              </a:rPr>
              <a:t>В.Даля</a:t>
            </a:r>
            <a:r>
              <a:rPr lang="ru-RU" b="1" dirty="0" smtClean="0">
                <a:solidFill>
                  <a:srgbClr val="00B050"/>
                </a:solidFill>
              </a:rPr>
              <a:t>)</a:t>
            </a:r>
            <a:endParaRPr lang="ru-RU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20364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>«УСПЕХ – это результат упорного труда и извлеченных уроков из ошибок»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                  </a:t>
            </a:r>
            <a:r>
              <a:rPr lang="ru-RU" b="1" dirty="0" err="1" smtClean="0">
                <a:solidFill>
                  <a:schemeClr val="accent6">
                    <a:lumMod val="75000"/>
                  </a:schemeClr>
                </a:solidFill>
              </a:rPr>
              <a:t>К.Пауэль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94796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97</Words>
  <Application>Microsoft Office PowerPoint</Application>
  <PresentationFormat>Экран (4:3)</PresentationFormat>
  <Paragraphs>28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Организационно – деятельностная игра (ОДИ)</vt:lpstr>
      <vt:lpstr>  Проблемы для обсуждения:  1. Анализ производственных ситуаций как технология обучения. 2. Имитационное моделирование как технология обучения. 3. Инновационные игры и их применение в педагогике. 4. Применение деловых игр в педагогике. 5. Организационно-деятельностные игры и их применение в педагогике. </vt:lpstr>
      <vt:lpstr>Инновационные технологии</vt:lpstr>
      <vt:lpstr>Создание технологии успеха</vt:lpstr>
      <vt:lpstr>УСПЕХ: *достижение цели *решение задач *удача *достижение желаемого… </vt:lpstr>
      <vt:lpstr>«УСПЕХ – это результат упорного труда и извлеченных уроков из ошибок»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5</cp:revision>
  <dcterms:created xsi:type="dcterms:W3CDTF">2014-10-11T15:04:04Z</dcterms:created>
  <dcterms:modified xsi:type="dcterms:W3CDTF">2014-11-04T20:45:18Z</dcterms:modified>
</cp:coreProperties>
</file>