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8" r:id="rId12"/>
    <p:sldId id="267" r:id="rId13"/>
    <p:sldId id="256" r:id="rId14"/>
    <p:sldId id="273" r:id="rId15"/>
    <p:sldId id="271" r:id="rId16"/>
    <p:sldId id="257" r:id="rId17"/>
    <p:sldId id="270" r:id="rId18"/>
    <p:sldId id="280" r:id="rId19"/>
    <p:sldId id="272" r:id="rId20"/>
    <p:sldId id="269" r:id="rId21"/>
    <p:sldId id="274" r:id="rId22"/>
    <p:sldId id="275" r:id="rId23"/>
    <p:sldId id="276" r:id="rId24"/>
    <p:sldId id="281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E678E-6B21-4B1F-B3E4-9260E8184E6B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CE98C-0696-4F9B-AEA1-F709247F22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41D85-044F-4E11-8CFA-628A67637DA3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8FD2-274D-4D3E-92AD-60B533B2D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gras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pic>
        <p:nvPicPr>
          <p:cNvPr id="16387" name="Picture 3" descr="http://content.foto.mail.ru/mail/natalisladkova/_animated/i-4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52"/>
            <a:ext cx="3357586" cy="3368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428604"/>
          <a:ext cx="7929619" cy="2366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2238391"/>
                <a:gridCol w="2238391"/>
                <a:gridCol w="2238391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Arial" pitchFamily="34" charset="0"/>
                        </a:rPr>
                        <a:t>Фигура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Monotype Corsiva" pitchFamily="66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Arial" pitchFamily="34" charset="0"/>
                        </a:rPr>
                        <a:t>Площадь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Monotype Corsiva" pitchFamily="66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Arial" pitchFamily="34" charset="0"/>
                        </a:rPr>
                        <a:t>Буква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Monotype Corsiva" pitchFamily="66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3429000"/>
          <a:ext cx="7929620" cy="25093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2405"/>
                <a:gridCol w="1982405"/>
                <a:gridCol w="1982405"/>
                <a:gridCol w="1982405"/>
              </a:tblGrid>
              <a:tr h="13573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928794" y="642918"/>
            <a:ext cx="1908000" cy="759309"/>
            <a:chOff x="1357290" y="2285992"/>
            <a:chExt cx="6643734" cy="264400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357290" y="4857760"/>
              <a:ext cx="6643734" cy="7143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 flipH="1" flipV="1">
              <a:off x="1178695" y="2464587"/>
              <a:ext cx="2643206" cy="2286016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3643306" y="2285992"/>
              <a:ext cx="4357718" cy="257176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2321703" y="3607595"/>
              <a:ext cx="264320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3643306" y="4714884"/>
              <a:ext cx="180000" cy="180000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>
            <a:grpSpLocks noChangeAspect="1"/>
          </p:cNvGrpSpPr>
          <p:nvPr/>
        </p:nvGrpSpPr>
        <p:grpSpPr>
          <a:xfrm>
            <a:off x="4214810" y="642918"/>
            <a:ext cx="1764000" cy="882000"/>
            <a:chOff x="928662" y="1357298"/>
            <a:chExt cx="7143800" cy="3571900"/>
          </a:xfrm>
        </p:grpSpPr>
        <p:sp>
          <p:nvSpPr>
            <p:cNvPr id="14" name="Параллелограмм 13"/>
            <p:cNvSpPr/>
            <p:nvPr/>
          </p:nvSpPr>
          <p:spPr>
            <a:xfrm>
              <a:off x="928662" y="1357298"/>
              <a:ext cx="7143800" cy="3571900"/>
            </a:xfrm>
            <a:prstGeom prst="parallelogram">
              <a:avLst>
                <a:gd name="adj" fmla="val 45266"/>
              </a:avLst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571736" y="1357298"/>
              <a:ext cx="4643470" cy="185738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 rot="12300000">
              <a:off x="7092000" y="3024000"/>
              <a:ext cx="180000" cy="180000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>
            <a:grpSpLocks noChangeAspect="1"/>
          </p:cNvGrpSpPr>
          <p:nvPr/>
        </p:nvGrpSpPr>
        <p:grpSpPr>
          <a:xfrm>
            <a:off x="6500826" y="642918"/>
            <a:ext cx="1764000" cy="891482"/>
            <a:chOff x="1214414" y="1571612"/>
            <a:chExt cx="6643734" cy="3357586"/>
          </a:xfrm>
        </p:grpSpPr>
        <p:sp>
          <p:nvSpPr>
            <p:cNvPr id="18" name="Трапеция 17"/>
            <p:cNvSpPr/>
            <p:nvPr/>
          </p:nvSpPr>
          <p:spPr>
            <a:xfrm>
              <a:off x="1214414" y="1571612"/>
              <a:ext cx="6643734" cy="3357586"/>
            </a:xfrm>
            <a:prstGeom prst="trapezoid">
              <a:avLst>
                <a:gd name="adj" fmla="val 42993"/>
              </a:avLst>
            </a:prstGeom>
            <a:noFill/>
            <a:ln w="57150"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928662" y="3214686"/>
              <a:ext cx="3357586" cy="714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2571736" y="4714884"/>
              <a:ext cx="180000" cy="180000"/>
            </a:xfrm>
            <a:prstGeom prst="rect">
              <a:avLst/>
            </a:prstGeom>
            <a:noFill/>
            <a:ln w="19050"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>
            <a:grpSpLocks noChangeAspect="1"/>
          </p:cNvGrpSpPr>
          <p:nvPr/>
        </p:nvGrpSpPr>
        <p:grpSpPr>
          <a:xfrm>
            <a:off x="857224" y="3714752"/>
            <a:ext cx="1728000" cy="854712"/>
            <a:chOff x="1214414" y="1571612"/>
            <a:chExt cx="6500858" cy="3215504"/>
          </a:xfrm>
        </p:grpSpPr>
        <p:sp>
          <p:nvSpPr>
            <p:cNvPr id="22" name="Ромб 21"/>
            <p:cNvSpPr/>
            <p:nvPr/>
          </p:nvSpPr>
          <p:spPr>
            <a:xfrm rot="16200000">
              <a:off x="2857488" y="-71462"/>
              <a:ext cx="3214710" cy="6500858"/>
            </a:xfrm>
            <a:prstGeom prst="diamond">
              <a:avLst/>
            </a:prstGeom>
            <a:noFill/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>
              <a:stCxn id="22" idx="0"/>
              <a:endCxn id="22" idx="2"/>
            </p:cNvCxnSpPr>
            <p:nvPr/>
          </p:nvCxnSpPr>
          <p:spPr>
            <a:xfrm rot="10800000" flipH="1">
              <a:off x="1214414" y="3178967"/>
              <a:ext cx="6500858" cy="1588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22" idx="3"/>
              <a:endCxn id="22" idx="1"/>
            </p:cNvCxnSpPr>
            <p:nvPr/>
          </p:nvCxnSpPr>
          <p:spPr>
            <a:xfrm rot="16200000" flipH="1">
              <a:off x="2857488" y="3178967"/>
              <a:ext cx="3214710" cy="1588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000364" y="3643314"/>
            <a:ext cx="1440000" cy="870700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>
            <a:spLocks noChangeAspect="1"/>
          </p:cNvSpPr>
          <p:nvPr/>
        </p:nvSpPr>
        <p:spPr>
          <a:xfrm>
            <a:off x="5143504" y="3571876"/>
            <a:ext cx="1080000" cy="1080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>
            <a:grpSpLocks noChangeAspect="1"/>
          </p:cNvGrpSpPr>
          <p:nvPr/>
        </p:nvGrpSpPr>
        <p:grpSpPr>
          <a:xfrm>
            <a:off x="6858016" y="3643314"/>
            <a:ext cx="1656000" cy="870665"/>
            <a:chOff x="1071538" y="1357298"/>
            <a:chExt cx="6929486" cy="3643338"/>
          </a:xfrm>
        </p:grpSpPr>
        <p:sp>
          <p:nvSpPr>
            <p:cNvPr id="28" name="Параллелограмм 27"/>
            <p:cNvSpPr/>
            <p:nvPr/>
          </p:nvSpPr>
          <p:spPr>
            <a:xfrm>
              <a:off x="1071538" y="1357298"/>
              <a:ext cx="6929486" cy="3643338"/>
            </a:xfrm>
            <a:prstGeom prst="parallelogram">
              <a:avLst>
                <a:gd name="adj" fmla="val 44869"/>
              </a:avLst>
            </a:prstGeom>
            <a:noFill/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2714612" y="1357298"/>
              <a:ext cx="3643338" cy="3643338"/>
            </a:xfrm>
            <a:prstGeom prst="lin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1928794" y="1571612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30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43372" y="1571612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56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88" y="1571612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65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348" y="4714884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40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86050" y="4714884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96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14876" y="4714884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225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15140" y="4714884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50</a:t>
            </a:r>
            <a:endParaRPr lang="ru-RU" sz="4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57356" y="2143116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43372" y="2143116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И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500826" y="2143116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Ф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14348" y="5286388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14612" y="5286388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Г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14876" y="5286388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О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15140" y="5286388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pic>
        <p:nvPicPr>
          <p:cNvPr id="2050" name="Picture 2" descr="http://festival.1september.ru/articles/521898/img2.gif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23282"/>
          <a:stretch>
            <a:fillRect/>
          </a:stretch>
        </p:blipFill>
        <p:spPr bwMode="auto">
          <a:xfrm>
            <a:off x="2285984" y="1500174"/>
            <a:ext cx="4143404" cy="49292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42852"/>
            <a:ext cx="8103844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Пифагор</a:t>
            </a:r>
            <a:endParaRPr lang="ru-RU" sz="9600" dirty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Управляющая кнопка: фильм 4">
            <a:hlinkClick r:id="" action="ppaction://noaction" highlightClick="1"/>
          </p:cNvPr>
          <p:cNvSpPr/>
          <p:nvPr/>
        </p:nvSpPr>
        <p:spPr>
          <a:xfrm>
            <a:off x="8572528" y="6643686"/>
            <a:ext cx="357190" cy="214314"/>
          </a:xfrm>
          <a:prstGeom prst="actionButtonMovi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1714488"/>
            <a:ext cx="8103844" cy="304698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Теорема Пифагора</a:t>
            </a:r>
            <a:endParaRPr lang="ru-RU" sz="9600" dirty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 l="1833" t="8223" r="3883" b="6135"/>
          <a:stretch>
            <a:fillRect/>
          </a:stretch>
        </p:blipFill>
        <p:spPr>
          <a:xfrm rot="10800000">
            <a:off x="1357289" y="428604"/>
            <a:ext cx="6572296" cy="5857916"/>
          </a:xfrm>
          <a:prstGeom prst="rect">
            <a:avLst/>
          </a:prstGeom>
        </p:spPr>
      </p:pic>
      <p:sp>
        <p:nvSpPr>
          <p:cNvPr id="5" name="Управляющая кнопка: фильм 4">
            <a:hlinkClick r:id="" action="ppaction://noaction" highlightClick="1"/>
          </p:cNvPr>
          <p:cNvSpPr/>
          <p:nvPr/>
        </p:nvSpPr>
        <p:spPr>
          <a:xfrm>
            <a:off x="8572528" y="6643686"/>
            <a:ext cx="357190" cy="214314"/>
          </a:xfrm>
          <a:prstGeom prst="actionButtonMovi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714488"/>
            <a:ext cx="8103844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Исследование</a:t>
            </a:r>
            <a:endParaRPr lang="ru-RU" sz="9600" dirty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57290" y="4357694"/>
            <a:ext cx="705326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= a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+ </a:t>
            </a:r>
            <a:r>
              <a:rPr lang="en-US" sz="9600" i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20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000100" y="428604"/>
            <a:ext cx="1571636" cy="2857520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16000" y="3019405"/>
            <a:ext cx="7921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300" y="1795442"/>
            <a:ext cx="792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0825" y="1292205"/>
            <a:ext cx="7921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428604"/>
            <a:ext cx="540067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Теорема Пифагора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488" y="1357298"/>
            <a:ext cx="5000660" cy="230832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a - 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катет</a:t>
            </a: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  <a:p>
            <a:pPr algn="ctr"/>
            <a:r>
              <a:rPr lang="en-US" sz="4000" i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</a:t>
            </a: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катет</a:t>
            </a:r>
            <a:endParaRPr lang="en-US" sz="48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- гипотенуза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5400000" flipH="1" flipV="1">
            <a:off x="1983356" y="5946206"/>
            <a:ext cx="714380" cy="39487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2" name="Группа 11"/>
          <p:cNvGrpSpPr>
            <a:grpSpLocks noChangeAspect="1"/>
          </p:cNvGrpSpPr>
          <p:nvPr/>
        </p:nvGrpSpPr>
        <p:grpSpPr>
          <a:xfrm>
            <a:off x="1643042" y="571480"/>
            <a:ext cx="6243091" cy="5346128"/>
            <a:chOff x="1044332" y="803038"/>
            <a:chExt cx="4674605" cy="4002991"/>
          </a:xfrm>
        </p:grpSpPr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V="1">
              <a:off x="1731506" y="803038"/>
              <a:ext cx="1788272" cy="384287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3519778" y="803038"/>
              <a:ext cx="1099074" cy="400299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 flipH="1" flipV="1">
              <a:off x="1044332" y="2083995"/>
              <a:ext cx="3574519" cy="272203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1044332" y="2083995"/>
              <a:ext cx="4674605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 flipH="1">
              <a:off x="2144418" y="2083995"/>
              <a:ext cx="3574519" cy="240179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5" name="Прямоугольный треугольник 4"/>
          <p:cNvSpPr/>
          <p:nvPr/>
        </p:nvSpPr>
        <p:spPr>
          <a:xfrm rot="16200000">
            <a:off x="2612214" y="3102771"/>
            <a:ext cx="1439862" cy="2663825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5400000">
            <a:off x="1172351" y="437359"/>
            <a:ext cx="1439863" cy="2663825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560370" y="2489203"/>
            <a:ext cx="1439862" cy="2665412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3224195" y="1049340"/>
            <a:ext cx="1439862" cy="2665413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84142" y="1330310"/>
            <a:ext cx="571504" cy="922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7413" y="758806"/>
            <a:ext cx="7921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4810" y="3571876"/>
            <a:ext cx="7921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1331" y="4473582"/>
            <a:ext cx="792163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69959" y="973120"/>
            <a:ext cx="792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579" y="3616326"/>
            <a:ext cx="498447" cy="708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248" y="1142984"/>
            <a:ext cx="7921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3099" y="4545020"/>
            <a:ext cx="7905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9507" y="3354390"/>
            <a:ext cx="792163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3970" y="1554165"/>
            <a:ext cx="79216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8295" y="3714753"/>
            <a:ext cx="79216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3120" y="1914528"/>
            <a:ext cx="79216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60370" y="1049340"/>
            <a:ext cx="252412" cy="25241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60370" y="4902203"/>
            <a:ext cx="252412" cy="25082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411645" y="1049340"/>
            <a:ext cx="252412" cy="25241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11645" y="4910140"/>
            <a:ext cx="252412" cy="25241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rot="3600000">
            <a:off x="3044014" y="1086646"/>
            <a:ext cx="252412" cy="25082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3600000">
            <a:off x="596088" y="2418559"/>
            <a:ext cx="252413" cy="25082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3600000">
            <a:off x="1928001" y="4866484"/>
            <a:ext cx="252413" cy="25082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 rot="3600000">
            <a:off x="4375927" y="3534571"/>
            <a:ext cx="252412" cy="25082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076825" y="260350"/>
            <a:ext cx="388778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S = (a + b) </a:t>
            </a:r>
            <a:r>
              <a:rPr lang="en-US" sz="5400" baseline="30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endParaRPr lang="ru-RU" sz="5400" baseline="30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72000" y="1714488"/>
            <a:ext cx="44275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=a</a:t>
            </a:r>
            <a:r>
              <a:rPr lang="en-US" sz="5400" baseline="30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 + 2ab +b</a:t>
            </a:r>
            <a:r>
              <a:rPr lang="en-US" sz="5400" baseline="30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endParaRPr lang="ru-RU" sz="5400" baseline="30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72000" y="2714620"/>
            <a:ext cx="44275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S = c</a:t>
            </a:r>
            <a:r>
              <a:rPr lang="en-US" sz="5400" baseline="300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 +4 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  <a:sym typeface="Symbol"/>
              </a:rPr>
              <a:t>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   </a:t>
            </a:r>
            <a:r>
              <a:rPr lang="en-US" sz="4800" dirty="0" err="1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ab</a:t>
            </a:r>
            <a:endParaRPr lang="ru-RU" sz="4800" baseline="30000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graphicFrame>
        <p:nvGraphicFramePr>
          <p:cNvPr id="40" name="Object 2"/>
          <p:cNvGraphicFramePr>
            <a:graphicFrameLocks noChangeAspect="1"/>
          </p:cNvGraphicFramePr>
          <p:nvPr/>
        </p:nvGraphicFramePr>
        <p:xfrm>
          <a:off x="7643834" y="2571744"/>
          <a:ext cx="508000" cy="1312863"/>
        </p:xfrm>
        <a:graphic>
          <a:graphicData uri="http://schemas.openxmlformats.org/presentationml/2006/ole">
            <p:oleObj spid="_x0000_s27650" name="Формула" r:id="rId4" imgW="152280" imgH="393480" progId="Equation.3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357290" y="5286388"/>
            <a:ext cx="44275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a</a:t>
            </a:r>
            <a:r>
              <a:rPr lang="en-US" sz="5400" baseline="30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 + 2ab +b</a:t>
            </a:r>
            <a:r>
              <a:rPr lang="en-US" sz="5400" baseline="30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endParaRPr lang="ru-RU" sz="5400" baseline="30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14942" y="5286388"/>
            <a:ext cx="3573485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= c</a:t>
            </a:r>
            <a:r>
              <a:rPr lang="en-US" sz="5400" baseline="300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 + 2 </a:t>
            </a:r>
            <a:r>
              <a:rPr lang="en-US" sz="5400" dirty="0" err="1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ab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786" y="142852"/>
            <a:ext cx="388778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       </a:t>
            </a:r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a </a:t>
            </a:r>
            <a:r>
              <a:rPr lang="en-US" sz="4000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+ </a:t>
            </a:r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b="1" i="1" baseline="30000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14876" y="3714752"/>
            <a:ext cx="3573485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= c</a:t>
            </a:r>
            <a:r>
              <a:rPr lang="en-US" sz="5400" baseline="300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2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 + 2 </a:t>
            </a:r>
            <a:r>
              <a:rPr lang="en-US" sz="5400" dirty="0" err="1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ab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1" grpId="0"/>
      <p:bldP spid="42" grpId="0"/>
      <p:bldP spid="44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8728" y="4429132"/>
            <a:ext cx="705326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= a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+ </a:t>
            </a:r>
            <a:r>
              <a:rPr lang="en-US" sz="9600" i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</a:t>
            </a:r>
            <a:r>
              <a:rPr lang="en-US" sz="12000" baseline="30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en-US" sz="120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20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000100" y="428604"/>
            <a:ext cx="2143140" cy="3571900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71604" y="3786190"/>
            <a:ext cx="7921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300" y="1795442"/>
            <a:ext cx="792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+mn-cs"/>
              </a:rPr>
              <a:t>b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571612"/>
            <a:ext cx="7921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+mn-cs"/>
              </a:rPr>
              <a:t>c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428604"/>
            <a:ext cx="540067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Теорема Пифагора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929058" y="5286388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3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328612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2714612" y="1214422"/>
            <a:ext cx="3786214" cy="5143536"/>
            <a:chOff x="2643174" y="714356"/>
            <a:chExt cx="3786214" cy="5143536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2643174" y="714356"/>
              <a:ext cx="3786214" cy="5143536"/>
            </a:xfrm>
            <a:prstGeom prst="rtTriangl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643174" y="5643578"/>
              <a:ext cx="180000" cy="180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6572264" y="5500702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2000232" y="1000108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857356" y="550070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1357290" y="2285992"/>
            <a:ext cx="6643734" cy="2644000"/>
            <a:chOff x="1357290" y="2285992"/>
            <a:chExt cx="6643734" cy="26440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1357290" y="4857760"/>
              <a:ext cx="6643734" cy="7143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 flipH="1" flipV="1">
              <a:off x="1178695" y="2464587"/>
              <a:ext cx="2643206" cy="2286016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3643306" y="2285992"/>
              <a:ext cx="4357718" cy="257176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2321703" y="3607595"/>
              <a:ext cx="264320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3643306" y="4714884"/>
              <a:ext cx="180000" cy="180000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214810" y="5072074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4744" y="3143248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4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642910" y="4572008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643306" y="1571612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7929586" y="4286256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3286116" y="4929198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H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 rot="16200000">
            <a:off x="4572001" y="1785926"/>
            <a:ext cx="214316" cy="66437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358246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Реши устно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57422" y="1214422"/>
            <a:ext cx="3734517" cy="501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358246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Реши задачу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893" y="1500174"/>
            <a:ext cx="817892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4572000" y="1340768"/>
            <a:ext cx="0" cy="503123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8596" y="121442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 вариант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43438" y="121442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 вариант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596" y="285728"/>
            <a:ext cx="8358246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Проверка теста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224" y="214311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13</a:t>
            </a:r>
          </a:p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7</a:t>
            </a:r>
          </a:p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120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4942" y="214311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17</a:t>
            </a:r>
          </a:p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20</a:t>
            </a:r>
          </a:p>
          <a:p>
            <a:pPr marL="342900" indent="-342900">
              <a:buAutoNum type="arabicParenR"/>
            </a:pPr>
            <a:r>
              <a:rPr lang="ru-RU" sz="5400" b="1" dirty="0" smtClean="0">
                <a:solidFill>
                  <a:srgbClr val="005426"/>
                </a:solidFill>
                <a:latin typeface="Georgia" pitchFamily="18" charset="0"/>
              </a:rPr>
              <a:t>  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Критерии оценок</a:t>
            </a:r>
            <a:endParaRPr lang="ru-RU" sz="54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1484784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«5» 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нет ошибок</a:t>
            </a:r>
          </a:p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«4»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одна ошибка</a:t>
            </a:r>
          </a:p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«3»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 две ошибки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428596" y="285728"/>
            <a:ext cx="8358246" cy="110799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28596" y="1214422"/>
            <a:ext cx="83582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54,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№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83(а, в),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№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484 (а, б)</a:t>
            </a:r>
            <a:endParaRPr lang="ru-RU" sz="44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Подготовить сообщение о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различных доказательствах теоремы Пифагора</a:t>
            </a: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Сообщение  ответ на вопрос Почему теорему Пифагора называют ТЕОРЕМОЙ НЕВЕСТЫ?</a:t>
            </a:r>
            <a:endParaRPr lang="ru-RU" sz="44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428596" y="285728"/>
            <a:ext cx="835824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Оцени свою работу на уроке</a:t>
            </a:r>
            <a:endParaRPr lang="ru-RU" sz="6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0034" y="1071546"/>
            <a:ext cx="35719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Урок</a:t>
            </a:r>
            <a:r>
              <a:rPr lang="ru-RU" sz="4400" b="1" i="1" dirty="0" smtClean="0"/>
              <a:t>	</a:t>
            </a:r>
            <a:endParaRPr lang="ru-RU" sz="4400" dirty="0" smtClean="0"/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1. интересно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2. скучно	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3.безразлично  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57422" y="3857628"/>
            <a:ext cx="56436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Итог</a:t>
            </a:r>
          </a:p>
          <a:p>
            <a:pPr marL="342900" indent="-342900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1. понял материал</a:t>
            </a:r>
          </a:p>
          <a:p>
            <a:pPr marL="342900" indent="-342900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2. узнал больше, чем знал</a:t>
            </a:r>
          </a:p>
          <a:p>
            <a:pPr marL="342900" indent="-342900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3. не понял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86282" y="928670"/>
            <a:ext cx="43577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на уроке</a:t>
            </a:r>
          </a:p>
          <a:p>
            <a:pPr marL="342900" indent="-342900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1. работал</a:t>
            </a:r>
          </a:p>
          <a:p>
            <a:pPr marL="342900" indent="-342900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2. отдыхал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3.помогал другим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gras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pic>
        <p:nvPicPr>
          <p:cNvPr id="16387" name="Picture 3" descr="http://content.foto.mail.ru/mail/natalisladkova/_animated/i-4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071546"/>
            <a:ext cx="4343214" cy="414335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 rot="20418075">
            <a:off x="57633" y="606694"/>
            <a:ext cx="4000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 работу</a:t>
            </a:r>
            <a:endParaRPr lang="ru-RU" sz="7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pSp>
        <p:nvGrpSpPr>
          <p:cNvPr id="22" name="Группа 21"/>
          <p:cNvGrpSpPr/>
          <p:nvPr/>
        </p:nvGrpSpPr>
        <p:grpSpPr>
          <a:xfrm>
            <a:off x="1000100" y="2000240"/>
            <a:ext cx="7143800" cy="3571900"/>
            <a:chOff x="928662" y="1357298"/>
            <a:chExt cx="7143800" cy="3571900"/>
          </a:xfrm>
        </p:grpSpPr>
        <p:sp>
          <p:nvSpPr>
            <p:cNvPr id="9" name="Параллелограмм 8"/>
            <p:cNvSpPr/>
            <p:nvPr/>
          </p:nvSpPr>
          <p:spPr>
            <a:xfrm>
              <a:off x="928662" y="1357298"/>
              <a:ext cx="7143800" cy="3571900"/>
            </a:xfrm>
            <a:prstGeom prst="parallelogram">
              <a:avLst>
                <a:gd name="adj" fmla="val 45266"/>
              </a:avLst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2571736" y="1357298"/>
              <a:ext cx="4643470" cy="185738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 rot="12300000">
              <a:off x="7092000" y="3024000"/>
              <a:ext cx="180000" cy="180000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714876" y="3000372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8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57290" y="292893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7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357158" y="4857760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214546" y="1214422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7929586" y="1142984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6429388" y="5286388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7215206" y="3500438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H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214810" y="5500702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16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71736" y="364331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214414" y="2285992"/>
            <a:ext cx="6643734" cy="3357586"/>
            <a:chOff x="1214414" y="1571612"/>
            <a:chExt cx="6643734" cy="3357586"/>
          </a:xfrm>
        </p:grpSpPr>
        <p:sp>
          <p:nvSpPr>
            <p:cNvPr id="10" name="Трапеция 9"/>
            <p:cNvSpPr/>
            <p:nvPr/>
          </p:nvSpPr>
          <p:spPr>
            <a:xfrm>
              <a:off x="1214414" y="1571612"/>
              <a:ext cx="6643734" cy="3357586"/>
            </a:xfrm>
            <a:prstGeom prst="trapezoid">
              <a:avLst>
                <a:gd name="adj" fmla="val 42993"/>
              </a:avLst>
            </a:prstGeom>
            <a:noFill/>
            <a:ln w="57150"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928662" y="3214686"/>
              <a:ext cx="3357586" cy="714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2571736" y="4714884"/>
              <a:ext cx="180000" cy="180000"/>
            </a:xfrm>
            <a:prstGeom prst="rect">
              <a:avLst/>
            </a:prstGeom>
            <a:noFill/>
            <a:ln w="19050"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071934" y="1500174"/>
            <a:ext cx="1357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10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571472" y="4857760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2000232" y="1500174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286512" y="1500174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7929586" y="4857760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2143108" y="5572140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H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572000" y="221455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8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00364" y="3071810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10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214414" y="1571612"/>
            <a:ext cx="6500858" cy="3215504"/>
            <a:chOff x="1214414" y="1571612"/>
            <a:chExt cx="6500858" cy="3215504"/>
          </a:xfrm>
        </p:grpSpPr>
        <p:sp>
          <p:nvSpPr>
            <p:cNvPr id="5" name="Ромб 4"/>
            <p:cNvSpPr/>
            <p:nvPr/>
          </p:nvSpPr>
          <p:spPr>
            <a:xfrm rot="16200000">
              <a:off x="2857488" y="-71462"/>
              <a:ext cx="3214710" cy="6500858"/>
            </a:xfrm>
            <a:prstGeom prst="diamond">
              <a:avLst/>
            </a:prstGeom>
            <a:noFill/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5" idx="0"/>
              <a:endCxn id="5" idx="2"/>
            </p:cNvCxnSpPr>
            <p:nvPr/>
          </p:nvCxnSpPr>
          <p:spPr>
            <a:xfrm rot="10800000" flipH="1">
              <a:off x="1214414" y="3178967"/>
              <a:ext cx="6500858" cy="1588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stCxn id="5" idx="3"/>
              <a:endCxn id="5" idx="1"/>
            </p:cNvCxnSpPr>
            <p:nvPr/>
          </p:nvCxnSpPr>
          <p:spPr>
            <a:xfrm rot="16200000" flipH="1">
              <a:off x="2857488" y="3178967"/>
              <a:ext cx="3214710" cy="1588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00034" y="2714620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3714744" y="92867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7786710" y="264318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4071934" y="478632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4357686" y="300037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O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142976" y="328612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8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6248" y="5643578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12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071678"/>
            <a:ext cx="6143668" cy="3714776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1071538" y="5072074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071538" y="1428736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7929586" y="1428736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7929586" y="5357826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214414" y="3143248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285860"/>
            <a:ext cx="5040000" cy="5040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7686" y="5429264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15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500166" y="5500702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500166" y="857232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7358082" y="928670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7286644" y="5643578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1500166" y="1643050"/>
            <a:ext cx="6929486" cy="3643338"/>
            <a:chOff x="1071538" y="1357298"/>
            <a:chExt cx="6929486" cy="3643338"/>
          </a:xfrm>
        </p:grpSpPr>
        <p:sp>
          <p:nvSpPr>
            <p:cNvPr id="5" name="Параллелограмм 4"/>
            <p:cNvSpPr/>
            <p:nvPr/>
          </p:nvSpPr>
          <p:spPr>
            <a:xfrm>
              <a:off x="1071538" y="1357298"/>
              <a:ext cx="6929486" cy="3643338"/>
            </a:xfrm>
            <a:prstGeom prst="parallelogram">
              <a:avLst>
                <a:gd name="adj" fmla="val 44869"/>
              </a:avLst>
            </a:prstGeom>
            <a:noFill/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2714612" y="1357298"/>
              <a:ext cx="3643338" cy="3643338"/>
            </a:xfrm>
            <a:prstGeom prst="lin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642910" y="4500570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2357422" y="1142984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8072462" y="785794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6929454" y="4714884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D</a:t>
            </a:r>
            <a:endParaRPr kumimoji="0" lang="ru-RU" sz="60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1571604" y="1643050"/>
            <a:ext cx="5148283" cy="3600000"/>
          </a:xfrm>
          <a:custGeom>
            <a:avLst/>
            <a:gdLst>
              <a:gd name="connsiteX0" fmla="*/ 0 w 5286375"/>
              <a:gd name="connsiteY0" fmla="*/ 3638550 h 3638550"/>
              <a:gd name="connsiteX1" fmla="*/ 1609725 w 5286375"/>
              <a:gd name="connsiteY1" fmla="*/ 0 h 3638550"/>
              <a:gd name="connsiteX2" fmla="*/ 5286375 w 5286375"/>
              <a:gd name="connsiteY2" fmla="*/ 3638550 h 3638550"/>
              <a:gd name="connsiteX3" fmla="*/ 0 w 5286375"/>
              <a:gd name="connsiteY3" fmla="*/ 3638550 h 363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6375" h="3638550">
                <a:moveTo>
                  <a:pt x="0" y="3638550"/>
                </a:moveTo>
                <a:lnTo>
                  <a:pt x="1609725" y="0"/>
                </a:lnTo>
                <a:lnTo>
                  <a:pt x="5286375" y="3638550"/>
                </a:lnTo>
                <a:lnTo>
                  <a:pt x="0" y="363855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214546" y="4000504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S</a:t>
            </a:r>
            <a:r>
              <a:rPr lang="en-US" sz="6000" baseline="-25000" dirty="0" smtClean="0">
                <a:latin typeface="Monotype Corsiva" pitchFamily="66" charset="0"/>
                <a:cs typeface="Arial" pitchFamily="34" charset="0"/>
              </a:rPr>
              <a:t>ABD</a:t>
            </a: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 = 25</a:t>
            </a:r>
            <a:endParaRPr lang="ru-RU" sz="6000" baseline="-25000" dirty="0" smtClean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3108" y="5500702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Найти </a:t>
            </a:r>
            <a:r>
              <a:rPr lang="en-US" sz="6000" dirty="0" smtClean="0">
                <a:latin typeface="Monotype Corsiva" pitchFamily="66" charset="0"/>
                <a:cs typeface="Arial" pitchFamily="34" charset="0"/>
              </a:rPr>
              <a:t>S</a:t>
            </a:r>
            <a:r>
              <a:rPr lang="en-US" sz="6000" baseline="-25000" dirty="0" smtClean="0">
                <a:latin typeface="Monotype Corsiva" pitchFamily="66" charset="0"/>
                <a:cs typeface="Arial" pitchFamily="34" charset="0"/>
              </a:rPr>
              <a:t>ABCD</a:t>
            </a:r>
            <a:endParaRPr lang="ru-RU" sz="6000" baseline="-25000" dirty="0" smtClean="0"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071934" y="5357826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3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143248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pitchFamily="34" charset="0"/>
              </a:rPr>
              <a:t>5</a:t>
            </a:r>
            <a:endParaRPr lang="ru-RU" sz="6000" dirty="0"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714612" y="1214422"/>
            <a:ext cx="3786214" cy="5143536"/>
            <a:chOff x="2643174" y="714356"/>
            <a:chExt cx="3786214" cy="5143536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2643174" y="714356"/>
              <a:ext cx="3786214" cy="5143536"/>
            </a:xfrm>
            <a:prstGeom prst="rtTriangl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643174" y="5643578"/>
              <a:ext cx="180000" cy="180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348" y="285728"/>
            <a:ext cx="7704856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площадь фигуры</a:t>
            </a:r>
            <a:endParaRPr lang="ru-RU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6572264" y="5500702"/>
            <a:ext cx="142872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А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000232" y="1000108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В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1857356" y="550070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308</Words>
  <Application>Microsoft Office PowerPoint</Application>
  <PresentationFormat>Экран (4:3)</PresentationFormat>
  <Paragraphs>155</Paragraphs>
  <Slides>26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 7</dc:creator>
  <cp:lastModifiedBy>Win 7</cp:lastModifiedBy>
  <cp:revision>37</cp:revision>
  <dcterms:created xsi:type="dcterms:W3CDTF">2014-12-02T08:15:59Z</dcterms:created>
  <dcterms:modified xsi:type="dcterms:W3CDTF">2014-12-04T06:59:40Z</dcterms:modified>
</cp:coreProperties>
</file>