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33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63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622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154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601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584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46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723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89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605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79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44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48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679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327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2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65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95DDCD3-A8D1-4161-9027-07FC31AAA867}" type="datetimeFigureOut">
              <a:rPr lang="ru-RU" smtClean="0"/>
              <a:t>05.11.2013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FA9C3F13-E6EE-4C7F-98A1-9CFDDDF4C70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9446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9701" y="4464028"/>
            <a:ext cx="10684099" cy="16414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tx1">
                    <a:lumMod val="95000"/>
                  </a:schemeClr>
                </a:solidFill>
              </a:rPr>
              <a:t>Руководитель: Чудова О.А.</a:t>
            </a:r>
            <a:br>
              <a:rPr lang="ru-RU" sz="6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6000" dirty="0" smtClean="0">
                <a:solidFill>
                  <a:schemeClr val="tx1">
                    <a:lumMod val="95000"/>
                  </a:schemeClr>
                </a:solidFill>
              </a:rPr>
              <a:t>Ученица: Попович А.А.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9701" y="309093"/>
            <a:ext cx="10684098" cy="3902299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«Иноязычные </a:t>
            </a:r>
            <a:r>
              <a:rPr lang="ru-RU" sz="6600" b="1" dirty="0">
                <a:solidFill>
                  <a:schemeClr val="tx1"/>
                </a:solidFill>
                <a:latin typeface="Cambria" panose="02040503050406030204" pitchFamily="18" charset="0"/>
              </a:rPr>
              <a:t>заимствования в текстах современных </a:t>
            </a:r>
            <a:r>
              <a:rPr lang="ru-RU" sz="6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СМИ»</a:t>
            </a:r>
          </a:p>
          <a:p>
            <a:pPr algn="l"/>
            <a:endParaRPr lang="ru-RU" sz="6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98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Вензель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Доскональный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Отчизна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Повидло</a:t>
            </a:r>
          </a:p>
        </p:txBody>
      </p:sp>
    </p:spTree>
    <p:extLst>
      <p:ext uri="{BB962C8B-B14F-4D97-AF65-F5344CB8AC3E}">
        <p14:creationId xmlns:p14="http://schemas.microsoft.com/office/powerpoint/2010/main" val="230490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Бюро, витраж;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Вуаль, пальто, кашне;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Бульон, винегрет, желе;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Актер, балет, режиссер;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Батальон, гарнизон, пистолет;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Буржуа, департамент, деморализация.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Компьютер, файл, сканер;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Бартер, брокер, ваучер;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Автоспорт, кросс, нокаут;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Кекс, тинэйджер, имидж. 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63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Большевик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Соболь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Комсомолец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Рубль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Спутник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Декабрист</a:t>
            </a:r>
          </a:p>
        </p:txBody>
      </p:sp>
    </p:spTree>
    <p:extLst>
      <p:ext uri="{BB962C8B-B14F-4D97-AF65-F5344CB8AC3E}">
        <p14:creationId xmlns:p14="http://schemas.microsoft.com/office/powerpoint/2010/main" val="5138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Государство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Пионер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Держава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Блины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Защита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Прелесть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03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Самовар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Степь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Товарищ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Тундра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9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Является ли заимствование слов гибелью языка?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Менчендайзер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– товаровед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Прайлист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– список цен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Промоушн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– продвижение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Парковка - автостоянка</a:t>
            </a:r>
          </a:p>
          <a:p>
            <a:pPr marL="0" indent="0">
              <a:lnSpc>
                <a:spcPct val="100000"/>
              </a:lnSpc>
              <a:buNone/>
            </a:pPr>
            <a:endParaRPr lang="ru-RU" sz="6000" b="1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5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Борьба с засорением языке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Галоши –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мокроступы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Анатомия –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трупоразъятие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Бильярд –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шарокат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9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Голкипер – вратарь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Форвард – нападающий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Заимчивый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можнёхонько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мокрозимье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д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войчить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31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СМИ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Массовые заимствования необратимы в области:</a:t>
            </a:r>
          </a:p>
          <a:p>
            <a:pPr>
              <a:lnSpc>
                <a:spcPct val="100000"/>
              </a:lnSpc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политики (42%)</a:t>
            </a:r>
          </a:p>
          <a:p>
            <a:pPr>
              <a:lnSpc>
                <a:spcPct val="100000"/>
              </a:lnSpc>
            </a:pP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к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ультуры (31%)</a:t>
            </a:r>
          </a:p>
          <a:p>
            <a:pPr>
              <a:lnSpc>
                <a:spcPct val="100000"/>
              </a:lnSpc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менеджмента, маркетинга и экономики (35%)</a:t>
            </a:r>
          </a:p>
          <a:p>
            <a:pPr>
              <a:lnSpc>
                <a:spcPct val="100000"/>
              </a:lnSpc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Компьютерных технологий (43)%</a:t>
            </a:r>
          </a:p>
        </p:txBody>
      </p:sp>
    </p:spTree>
    <p:extLst>
      <p:ext uri="{BB962C8B-B14F-4D97-AF65-F5344CB8AC3E}">
        <p14:creationId xmlns:p14="http://schemas.microsoft.com/office/powerpoint/2010/main" val="310100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7" y="141668"/>
            <a:ext cx="11655381" cy="6349284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Цель работы </a:t>
            </a:r>
            <a:r>
              <a:rPr lang="ru-RU" sz="32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– выявить функциональные особенности заимствованной лексики в современном публицистическом тексте и ее влияние на русский язык. </a:t>
            </a:r>
          </a:p>
          <a:p>
            <a:r>
              <a:rPr lang="ru-RU" sz="32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Задачи</a:t>
            </a:r>
            <a:r>
              <a:rPr lang="ru-RU" sz="32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 </a:t>
            </a:r>
          </a:p>
          <a:p>
            <a:pPr marL="0" indent="0">
              <a:buNone/>
            </a:pPr>
            <a:r>
              <a:rPr lang="ru-RU" sz="32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1) изучить понятие «заимствование», историю, причины, опасность и борьба с заимствованиями;</a:t>
            </a:r>
          </a:p>
          <a:p>
            <a:pPr marL="0" indent="0">
              <a:buNone/>
            </a:pPr>
            <a:r>
              <a:rPr lang="ru-RU" sz="32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2) определить стилистические особенности СМИ с точки зрения уместности употребления в них заимствованной лексики;</a:t>
            </a:r>
          </a:p>
          <a:p>
            <a:pPr marL="0" indent="0">
              <a:buNone/>
            </a:pPr>
            <a:r>
              <a:rPr lang="ru-RU" sz="32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3) выявить особенности функционирования заимствованной лексики в российских СМИ.</a:t>
            </a:r>
            <a:endParaRPr lang="ru-RU" sz="3200" spc="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Анализ</a:t>
            </a:r>
          </a:p>
          <a:p>
            <a:pPr>
              <a:lnSpc>
                <a:spcPct val="100000"/>
              </a:lnSpc>
            </a:pP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Интерактив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(от англ.</a:t>
            </a:r>
            <a:r>
              <a:rPr lang="en-US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interaction –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«взаимодействие») – понятие, которое раскрывает характер и степень взаимодействия между объектами.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Флэшмоб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- (от 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flash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mob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flash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вспышка; миг, мгновение;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mob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толпа, переводится как «вспышка толпы» или как «мгновенная толпа») — это заранее спланированная массовая акция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Драфт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draft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- проект, рабочий документ, черновик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Афтершок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aftershock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- повторный сейсмический толчок, меньшей интенсивности по сравнению с главным сейсмическим ударом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.»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Слоган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) - рекламный девиз, который в сжатом виде передает рекламное сообщение, часть долговременной коммуникационной платформы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бренда.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Дауншифтинг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downshifting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, переключение автомобиля на более низкую передачу, а также замедление или ослабление какого-то процесса) - сленговый термин, обозначающий жизненную философию «жизни ради себя», «отказа от чужих целей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».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Мейнстрим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en-US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mainstream,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дословно, «основной поток) - основное направление, главная (генеральная) линия, основное течение, просто «струя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».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9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Фэйк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fake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— подделка, 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фальшивка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Мессидж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message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— сообщение, послание. 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Стартап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Start-up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запускать),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стартап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-компания — это недавно созданная компания, строящая свой бизнес на основе инновации, не вышедшая на рынок или едва начавшая на него выходить и обладающая ограниченным набором ресурсов. 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Ноу-хау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(от 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know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how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знаю как) или секрет производства — это сведения любого характера (изобретения, оригинальные технологии, знания, умения и т. п.), которые охраняются режимом коммерческой тайны и могут быть предметом купли-продажи или использоваться для достижения конкурентного преимущества над другими субъектами предпринимательской деятельности.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7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Экшн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-  (перевод с англ. — «действие») — жанр компьютерных игр, в которых успех игрока в большой степени зависит от его скорости реакции и способности быстро принимать тактические решения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Айдентика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corporate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design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— набор графических форм и принципов построения визуальной коммуникации.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PR — пиар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— это управленческая и аналитическая деятельность, направленная на изучение отношения общественности к той либо иной услуге, бренду или организации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Провайдер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provide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– обеспечивать) – организация, предоставляющая услуги по пользованию глобальными сетями и системами.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80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Вендор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(по-английски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vendor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- компания, выпускающая и поставляющая продукты, услуги под своей торговой маркой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Праймериз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- предварительные выборы; голосование, при котором выбирается один кандидат от партии.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8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Девайс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- (от англ. 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device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) — искусственный объект, имеющий внутреннюю структуру, созданный для выполнения определённых функций, обычно в области техники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spc="300" dirty="0">
                <a:solidFill>
                  <a:schemeClr val="tx1"/>
                </a:solidFill>
                <a:latin typeface="Cambria" panose="02040503050406030204" pitchFamily="18" charset="0"/>
              </a:rPr>
              <a:t>Интерфейс</a:t>
            </a:r>
            <a:r>
              <a:rPr lang="ru-RU" sz="4000" spc="300" dirty="0">
                <a:solidFill>
                  <a:schemeClr val="tx1"/>
                </a:solidFill>
                <a:latin typeface="Cambria" panose="02040503050406030204" pitchFamily="18" charset="0"/>
              </a:rPr>
              <a:t> — средства и правила общения одной системы с другой, чаще всего в области информационных технологий: человек-компьютер, компьютер-сеть, процессор-диск.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25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532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7" y="141668"/>
            <a:ext cx="11655381" cy="6336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Заимствование</a:t>
            </a:r>
            <a:r>
              <a:rPr lang="ru-RU" sz="36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– слово (словосочетание, морфема, конструкция), перенесенное из одного языка в другой, а также сам процесс переноса такого слова. «Литература и язык. Современная иллюстрированная энциклопедия.»</a:t>
            </a:r>
          </a:p>
          <a:p>
            <a:pPr>
              <a:lnSpc>
                <a:spcPct val="100000"/>
              </a:lnSpc>
            </a:pPr>
            <a:endParaRPr lang="ru-RU" sz="36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Заимствование – это копирование(обычно неполное и неточное) слова или выражения из одного языка в другой. </a:t>
            </a:r>
          </a:p>
        </p:txBody>
      </p:sp>
    </p:spTree>
    <p:extLst>
      <p:ext uri="{BB962C8B-B14F-4D97-AF65-F5344CB8AC3E}">
        <p14:creationId xmlns:p14="http://schemas.microsoft.com/office/powerpoint/2010/main" val="283470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Типы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 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1. Усвоенные. (Карандаш(тюркский))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2. Неусвоенные. (Метро(французский))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3. Кальки. (Наречие от лат. </a:t>
            </a:r>
            <a:r>
              <a:rPr lang="en-US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ad-</a:t>
            </a:r>
            <a:r>
              <a:rPr lang="en-US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verbium</a:t>
            </a:r>
            <a:r>
              <a:rPr lang="en-US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4. Аббревиатуры и выражения. (</a:t>
            </a:r>
            <a:r>
              <a:rPr lang="en-US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SOS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268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4000" b="1" spc="300" dirty="0" smtClean="0">
                <a:latin typeface="Cambria" panose="02040503050406030204" pitchFamily="18" charset="0"/>
              </a:rPr>
              <a:t>По значению</a:t>
            </a:r>
            <a:r>
              <a:rPr lang="ru-RU" sz="4000" spc="300" dirty="0" smtClean="0">
                <a:latin typeface="Cambria" panose="02040503050406030204" pitchFamily="18" charset="0"/>
              </a:rPr>
              <a:t>: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Имеющие полные синонимы. (Лингвистика - языкознание)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Имеющие неполные синонимы. (Адвокат – защитник)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 имеющие синонимов. Обозначают новые явления. </a:t>
            </a:r>
            <a:endParaRPr lang="ru-RU" sz="4000" spc="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44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Направление</a:t>
            </a:r>
            <a:r>
              <a:rPr lang="ru-RU" sz="44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4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4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1. Грамматическое.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4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4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2. Фонетическое.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4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4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3. Лексическое.</a:t>
            </a:r>
          </a:p>
        </p:txBody>
      </p:sp>
    </p:spTree>
    <p:extLst>
      <p:ext uri="{BB962C8B-B14F-4D97-AF65-F5344CB8AC3E}">
        <p14:creationId xmlns:p14="http://schemas.microsoft.com/office/powerpoint/2010/main" val="25891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4000" b="1" spc="3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Причины </a:t>
            </a: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М.А.Брейтера</a:t>
            </a: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1. Отсутствие соответствующего понятия в языке.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2. Отсутствие точного названия в языке.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3. Обеспечение стилистического эффекта.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4.Выражение позитивных и негативных коннотаций, которых нет в языке. </a:t>
            </a:r>
          </a:p>
        </p:txBody>
      </p:sp>
    </p:spTree>
    <p:extLst>
      <p:ext uri="{BB962C8B-B14F-4D97-AF65-F5344CB8AC3E}">
        <p14:creationId xmlns:p14="http://schemas.microsoft.com/office/powerpoint/2010/main" val="6078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Причины </a:t>
            </a: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Л.П.Крысина</a:t>
            </a:r>
            <a:r>
              <a:rPr lang="ru-RU" sz="4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Потребность в наименовании нового предмета.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Потребность в разграничении какого-либо понятия.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Потребность в специализированных понятиях.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Тенденция в произношении цельного слова.</a:t>
            </a:r>
          </a:p>
          <a:p>
            <a:pPr marL="742950" indent="-742950">
              <a:lnSpc>
                <a:spcPct val="100000"/>
              </a:lnSpc>
              <a:buAutoNum type="arabicPeriod"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Социально-психологическая причина.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6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10" y="306076"/>
            <a:ext cx="11655381" cy="624584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6000" b="1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История</a:t>
            </a:r>
          </a:p>
          <a:p>
            <a:pPr marL="0" indent="0">
              <a:lnSpc>
                <a:spcPct val="100000"/>
              </a:lnSpc>
              <a:buNone/>
            </a:pPr>
            <a:endParaRPr lang="ru-RU" sz="4000" spc="3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Цесарь, король, князь, витязь;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Полк, броня, шлем;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Мыто, купить, скот;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Котел, блюдо, миска;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Осел, лук, редька;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spc="3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Церковь, поп, пост.</a:t>
            </a:r>
          </a:p>
        </p:txBody>
      </p:sp>
    </p:spTree>
    <p:extLst>
      <p:ext uri="{BB962C8B-B14F-4D97-AF65-F5344CB8AC3E}">
        <p14:creationId xmlns:p14="http://schemas.microsoft.com/office/powerpoint/2010/main" val="260447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TC104033923[[fn=Глубина]]</Template>
  <TotalTime>152</TotalTime>
  <Words>951</Words>
  <Application>Microsoft Office PowerPoint</Application>
  <PresentationFormat>Широкоэкранный</PresentationFormat>
  <Paragraphs>151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Cambria</vt:lpstr>
      <vt:lpstr>Corbel</vt:lpstr>
      <vt:lpstr>Глубина</vt:lpstr>
      <vt:lpstr>Руководитель: Чудова О.А. Ученица: Попович А.А.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Заимствования иностранных слов в русском</dc:title>
  <dc:creator>Анфиса</dc:creator>
  <cp:lastModifiedBy>Анфиса</cp:lastModifiedBy>
  <cp:revision>18</cp:revision>
  <dcterms:created xsi:type="dcterms:W3CDTF">2013-11-05T15:33:49Z</dcterms:created>
  <dcterms:modified xsi:type="dcterms:W3CDTF">2013-11-05T18:06:02Z</dcterms:modified>
</cp:coreProperties>
</file>