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76"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8" autoAdjust="0"/>
    <p:restoredTop sz="94761" autoAdjust="0"/>
  </p:normalViewPr>
  <p:slideViewPr>
    <p:cSldViewPr>
      <p:cViewPr varScale="1">
        <p:scale>
          <a:sx n="87" d="100"/>
          <a:sy n="87" d="100"/>
        </p:scale>
        <p:origin x="-1062" y="-90"/>
      </p:cViewPr>
      <p:guideLst>
        <p:guide orient="horz" pos="2160"/>
        <p:guide pos="2880"/>
      </p:guideLst>
    </p:cSldViewPr>
  </p:slideViewPr>
  <p:outlineViewPr>
    <p:cViewPr>
      <p:scale>
        <a:sx n="33" d="100"/>
        <a:sy n="33" d="100"/>
      </p:scale>
      <p:origin x="0" y="4596"/>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charts/_rels/chart1.xml.rels><?xml version="1.0" encoding="UTF-8" standalone="yes"?>
<Relationships xmlns="http://schemas.openxmlformats.org/package/2006/relationships"><Relationship Id="rId1" Type="http://schemas.openxmlformats.org/officeDocument/2006/relationships/package" Target="../embeddings/_____Microsoft_Excel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ru-RU"/>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stacked"/>
        <c:varyColors val="0"/>
        <c:ser>
          <c:idx val="0"/>
          <c:order val="0"/>
          <c:tx>
            <c:strRef>
              <c:f>Лист1!$B$1</c:f>
              <c:strCache>
                <c:ptCount val="1"/>
                <c:pt idx="0">
                  <c:v>Ряд 1</c:v>
                </c:pt>
              </c:strCache>
            </c:strRef>
          </c:tx>
          <c:invertIfNegative val="0"/>
          <c:cat>
            <c:strRef>
              <c:f>Лист1!$A$2:$A$5</c:f>
              <c:strCache>
                <c:ptCount val="3"/>
                <c:pt idx="0">
                  <c:v>Әйе, күрәбез</c:v>
                </c:pt>
                <c:pt idx="1">
                  <c:v>Җавап бирергә кыенсынам</c:v>
                </c:pt>
                <c:pt idx="2">
                  <c:v>Юк</c:v>
                </c:pt>
              </c:strCache>
            </c:strRef>
          </c:cat>
          <c:val>
            <c:numRef>
              <c:f>Лист1!$B$2:$B$5</c:f>
              <c:numCache>
                <c:formatCode>General</c:formatCode>
                <c:ptCount val="4"/>
                <c:pt idx="0">
                  <c:v>9</c:v>
                </c:pt>
                <c:pt idx="1">
                  <c:v>10</c:v>
                </c:pt>
                <c:pt idx="2">
                  <c:v>4</c:v>
                </c:pt>
                <c:pt idx="3">
                  <c:v>0</c:v>
                </c:pt>
              </c:numCache>
            </c:numRef>
          </c:val>
        </c:ser>
        <c:ser>
          <c:idx val="1"/>
          <c:order val="1"/>
          <c:tx>
            <c:strRef>
              <c:f>Лист1!$C$1</c:f>
              <c:strCache>
                <c:ptCount val="1"/>
                <c:pt idx="0">
                  <c:v>Ряд 3</c:v>
                </c:pt>
              </c:strCache>
            </c:strRef>
          </c:tx>
          <c:invertIfNegative val="0"/>
          <c:cat>
            <c:strRef>
              <c:f>Лист1!$A$2:$A$5</c:f>
              <c:strCache>
                <c:ptCount val="3"/>
                <c:pt idx="0">
                  <c:v>Әйе, күрәбез</c:v>
                </c:pt>
                <c:pt idx="1">
                  <c:v>Җавап бирергә кыенсынам</c:v>
                </c:pt>
                <c:pt idx="2">
                  <c:v>Юк</c:v>
                </c:pt>
              </c:strCache>
            </c:strRef>
          </c:cat>
          <c:val>
            <c:numRef>
              <c:f>Лист1!$C$2:$C$5</c:f>
              <c:numCache>
                <c:formatCode>General</c:formatCode>
                <c:ptCount val="4"/>
                <c:pt idx="0">
                  <c:v>0</c:v>
                </c:pt>
                <c:pt idx="1">
                  <c:v>0</c:v>
                </c:pt>
                <c:pt idx="2">
                  <c:v>0</c:v>
                </c:pt>
                <c:pt idx="3">
                  <c:v>0</c:v>
                </c:pt>
              </c:numCache>
            </c:numRef>
          </c:val>
        </c:ser>
        <c:dLbls>
          <c:showLegendKey val="0"/>
          <c:showVal val="0"/>
          <c:showCatName val="0"/>
          <c:showSerName val="0"/>
          <c:showPercent val="0"/>
          <c:showBubbleSize val="0"/>
        </c:dLbls>
        <c:gapWidth val="150"/>
        <c:overlap val="100"/>
        <c:axId val="91343104"/>
        <c:axId val="91353856"/>
      </c:barChart>
      <c:catAx>
        <c:axId val="91343104"/>
        <c:scaling>
          <c:orientation val="minMax"/>
        </c:scaling>
        <c:delete val="0"/>
        <c:axPos val="b"/>
        <c:majorTickMark val="out"/>
        <c:minorTickMark val="none"/>
        <c:tickLblPos val="nextTo"/>
        <c:crossAx val="91353856"/>
        <c:crosses val="autoZero"/>
        <c:auto val="1"/>
        <c:lblAlgn val="ctr"/>
        <c:lblOffset val="100"/>
        <c:noMultiLvlLbl val="0"/>
      </c:catAx>
      <c:valAx>
        <c:axId val="91353856"/>
        <c:scaling>
          <c:orientation val="minMax"/>
        </c:scaling>
        <c:delete val="0"/>
        <c:axPos val="l"/>
        <c:majorGridlines/>
        <c:numFmt formatCode="General" sourceLinked="1"/>
        <c:majorTickMark val="out"/>
        <c:minorTickMark val="none"/>
        <c:tickLblPos val="nextTo"/>
        <c:crossAx val="91343104"/>
        <c:crosses val="autoZero"/>
        <c:crossBetween val="between"/>
      </c:valAx>
    </c:plotArea>
    <c:plotVisOnly val="1"/>
    <c:dispBlanksAs val="gap"/>
    <c:showDLblsOverMax val="0"/>
  </c:chart>
  <c:txPr>
    <a:bodyPr/>
    <a:lstStyle/>
    <a:p>
      <a:pPr>
        <a:defRPr sz="1800"/>
      </a:pPr>
      <a:endParaRPr lang="ru-RU"/>
    </a:p>
  </c:txPr>
  <c:externalData r:id="rId1">
    <c:autoUpdate val="0"/>
  </c:externalData>
</c:chartSpace>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0" name="Прямоугольный треугольник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Заголовок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17" name="Подзаголовок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grpSp>
        <p:nvGrpSpPr>
          <p:cNvPr id="2" name="Группа 1"/>
          <p:cNvGrpSpPr/>
          <p:nvPr/>
        </p:nvGrpSpPr>
        <p:grpSpPr>
          <a:xfrm>
            <a:off x="-3765" y="4953000"/>
            <a:ext cx="9147765" cy="1912088"/>
            <a:chOff x="-3765" y="4832896"/>
            <a:chExt cx="9147765" cy="2032192"/>
          </a:xfrm>
        </p:grpSpPr>
        <p:sp>
          <p:nvSpPr>
            <p:cNvPr id="7" name="Полилиния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Полилиния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Полилиния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Прямая соединительная линия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Дата 29"/>
          <p:cNvSpPr>
            <a:spLocks noGrp="1"/>
          </p:cNvSpPr>
          <p:nvPr>
            <p:ph type="dt" sz="half" idx="10"/>
          </p:nvPr>
        </p:nvSpPr>
        <p:spPr/>
        <p:txBody>
          <a:bodyPr/>
          <a:lstStyle>
            <a:lvl1pPr>
              <a:defRPr>
                <a:solidFill>
                  <a:srgbClr val="FFFFFF"/>
                </a:solidFill>
              </a:defRPr>
            </a:lvl1pPr>
            <a:extLst/>
          </a:lstStyle>
          <a:p>
            <a:fld id="{5B106E36-FD25-4E2D-B0AA-010F637433A0}" type="datetimeFigureOut">
              <a:rPr lang="ru-RU" smtClean="0"/>
              <a:pPr/>
              <a:t>08.02.2015</a:t>
            </a:fld>
            <a:endParaRPr lang="ru-RU"/>
          </a:p>
        </p:txBody>
      </p:sp>
      <p:sp>
        <p:nvSpPr>
          <p:cNvPr id="19" name="Нижний колонтитул 18"/>
          <p:cNvSpPr>
            <a:spLocks noGrp="1"/>
          </p:cNvSpPr>
          <p:nvPr>
            <p:ph type="ftr" sz="quarter" idx="11"/>
          </p:nvPr>
        </p:nvSpPr>
        <p:spPr/>
        <p:txBody>
          <a:bodyPr/>
          <a:lstStyle>
            <a:lvl1pPr>
              <a:defRPr>
                <a:solidFill>
                  <a:schemeClr val="accent1">
                    <a:tint val="20000"/>
                  </a:schemeClr>
                </a:solidFill>
              </a:defRPr>
            </a:lvl1pPr>
            <a:extLst/>
          </a:lstStyle>
          <a:p>
            <a:endParaRPr lang="ru-RU"/>
          </a:p>
        </p:txBody>
      </p:sp>
      <p:sp>
        <p:nvSpPr>
          <p:cNvPr id="27" name="Номер слайда 26"/>
          <p:cNvSpPr>
            <a:spLocks noGrp="1"/>
          </p:cNvSpPr>
          <p:nvPr>
            <p:ph type="sldNum" sz="quarter" idx="12"/>
          </p:nvPr>
        </p:nvSpPr>
        <p:spPr/>
        <p:txBody>
          <a:bodyPr/>
          <a:lstStyle>
            <a:lvl1pPr>
              <a:defRPr>
                <a:solidFill>
                  <a:srgbClr val="FFFFFF"/>
                </a:solidFill>
              </a:defRPr>
            </a:lvl1pPr>
            <a:extLst/>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1481329"/>
            <a:ext cx="8229600" cy="438607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44013" y="274640"/>
            <a:ext cx="1777470" cy="5592761"/>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41"/>
            <a:ext cx="6324600" cy="5592760"/>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Заголовок 6"/>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5B106E36-FD25-4E2D-B0AA-010F637433A0}" type="datetimeFigureOut">
              <a:rPr lang="ru-RU" smtClean="0"/>
              <a:pPr/>
              <a:t>08.02.2015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7" name="Нашивка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Нашивка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Содержимое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5B106E36-FD25-4E2D-B0AA-010F637433A0}" type="datetimeFigureOut">
              <a:rPr lang="ru-RU" smtClean="0"/>
              <a:pPr/>
              <a:t>08.02.2015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8" name="Заголовок 7"/>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8229600" cy="1143000"/>
          </a:xfrm>
        </p:spPr>
        <p:txBody>
          <a:bodyPr anchor="ctr"/>
          <a:lstStyle>
            <a:lvl1pPr>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5B106E36-FD25-4E2D-B0AA-010F637433A0}" type="datetimeFigureOut">
              <a:rPr lang="ru-RU" smtClean="0"/>
              <a:pPr/>
              <a:t>08.02.2015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extLst/>
          </a:lstStyle>
          <a:p>
            <a:fld id="{5B106E36-FD25-4E2D-B0AA-010F637433A0}" type="datetimeFigureOut">
              <a:rPr lang="ru-RU" smtClean="0"/>
              <a:pPr/>
              <a:t>08.02.2015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725C68B6-61C2-468F-89AB-4B9F7531AA68}" type="slidenum">
              <a:rPr lang="ru-RU" smtClean="0"/>
              <a:pPr/>
              <a:t>‹#›</a:t>
            </a:fld>
            <a:endParaRPr lang="ru-RU"/>
          </a:p>
        </p:txBody>
      </p:sp>
      <p:sp>
        <p:nvSpPr>
          <p:cNvPr id="6" name="Заголовок 5"/>
          <p:cNvSpPr>
            <a:spLocks noGrp="1"/>
          </p:cNvSpPr>
          <p:nvPr>
            <p:ph type="title"/>
          </p:nvPr>
        </p:nvSpPr>
        <p:spPr/>
        <p:txBody>
          <a:bodyPr rtlCol="0"/>
          <a:lstStyle>
            <a:extLst/>
          </a:lstStyle>
          <a:p>
            <a:r>
              <a:rPr kumimoji="0" lang="ru-RU" smtClean="0"/>
              <a:t>Образец заголовка</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5B106E36-FD25-4E2D-B0AA-010F637433A0}" type="datetimeFigureOut">
              <a:rPr lang="ru-RU" smtClean="0"/>
              <a:pPr/>
              <a:t>08.02.2015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727032" y="6407944"/>
            <a:ext cx="1920240" cy="365760"/>
          </a:xfrm>
        </p:spPr>
        <p:txBody>
          <a:bodyPr/>
          <a:lstStyle>
            <a:extLst/>
          </a:lstStyle>
          <a:p>
            <a:fld id="{5B106E36-FD25-4E2D-B0AA-010F637433A0}" type="datetimeFigureOut">
              <a:rPr lang="ru-RU" smtClean="0"/>
              <a:pPr/>
              <a:t>08.02.2015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4" name="Текст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sp>
        <p:nvSpPr>
          <p:cNvPr id="3" name="Рисунок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ru-RU" smtClean="0"/>
              <a:t>Вставка рисунка</a:t>
            </a:r>
            <a:endParaRPr kumimoji="0" lang="en-US" dirty="0"/>
          </a:p>
        </p:txBody>
      </p:sp>
      <p:sp>
        <p:nvSpPr>
          <p:cNvPr id="5" name="Дата 4"/>
          <p:cNvSpPr>
            <a:spLocks noGrp="1"/>
          </p:cNvSpPr>
          <p:nvPr>
            <p:ph type="dt" sz="half" idx="10"/>
          </p:nvPr>
        </p:nvSpPr>
        <p:spPr/>
        <p:txBody>
          <a:bodyPr/>
          <a:lstStyle>
            <a:lvl1pPr>
              <a:defRPr>
                <a:solidFill>
                  <a:schemeClr val="tx1"/>
                </a:solidFill>
              </a:defRPr>
            </a:lvl1pPr>
            <a:extLst/>
          </a:lstStyle>
          <a:p>
            <a:fld id="{5B106E36-FD25-4E2D-B0AA-010F637433A0}" type="datetimeFigureOut">
              <a:rPr lang="ru-RU" smtClean="0"/>
              <a:pPr/>
              <a:t>08.02.2015</a:t>
            </a:fld>
            <a:endParaRPr lang="ru-RU"/>
          </a:p>
        </p:txBody>
      </p:sp>
      <p:sp>
        <p:nvSpPr>
          <p:cNvPr id="6" name="Нижний колонтитул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ru-RU"/>
          </a:p>
        </p:txBody>
      </p:sp>
      <p:sp>
        <p:nvSpPr>
          <p:cNvPr id="7" name="Номер слайда 6"/>
          <p:cNvSpPr>
            <a:spLocks noGrp="1"/>
          </p:cNvSpPr>
          <p:nvPr>
            <p:ph type="sldNum" sz="quarter" idx="12"/>
          </p:nvPr>
        </p:nvSpPr>
        <p:spPr/>
        <p:txBody>
          <a:bodyPr/>
          <a:lstStyle>
            <a:lvl1pPr>
              <a:defRPr>
                <a:solidFill>
                  <a:schemeClr val="tx1"/>
                </a:solidFill>
              </a:defRPr>
            </a:lvl1pPr>
            <a:extLst/>
          </a:lstStyle>
          <a:p>
            <a:fld id="{725C68B6-61C2-468F-89AB-4B9F7531AA68}" type="slidenum">
              <a:rPr lang="ru-RU" smtClean="0"/>
              <a:pPr/>
              <a:t>‹#›</a:t>
            </a:fld>
            <a:endParaRPr lang="ru-RU"/>
          </a:p>
        </p:txBody>
      </p:sp>
      <p:sp>
        <p:nvSpPr>
          <p:cNvPr id="2" name="Заголовок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ru-RU" smtClean="0"/>
              <a:t>Образец заголовка</a:t>
            </a:r>
            <a:endParaRPr kumimoji="0" lang="en-US"/>
          </a:p>
        </p:txBody>
      </p:sp>
      <p:sp>
        <p:nvSpPr>
          <p:cNvPr id="8" name="Полилиния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Полилиния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Прямоугольный треугольник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Прямая соединительная линия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Нашивка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Нашивка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3" name="Полилиния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Полилиния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Прямоугольный треугольник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Прямая соединительная линия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Заголовок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ru-RU" smtClean="0"/>
              <a:t>Образец заголовка</a:t>
            </a:r>
            <a:endParaRPr kumimoji="0" lang="en-US"/>
          </a:p>
        </p:txBody>
      </p:sp>
      <p:sp>
        <p:nvSpPr>
          <p:cNvPr id="30" name="Текст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0" name="Дата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5B106E36-FD25-4E2D-B0AA-010F637433A0}" type="datetimeFigureOut">
              <a:rPr lang="ru-RU" smtClean="0"/>
              <a:pPr/>
              <a:t>08.02.2015</a:t>
            </a:fld>
            <a:endParaRPr lang="ru-RU"/>
          </a:p>
        </p:txBody>
      </p:sp>
      <p:sp>
        <p:nvSpPr>
          <p:cNvPr id="22" name="Нижний колонтитул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ru-RU"/>
          </a:p>
        </p:txBody>
      </p:sp>
      <p:sp>
        <p:nvSpPr>
          <p:cNvPr id="18" name="Номер слайда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877" r:id="rId1"/>
    <p:sldLayoutId id="2147483878" r:id="rId2"/>
    <p:sldLayoutId id="2147483879" r:id="rId3"/>
    <p:sldLayoutId id="2147483880" r:id="rId4"/>
    <p:sldLayoutId id="2147483881" r:id="rId5"/>
    <p:sldLayoutId id="2147483882" r:id="rId6"/>
    <p:sldLayoutId id="2147483883" r:id="rId7"/>
    <p:sldLayoutId id="2147483884" r:id="rId8"/>
    <p:sldLayoutId id="2147483885" r:id="rId9"/>
    <p:sldLayoutId id="2147483886" r:id="rId10"/>
    <p:sldLayoutId id="2147483887"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2708920"/>
            <a:ext cx="7776864" cy="1894362"/>
          </a:xfrm>
        </p:spPr>
        <p:txBody>
          <a:bodyPr>
            <a:noAutofit/>
          </a:bodyPr>
          <a:lstStyle/>
          <a:p>
            <a:pPr algn="ctr"/>
            <a:r>
              <a:rPr lang="tt-RU" sz="3600" dirty="0" smtClean="0">
                <a:solidFill>
                  <a:srgbClr val="FF0000"/>
                </a:solidFill>
                <a:latin typeface="Times New Roman" pitchFamily="18" charset="0"/>
                <a:cs typeface="Times New Roman" pitchFamily="18" charset="0"/>
              </a:rPr>
              <a:t>Тикшеренү эшенең  темасы:  </a:t>
            </a:r>
            <a:br>
              <a:rPr lang="tt-RU" sz="3600" dirty="0" smtClean="0">
                <a:solidFill>
                  <a:srgbClr val="FF0000"/>
                </a:solidFill>
                <a:latin typeface="Times New Roman" pitchFamily="18" charset="0"/>
                <a:cs typeface="Times New Roman" pitchFamily="18" charset="0"/>
              </a:rPr>
            </a:br>
            <a:r>
              <a:rPr lang="tt-RU" sz="3600" dirty="0" smtClean="0">
                <a:solidFill>
                  <a:srgbClr val="FF0000"/>
                </a:solidFill>
                <a:latin typeface="Times New Roman" pitchFamily="18" charset="0"/>
                <a:cs typeface="Times New Roman" pitchFamily="18" charset="0"/>
              </a:rPr>
              <a:t>   </a:t>
            </a:r>
            <a:br>
              <a:rPr lang="tt-RU" sz="3600" dirty="0" smtClean="0">
                <a:solidFill>
                  <a:srgbClr val="FF0000"/>
                </a:solidFill>
                <a:latin typeface="Times New Roman" pitchFamily="18" charset="0"/>
                <a:cs typeface="Times New Roman" pitchFamily="18" charset="0"/>
              </a:rPr>
            </a:br>
            <a:r>
              <a:rPr lang="tt-RU" sz="3600" dirty="0" smtClean="0">
                <a:solidFill>
                  <a:srgbClr val="FF0000"/>
                </a:solidFill>
                <a:latin typeface="Times New Roman" pitchFamily="18" charset="0"/>
                <a:cs typeface="Times New Roman" pitchFamily="18" charset="0"/>
              </a:rPr>
              <a:t>  </a:t>
            </a:r>
            <a:br>
              <a:rPr lang="tt-RU" sz="3600" dirty="0" smtClean="0">
                <a:solidFill>
                  <a:srgbClr val="FF0000"/>
                </a:solidFill>
                <a:latin typeface="Times New Roman" pitchFamily="18" charset="0"/>
                <a:cs typeface="Times New Roman" pitchFamily="18" charset="0"/>
              </a:rPr>
            </a:br>
            <a:r>
              <a:rPr lang="tt-RU" sz="3600" dirty="0" smtClean="0">
                <a:solidFill>
                  <a:srgbClr val="FF0000"/>
                </a:solidFill>
                <a:latin typeface="Times New Roman" pitchFamily="18" charset="0"/>
                <a:cs typeface="Times New Roman" pitchFamily="18" charset="0"/>
              </a:rPr>
              <a:t>  </a:t>
            </a:r>
            <a:r>
              <a:rPr lang="tt-RU" sz="3600" dirty="0" smtClean="0">
                <a:solidFill>
                  <a:schemeClr val="accent3">
                    <a:lumMod val="75000"/>
                  </a:schemeClr>
                </a:solidFill>
                <a:latin typeface="Times New Roman" pitchFamily="18" charset="0"/>
                <a:cs typeface="Times New Roman" pitchFamily="18" charset="0"/>
              </a:rPr>
              <a:t>Инглиз һәм татар телләренең фонетика һәм грамматикасына өлешчә чагыштырма анализ</a:t>
            </a:r>
            <a:endParaRPr lang="ru-RU" sz="3600" dirty="0">
              <a:solidFill>
                <a:schemeClr val="accent3">
                  <a:lumMod val="75000"/>
                </a:schemeClr>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77500" lnSpcReduction="20000"/>
          </a:bodyPr>
          <a:lstStyle/>
          <a:p>
            <a:pPr algn="ctr">
              <a:buNone/>
            </a:pPr>
            <a:r>
              <a:rPr lang="tt-RU" b="1" dirty="0" smtClean="0">
                <a:solidFill>
                  <a:schemeClr val="accent2"/>
                </a:solidFill>
                <a:latin typeface="Times New Roman" pitchFamily="18" charset="0"/>
                <a:cs typeface="Times New Roman" pitchFamily="18" charset="0"/>
              </a:rPr>
              <a:t>Көтелгән нәтиҗәләр</a:t>
            </a:r>
            <a:r>
              <a:rPr lang="tt-RU" dirty="0" smtClean="0">
                <a:solidFill>
                  <a:schemeClr val="accent2"/>
                </a:solidFill>
                <a:latin typeface="Times New Roman" pitchFamily="18" charset="0"/>
                <a:cs typeface="Times New Roman" pitchFamily="18" charset="0"/>
              </a:rPr>
              <a:t>:</a:t>
            </a:r>
            <a:endParaRPr lang="ru-RU" dirty="0" smtClean="0">
              <a:solidFill>
                <a:schemeClr val="accent2"/>
              </a:solidFill>
              <a:latin typeface="Times New Roman" pitchFamily="18" charset="0"/>
              <a:cs typeface="Times New Roman" pitchFamily="18" charset="0"/>
            </a:endParaRPr>
          </a:p>
          <a:p>
            <a:pPr>
              <a:buNone/>
            </a:pPr>
            <a:r>
              <a:rPr lang="tt-RU" dirty="0" smtClean="0">
                <a:latin typeface="Times New Roman" pitchFamily="18" charset="0"/>
                <a:cs typeface="Times New Roman" pitchFamily="18" charset="0"/>
              </a:rPr>
              <a:t>        Кешеләр чит телне өйрәнә башлаган вакыттан бирле телләрне чагыштырып өйрәнү яшәп килә. Хәзерге тел белеме фәнендә шунысы бәхәссез: чит телне өйрәнгән вакытта телләр үзара катлаулы бәйләнешкә керәләр һәм чит телдәге күренешләр туган тел фонында кабул ителәләр.</a:t>
            </a:r>
            <a:endParaRPr lang="ru-RU" dirty="0" smtClean="0">
              <a:latin typeface="Times New Roman" pitchFamily="18" charset="0"/>
              <a:cs typeface="Times New Roman" pitchFamily="18" charset="0"/>
            </a:endParaRPr>
          </a:p>
          <a:p>
            <a:pPr>
              <a:buNone/>
            </a:pPr>
            <a:r>
              <a:rPr lang="tt-RU" dirty="0" smtClean="0">
                <a:latin typeface="Times New Roman" pitchFamily="18" charset="0"/>
                <a:cs typeface="Times New Roman" pitchFamily="18" charset="0"/>
              </a:rPr>
              <a:t>        Бер яктан караганда, инглиз теле җөмлә төзелеше, җөмләдә сүзләрнең килү тәртибе буенча рус теленә якын тора. Шуңа да дәресләр рус телендә алып барылса җайлырак  шикелле. Ләкин татар телле  укучыларның барысы да рус телен камил белми. Шунлыктан эш ике тапкыр башкарыла. Бу авырлыкларны истә тотып,   чит телне өйрәнү - туган телебезгә нигезләнеп , атамаларны татарча әйтеп, дәресләрдә тел күренешләрен чагыштырып, охшашлык һәм аермалыкларны күзәтеп  алып барылса, файдалы һәм нәтиҗәле булыр иде</a:t>
            </a:r>
            <a:endParaRPr lang="ru-RU"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539552" y="2060848"/>
            <a:ext cx="8229600" cy="4525963"/>
          </a:xfrm>
        </p:spPr>
        <p:txBody>
          <a:bodyPr>
            <a:normAutofit/>
          </a:bodyPr>
          <a:lstStyle/>
          <a:p>
            <a:pPr algn="ctr">
              <a:buNone/>
            </a:pPr>
            <a:r>
              <a:rPr lang="ru-RU" sz="4400" b="1" dirty="0" err="1" smtClean="0">
                <a:solidFill>
                  <a:schemeClr val="bg2">
                    <a:lumMod val="50000"/>
                  </a:schemeClr>
                </a:solidFill>
                <a:effectLst>
                  <a:outerShdw blurRad="38100" dist="38100" dir="2700000" algn="tl">
                    <a:srgbClr val="000000">
                      <a:alpha val="43137"/>
                    </a:srgbClr>
                  </a:outerShdw>
                </a:effectLst>
              </a:rPr>
              <a:t>Берәү </a:t>
            </a:r>
            <a:r>
              <a:rPr lang="ru-RU" sz="4400" b="1" dirty="0" smtClean="0">
                <a:solidFill>
                  <a:schemeClr val="bg2">
                    <a:lumMod val="50000"/>
                  </a:schemeClr>
                </a:solidFill>
                <a:effectLst>
                  <a:outerShdw blurRad="38100" dist="38100" dir="2700000" algn="tl">
                    <a:srgbClr val="000000">
                      <a:alpha val="43137"/>
                    </a:srgbClr>
                  </a:outerShdw>
                </a:effectLst>
              </a:rPr>
              <a:t>башка </a:t>
            </a:r>
            <a:r>
              <a:rPr lang="ru-RU" sz="4400" b="1" dirty="0" err="1" smtClean="0">
                <a:solidFill>
                  <a:schemeClr val="bg2">
                    <a:lumMod val="50000"/>
                  </a:schemeClr>
                </a:solidFill>
                <a:effectLst>
                  <a:outerShdw blurRad="38100" dist="38100" dir="2700000" algn="tl">
                    <a:srgbClr val="000000">
                      <a:alpha val="43137"/>
                    </a:srgbClr>
                  </a:outerShdw>
                </a:effectLst>
              </a:rPr>
              <a:t>телне</a:t>
            </a:r>
            <a:r>
              <a:rPr lang="ru-RU" sz="4400" b="1" dirty="0" smtClean="0">
                <a:solidFill>
                  <a:schemeClr val="bg2">
                    <a:lumMod val="50000"/>
                  </a:schemeClr>
                </a:solidFill>
                <a:effectLst>
                  <a:outerShdw blurRad="38100" dist="38100" dir="2700000" algn="tl">
                    <a:srgbClr val="000000">
                      <a:alpha val="43137"/>
                    </a:srgbClr>
                  </a:outerShdw>
                </a:effectLst>
              </a:rPr>
              <a:t> </a:t>
            </a:r>
            <a:r>
              <a:rPr lang="ru-RU" sz="4400" b="1" dirty="0" err="1" smtClean="0">
                <a:solidFill>
                  <a:schemeClr val="bg2">
                    <a:lumMod val="50000"/>
                  </a:schemeClr>
                </a:solidFill>
                <a:effectLst>
                  <a:outerShdw blurRad="38100" dist="38100" dir="2700000" algn="tl">
                    <a:srgbClr val="000000">
                      <a:alpha val="43137"/>
                    </a:srgbClr>
                  </a:outerShdw>
                </a:effectLst>
              </a:rPr>
              <a:t>өйрәнмәкче булса</a:t>
            </a:r>
            <a:r>
              <a:rPr lang="ru-RU" sz="4400" b="1" dirty="0" smtClean="0">
                <a:solidFill>
                  <a:schemeClr val="bg2">
                    <a:lumMod val="50000"/>
                  </a:schemeClr>
                </a:solidFill>
                <a:effectLst>
                  <a:outerShdw blurRad="38100" dist="38100" dir="2700000" algn="tl">
                    <a:srgbClr val="000000">
                      <a:alpha val="43137"/>
                    </a:srgbClr>
                  </a:outerShdw>
                </a:effectLst>
              </a:rPr>
              <a:t>, </a:t>
            </a:r>
            <a:r>
              <a:rPr lang="ru-RU" sz="4400" b="1" dirty="0" err="1" smtClean="0">
                <a:solidFill>
                  <a:schemeClr val="bg2">
                    <a:lumMod val="50000"/>
                  </a:schemeClr>
                </a:solidFill>
                <a:effectLst>
                  <a:outerShdw blurRad="38100" dist="38100" dir="2700000" algn="tl">
                    <a:srgbClr val="000000">
                      <a:alpha val="43137"/>
                    </a:srgbClr>
                  </a:outerShdw>
                </a:effectLst>
              </a:rPr>
              <a:t>башта</a:t>
            </a:r>
            <a:r>
              <a:rPr lang="ru-RU" sz="4400" b="1" dirty="0" smtClean="0">
                <a:solidFill>
                  <a:schemeClr val="bg2">
                    <a:lumMod val="50000"/>
                  </a:schemeClr>
                </a:solidFill>
                <a:effectLst>
                  <a:outerShdw blurRad="38100" dist="38100" dir="2700000" algn="tl">
                    <a:srgbClr val="000000">
                      <a:alpha val="43137"/>
                    </a:srgbClr>
                  </a:outerShdw>
                </a:effectLst>
              </a:rPr>
              <a:t> </a:t>
            </a:r>
            <a:r>
              <a:rPr lang="ru-RU" sz="4400" b="1" dirty="0" err="1" smtClean="0">
                <a:solidFill>
                  <a:schemeClr val="bg2">
                    <a:lumMod val="50000"/>
                  </a:schemeClr>
                </a:solidFill>
                <a:effectLst>
                  <a:outerShdw blurRad="38100" dist="38100" dir="2700000" algn="tl">
                    <a:srgbClr val="000000">
                      <a:alpha val="43137"/>
                    </a:srgbClr>
                  </a:outerShdw>
                </a:effectLst>
              </a:rPr>
              <a:t>үз теленең грамматикасын</a:t>
            </a:r>
            <a:r>
              <a:rPr lang="ru-RU" sz="4400" b="1" dirty="0" smtClean="0">
                <a:solidFill>
                  <a:schemeClr val="bg2">
                    <a:lumMod val="50000"/>
                  </a:schemeClr>
                </a:solidFill>
                <a:effectLst>
                  <a:outerShdw blurRad="38100" dist="38100" dir="2700000" algn="tl">
                    <a:srgbClr val="000000">
                      <a:alpha val="43137"/>
                    </a:srgbClr>
                  </a:outerShdw>
                </a:effectLst>
              </a:rPr>
              <a:t> </a:t>
            </a:r>
            <a:r>
              <a:rPr lang="ru-RU" sz="4400" b="1" dirty="0" err="1" smtClean="0">
                <a:solidFill>
                  <a:schemeClr val="bg2">
                    <a:lumMod val="50000"/>
                  </a:schemeClr>
                </a:solidFill>
                <a:effectLst>
                  <a:outerShdw blurRad="38100" dist="38100" dir="2700000" algn="tl">
                    <a:srgbClr val="000000">
                      <a:alpha val="43137"/>
                    </a:srgbClr>
                  </a:outerShdw>
                </a:effectLst>
              </a:rPr>
              <a:t>яхшы</a:t>
            </a:r>
            <a:r>
              <a:rPr lang="ru-RU" sz="4400" b="1" dirty="0" smtClean="0">
                <a:solidFill>
                  <a:schemeClr val="bg2">
                    <a:lumMod val="50000"/>
                  </a:schemeClr>
                </a:solidFill>
                <a:effectLst>
                  <a:outerShdw blurRad="38100" dist="38100" dir="2700000" algn="tl">
                    <a:srgbClr val="000000">
                      <a:alpha val="43137"/>
                    </a:srgbClr>
                  </a:outerShdw>
                </a:effectLst>
              </a:rPr>
              <a:t> </a:t>
            </a:r>
            <a:r>
              <a:rPr lang="ru-RU" sz="4400" b="1" dirty="0" err="1" smtClean="0">
                <a:solidFill>
                  <a:schemeClr val="bg2">
                    <a:lumMod val="50000"/>
                  </a:schemeClr>
                </a:solidFill>
                <a:effectLst>
                  <a:outerShdw blurRad="38100" dist="38100" dir="2700000" algn="tl">
                    <a:srgbClr val="000000">
                      <a:alpha val="43137"/>
                    </a:srgbClr>
                  </a:outerShdw>
                </a:effectLst>
              </a:rPr>
              <a:t>белсен</a:t>
            </a:r>
            <a:endParaRPr lang="ru-RU" sz="4400" b="1" dirty="0" smtClean="0">
              <a:solidFill>
                <a:schemeClr val="bg2">
                  <a:lumMod val="50000"/>
                </a:schemeClr>
              </a:solidFill>
              <a:effectLst>
                <a:outerShdw blurRad="38100" dist="38100" dir="2700000" algn="tl">
                  <a:srgbClr val="000000">
                    <a:alpha val="43137"/>
                  </a:srgbClr>
                </a:outerShdw>
              </a:effectLst>
            </a:endParaRPr>
          </a:p>
          <a:p>
            <a:pPr algn="r">
              <a:buNone/>
            </a:pPr>
            <a:r>
              <a:rPr lang="tt-RU" sz="4400" b="1" dirty="0" smtClean="0">
                <a:solidFill>
                  <a:schemeClr val="bg2">
                    <a:lumMod val="50000"/>
                  </a:schemeClr>
                </a:solidFill>
              </a:rPr>
              <a:t>К. Насыйри</a:t>
            </a:r>
            <a:endParaRPr lang="ru-RU" sz="4400" b="1" dirty="0" smtClean="0">
              <a:solidFill>
                <a:schemeClr val="bg2">
                  <a:lumMod val="50000"/>
                </a:schemeClr>
              </a:solidFill>
            </a:endParaRPr>
          </a:p>
          <a:p>
            <a:pPr algn="ctr">
              <a:buNone/>
            </a:pPr>
            <a:endParaRPr lang="ru-RU" sz="4400" b="1" dirty="0">
              <a:solidFill>
                <a:schemeClr val="bg2">
                  <a:lumMod val="50000"/>
                </a:schemeClr>
              </a:solidFill>
            </a:endParaRPr>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1988840"/>
            <a:ext cx="8229600" cy="4525963"/>
          </a:xfrm>
        </p:spPr>
        <p:txBody>
          <a:bodyPr/>
          <a:lstStyle/>
          <a:p>
            <a:pPr algn="ctr">
              <a:buNone/>
            </a:pPr>
            <a:r>
              <a:rPr lang="tt-RU" sz="4800" dirty="0" smtClean="0">
                <a:solidFill>
                  <a:schemeClr val="accent1">
                    <a:lumMod val="75000"/>
                  </a:schemeClr>
                </a:solidFill>
              </a:rPr>
              <a:t>Сопоставительная </a:t>
            </a:r>
            <a:r>
              <a:rPr lang="tt-RU" sz="4800" smtClean="0">
                <a:solidFill>
                  <a:schemeClr val="accent1">
                    <a:lumMod val="75000"/>
                  </a:schemeClr>
                </a:solidFill>
              </a:rPr>
              <a:t>и сравнительная </a:t>
            </a:r>
            <a:r>
              <a:rPr lang="tt-RU" sz="4800" dirty="0" smtClean="0">
                <a:solidFill>
                  <a:schemeClr val="accent1">
                    <a:lumMod val="75000"/>
                  </a:schemeClr>
                </a:solidFill>
              </a:rPr>
              <a:t>грамматика</a:t>
            </a:r>
          </a:p>
          <a:p>
            <a:pPr algn="r">
              <a:buNone/>
            </a:pPr>
            <a:r>
              <a:rPr lang="tt-RU" dirty="0" smtClean="0">
                <a:solidFill>
                  <a:schemeClr val="accent1">
                    <a:lumMod val="75000"/>
                  </a:schemeClr>
                </a:solidFill>
              </a:rPr>
              <a:t>Д.Х.Бакееева, 1985</a:t>
            </a:r>
          </a:p>
          <a:p>
            <a:pPr>
              <a:buNone/>
            </a:pPr>
            <a:endParaRPr lang="ru-RU" dirty="0"/>
          </a:p>
        </p:txBody>
      </p:sp>
      <p:sp>
        <p:nvSpPr>
          <p:cNvPr id="3" name="Заголовок 2"/>
          <p:cNvSpPr>
            <a:spLocks noGrp="1"/>
          </p:cNvSpPr>
          <p:nvPr>
            <p:ph type="title"/>
          </p:nvPr>
        </p:nvSpPr>
        <p:spPr/>
        <p:txBody>
          <a:bodyPr/>
          <a:lstStyle/>
          <a:p>
            <a:endParaRPr lang="ru-R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539552" y="1772816"/>
          <a:ext cx="8229600" cy="4525962"/>
        </p:xfrm>
        <a:graphic>
          <a:graphicData uri="http://schemas.openxmlformats.org/drawingml/2006/chart">
            <c:chart xmlns:c="http://schemas.openxmlformats.org/drawingml/2006/chart" xmlns:r="http://schemas.openxmlformats.org/officeDocument/2006/relationships" r:id="rId2"/>
          </a:graphicData>
        </a:graphic>
      </p:graphicFrame>
      <p:sp>
        <p:nvSpPr>
          <p:cNvPr id="3" name="Заголовок 2"/>
          <p:cNvSpPr>
            <a:spLocks noGrp="1"/>
          </p:cNvSpPr>
          <p:nvPr>
            <p:ph type="title"/>
          </p:nvPr>
        </p:nvSpPr>
        <p:spPr>
          <a:xfrm>
            <a:off x="539552" y="548680"/>
            <a:ext cx="8229600" cy="1143000"/>
          </a:xfrm>
        </p:spPr>
        <p:txBody>
          <a:bodyPr>
            <a:normAutofit fontScale="90000"/>
          </a:bodyPr>
          <a:lstStyle/>
          <a:p>
            <a:pPr algn="ctr"/>
            <a:r>
              <a:rPr lang="tt-RU" dirty="0" smtClean="0"/>
              <a:t>   Тел өйрәну процессында </a:t>
            </a:r>
            <a:br>
              <a:rPr lang="tt-RU" dirty="0" smtClean="0"/>
            </a:br>
            <a:r>
              <a:rPr lang="tt-RU" dirty="0" smtClean="0"/>
              <a:t>татар һәм инглиз телләре грамматикасы арасында бәйләнеш күрәсезме?</a:t>
            </a:r>
            <a:endParaRPr lang="ru-R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1115616" y="2132856"/>
          <a:ext cx="6912768" cy="3470776"/>
        </p:xfrm>
        <a:graphic>
          <a:graphicData uri="http://schemas.openxmlformats.org/drawingml/2006/table">
            <a:tbl>
              <a:tblPr firstRow="1" bandRow="1">
                <a:tableStyleId>{5C22544A-7EE6-4342-B048-85BDC9FD1C3A}</a:tableStyleId>
              </a:tblPr>
              <a:tblGrid>
                <a:gridCol w="3456384"/>
                <a:gridCol w="3456384"/>
              </a:tblGrid>
              <a:tr h="433847">
                <a:tc>
                  <a:txBody>
                    <a:bodyPr/>
                    <a:lstStyle/>
                    <a:p>
                      <a:r>
                        <a:rPr lang="tt-RU" dirty="0" smtClean="0"/>
                        <a:t>Татар теле авазлары</a:t>
                      </a:r>
                      <a:endParaRPr lang="ru-RU" dirty="0"/>
                    </a:p>
                  </a:txBody>
                  <a:tcPr/>
                </a:tc>
                <a:tc>
                  <a:txBody>
                    <a:bodyPr/>
                    <a:lstStyle/>
                    <a:p>
                      <a:r>
                        <a:rPr lang="tt-RU" dirty="0" smtClean="0"/>
                        <a:t>Инглиз теле авазлары</a:t>
                      </a:r>
                      <a:endParaRPr lang="ru-RU" dirty="0"/>
                    </a:p>
                  </a:txBody>
                  <a:tcPr/>
                </a:tc>
              </a:tr>
              <a:tr h="433847">
                <a:tc>
                  <a:txBody>
                    <a:bodyPr/>
                    <a:lstStyle/>
                    <a:p>
                      <a:r>
                        <a:rPr lang="ru-RU" dirty="0" smtClean="0"/>
                        <a:t>[и]</a:t>
                      </a:r>
                      <a:endParaRPr lang="ru-RU" dirty="0"/>
                    </a:p>
                  </a:txBody>
                  <a:tcPr/>
                </a:tc>
                <a:tc>
                  <a:txBody>
                    <a:bodyPr/>
                    <a:lstStyle/>
                    <a:p>
                      <a:r>
                        <a:rPr kumimoji="0" lang="tt-RU" sz="1800" kern="1200" dirty="0" smtClean="0">
                          <a:solidFill>
                            <a:schemeClr val="dk1"/>
                          </a:solidFill>
                          <a:latin typeface="+mn-lt"/>
                          <a:ea typeface="+mn-ea"/>
                          <a:cs typeface="+mn-cs"/>
                        </a:rPr>
                        <a:t> [ i ]</a:t>
                      </a:r>
                      <a:endParaRPr lang="ru-RU" dirty="0"/>
                    </a:p>
                  </a:txBody>
                  <a:tcPr/>
                </a:tc>
              </a:tr>
              <a:tr h="4338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err="1" smtClean="0"/>
                        <a:t>[ә</a:t>
                      </a:r>
                      <a:r>
                        <a:rPr lang="ru-RU" dirty="0" smtClean="0"/>
                        <a:t>]</a:t>
                      </a:r>
                    </a:p>
                  </a:txBody>
                  <a:tcPr/>
                </a:tc>
                <a:tc>
                  <a:txBody>
                    <a:bodyPr/>
                    <a:lstStyle/>
                    <a:p>
                      <a:r>
                        <a:rPr kumimoji="0" lang="tt-RU" sz="1800" kern="1200" dirty="0" smtClean="0">
                          <a:solidFill>
                            <a:schemeClr val="dk1"/>
                          </a:solidFill>
                          <a:latin typeface="+mn-lt"/>
                          <a:ea typeface="+mn-ea"/>
                          <a:cs typeface="+mn-cs"/>
                        </a:rPr>
                        <a:t> [e] </a:t>
                      </a:r>
                      <a:endParaRPr lang="ru-RU" dirty="0"/>
                    </a:p>
                  </a:txBody>
                  <a:tcPr/>
                </a:tc>
              </a:tr>
              <a:tr h="4338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smtClean="0"/>
                        <a:t>[э]</a:t>
                      </a:r>
                    </a:p>
                  </a:txBody>
                  <a:tcPr/>
                </a:tc>
                <a:tc>
                  <a:txBody>
                    <a:bodyPr/>
                    <a:lstStyle/>
                    <a:p>
                      <a:r>
                        <a:rPr kumimoji="0" lang="tt-RU" sz="1800" kern="1200" dirty="0" smtClean="0">
                          <a:solidFill>
                            <a:schemeClr val="dk1"/>
                          </a:solidFill>
                          <a:latin typeface="+mn-lt"/>
                          <a:ea typeface="+mn-ea"/>
                          <a:cs typeface="+mn-cs"/>
                        </a:rPr>
                        <a:t>[æ ]</a:t>
                      </a:r>
                      <a:endParaRPr lang="ru-RU" dirty="0"/>
                    </a:p>
                  </a:txBody>
                  <a:tcPr/>
                </a:tc>
              </a:tr>
              <a:tr h="4338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err="1" smtClean="0"/>
                        <a:t>[ө</a:t>
                      </a:r>
                      <a:r>
                        <a:rPr lang="ru-RU" dirty="0" smtClean="0"/>
                        <a:t>]</a:t>
                      </a:r>
                      <a:endParaRPr lang="ru-RU" dirty="0"/>
                    </a:p>
                  </a:txBody>
                  <a:tcPr/>
                </a:tc>
                <a:tc>
                  <a:txBody>
                    <a:bodyPr/>
                    <a:lstStyle/>
                    <a:p>
                      <a:r>
                        <a:rPr lang="tt-RU" dirty="0" smtClean="0"/>
                        <a:t>[ɜ:]</a:t>
                      </a:r>
                      <a:endParaRPr lang="ru-RU" dirty="0"/>
                    </a:p>
                  </a:txBody>
                  <a:tcPr/>
                </a:tc>
              </a:tr>
              <a:tr h="4338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err="1" smtClean="0"/>
                        <a:t>[ң</a:t>
                      </a:r>
                      <a:r>
                        <a:rPr lang="ru-RU" dirty="0" smtClean="0"/>
                        <a:t>]</a:t>
                      </a:r>
                    </a:p>
                  </a:txBody>
                  <a:tcPr/>
                </a:tc>
                <a:tc>
                  <a:txBody>
                    <a:bodyPr/>
                    <a:lstStyle/>
                    <a:p>
                      <a:r>
                        <a:rPr lang="tt-RU" dirty="0" smtClean="0"/>
                        <a:t>[ŋ]</a:t>
                      </a:r>
                      <a:endParaRPr lang="ru-RU" dirty="0"/>
                    </a:p>
                  </a:txBody>
                  <a:tcPr/>
                </a:tc>
              </a:tr>
              <a:tr h="4338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ru-RU" dirty="0" err="1" smtClean="0"/>
                        <a:t>[җ</a:t>
                      </a:r>
                      <a:r>
                        <a:rPr lang="ru-RU" dirty="0" smtClean="0"/>
                        <a:t>]</a:t>
                      </a:r>
                    </a:p>
                  </a:txBody>
                  <a:tcPr/>
                </a:tc>
                <a:tc>
                  <a:txBody>
                    <a:bodyPr/>
                    <a:lstStyle/>
                    <a:p>
                      <a:r>
                        <a:rPr lang="en-US" dirty="0" smtClean="0"/>
                        <a:t>[ </a:t>
                      </a:r>
                      <a:r>
                        <a:rPr lang="en-US" dirty="0" err="1" smtClean="0"/>
                        <a:t>dʒ</a:t>
                      </a:r>
                      <a:r>
                        <a:rPr lang="en-US" dirty="0" smtClean="0"/>
                        <a:t> ]</a:t>
                      </a:r>
                      <a:endParaRPr lang="ru-RU" dirty="0"/>
                    </a:p>
                  </a:txBody>
                  <a:tcPr/>
                </a:tc>
              </a:tr>
              <a:tr h="43384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a:t>
                      </a:r>
                      <a:r>
                        <a:rPr lang="tt-RU" dirty="0" smtClean="0"/>
                        <a:t>һ]</a:t>
                      </a:r>
                      <a:endParaRPr lang="ru-RU" dirty="0" smtClean="0"/>
                    </a:p>
                  </a:txBody>
                  <a:tcPr/>
                </a:tc>
                <a:tc>
                  <a:txBody>
                    <a:bodyPr/>
                    <a:lstStyle/>
                    <a:p>
                      <a:r>
                        <a:rPr lang="en-US" dirty="0" smtClean="0"/>
                        <a:t>[</a:t>
                      </a:r>
                      <a:r>
                        <a:rPr lang="tt-RU" dirty="0" smtClean="0"/>
                        <a:t>һ]</a:t>
                      </a:r>
                      <a:endParaRPr lang="ru-RU" dirty="0"/>
                    </a:p>
                  </a:txBody>
                  <a:tcPr/>
                </a:tc>
              </a:tr>
            </a:tbl>
          </a:graphicData>
        </a:graphic>
      </p:graphicFrame>
      <p:sp>
        <p:nvSpPr>
          <p:cNvPr id="3" name="Заголовок 2"/>
          <p:cNvSpPr>
            <a:spLocks noGrp="1"/>
          </p:cNvSpPr>
          <p:nvPr>
            <p:ph type="title"/>
          </p:nvPr>
        </p:nvSpPr>
        <p:spPr>
          <a:xfrm>
            <a:off x="611560" y="620688"/>
            <a:ext cx="8229600" cy="1143000"/>
          </a:xfrm>
        </p:spPr>
        <p:txBody>
          <a:bodyPr/>
          <a:lstStyle/>
          <a:p>
            <a:pPr algn="ctr"/>
            <a:r>
              <a:rPr lang="tt-RU" dirty="0" smtClean="0"/>
              <a:t>Фонетик охшашлыклар</a:t>
            </a:r>
            <a:endParaRPr lang="ru-R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1988840"/>
            <a:ext cx="8229600" cy="4525963"/>
          </a:xfrm>
        </p:spPr>
        <p:txBody>
          <a:bodyPr>
            <a:normAutofit lnSpcReduction="10000"/>
          </a:bodyPr>
          <a:lstStyle/>
          <a:p>
            <a:pPr algn="just">
              <a:buNone/>
            </a:pPr>
            <a:r>
              <a:rPr lang="tt-RU" dirty="0" smtClean="0"/>
              <a:t>[ә] авазы: әни, әти, әби, тәрәзә, мәктәп.  </a:t>
            </a:r>
            <a:endParaRPr lang="ru-RU" dirty="0" smtClean="0"/>
          </a:p>
          <a:p>
            <a:pPr algn="just">
              <a:buNone/>
            </a:pPr>
            <a:r>
              <a:rPr lang="tt-RU" dirty="0" smtClean="0"/>
              <a:t>[æ ]: jam, ham, cat, apple, fat.      </a:t>
            </a:r>
            <a:endParaRPr lang="ru-RU" dirty="0" smtClean="0"/>
          </a:p>
          <a:p>
            <a:pPr algn="just">
              <a:buNone/>
            </a:pPr>
            <a:r>
              <a:rPr lang="tt-RU" dirty="0" smtClean="0"/>
              <a:t>[ө] авазы: өй, көн, сөлге, көзге, төлке. </a:t>
            </a:r>
            <a:endParaRPr lang="ru-RU" dirty="0" smtClean="0"/>
          </a:p>
          <a:p>
            <a:pPr algn="just">
              <a:buNone/>
            </a:pPr>
            <a:r>
              <a:rPr lang="tt-RU" dirty="0" smtClean="0"/>
              <a:t>[ɜ:  ]: тhirty,bird, thirteen, girl, shirt.       </a:t>
            </a:r>
            <a:endParaRPr lang="ru-RU" dirty="0" smtClean="0"/>
          </a:p>
          <a:p>
            <a:pPr algn="just">
              <a:buNone/>
            </a:pPr>
            <a:r>
              <a:rPr lang="tt-RU" dirty="0" smtClean="0"/>
              <a:t>[ң] авазы: яңа,киң, яңгыр, сиңа, бәрәңге. </a:t>
            </a:r>
            <a:endParaRPr lang="ru-RU" dirty="0" smtClean="0"/>
          </a:p>
          <a:p>
            <a:pPr algn="just">
              <a:buNone/>
            </a:pPr>
            <a:r>
              <a:rPr lang="tt-RU" dirty="0" smtClean="0"/>
              <a:t>[ ŋ ]: </a:t>
            </a:r>
            <a:r>
              <a:rPr lang="en-US" dirty="0" smtClean="0"/>
              <a:t>long, morning, </a:t>
            </a:r>
            <a:r>
              <a:rPr lang="en-GB" dirty="0" err="1" smtClean="0"/>
              <a:t>si</a:t>
            </a:r>
            <a:r>
              <a:rPr lang="en-US" dirty="0" err="1" smtClean="0"/>
              <a:t>ng</a:t>
            </a:r>
            <a:r>
              <a:rPr lang="en-US" dirty="0" smtClean="0"/>
              <a:t>, song </a:t>
            </a:r>
            <a:endParaRPr lang="ru-RU" dirty="0" smtClean="0"/>
          </a:p>
          <a:p>
            <a:pPr algn="just">
              <a:buNone/>
            </a:pPr>
            <a:r>
              <a:rPr lang="tt-RU" dirty="0" smtClean="0"/>
              <a:t>[җ] авазы: җәй, җил, җим, җиләк, җимеш. </a:t>
            </a:r>
            <a:endParaRPr lang="ru-RU" dirty="0" smtClean="0"/>
          </a:p>
          <a:p>
            <a:pPr algn="just">
              <a:buNone/>
            </a:pPr>
            <a:r>
              <a:rPr lang="en-US" dirty="0" smtClean="0"/>
              <a:t>[ </a:t>
            </a:r>
            <a:r>
              <a:rPr lang="en-US" dirty="0" err="1" smtClean="0"/>
              <a:t>dʒ</a:t>
            </a:r>
            <a:r>
              <a:rPr lang="en-US" dirty="0" smtClean="0"/>
              <a:t> ]</a:t>
            </a:r>
            <a:r>
              <a:rPr lang="tt-RU" dirty="0" smtClean="0"/>
              <a:t>: Jam, </a:t>
            </a:r>
            <a:r>
              <a:rPr lang="en-US" dirty="0" smtClean="0"/>
              <a:t>juice</a:t>
            </a:r>
            <a:r>
              <a:rPr lang="tt-RU" dirty="0" smtClean="0"/>
              <a:t>, </a:t>
            </a:r>
            <a:r>
              <a:rPr lang="en-US" dirty="0" smtClean="0"/>
              <a:t>jump</a:t>
            </a:r>
            <a:r>
              <a:rPr lang="tt-RU" dirty="0" smtClean="0"/>
              <a:t>, </a:t>
            </a:r>
            <a:r>
              <a:rPr lang="en-US" dirty="0" err="1" smtClean="0"/>
              <a:t>jim</a:t>
            </a:r>
            <a:r>
              <a:rPr lang="tt-RU" dirty="0" smtClean="0"/>
              <a:t>, </a:t>
            </a:r>
            <a:r>
              <a:rPr lang="en-US" dirty="0" smtClean="0"/>
              <a:t>jeans</a:t>
            </a:r>
            <a:r>
              <a:rPr lang="tt-RU" dirty="0" smtClean="0"/>
              <a:t>.</a:t>
            </a:r>
            <a:r>
              <a:rPr lang="en-US" dirty="0" smtClean="0"/>
              <a:t> </a:t>
            </a:r>
            <a:endParaRPr lang="ru-RU" dirty="0" smtClean="0"/>
          </a:p>
          <a:p>
            <a:pPr algn="just">
              <a:buNone/>
            </a:pPr>
            <a:r>
              <a:rPr lang="tt-RU" dirty="0" smtClean="0"/>
              <a:t>[һ] авазы: һәм, һәр, һәйкәл, шәһәр.               </a:t>
            </a:r>
            <a:endParaRPr lang="ru-RU" dirty="0" smtClean="0"/>
          </a:p>
          <a:p>
            <a:pPr algn="just">
              <a:buNone/>
            </a:pPr>
            <a:r>
              <a:rPr lang="en-US" dirty="0" smtClean="0"/>
              <a:t>[</a:t>
            </a:r>
            <a:r>
              <a:rPr lang="tt-RU" dirty="0" smtClean="0"/>
              <a:t>һ]:</a:t>
            </a:r>
            <a:r>
              <a:rPr lang="en-US" dirty="0" smtClean="0"/>
              <a:t>  ham, hen, honey, hundred</a:t>
            </a:r>
            <a:r>
              <a:rPr lang="en-US" b="1" i="1" dirty="0" smtClean="0"/>
              <a:t> </a:t>
            </a:r>
            <a:endParaRPr lang="ru-RU" dirty="0" smtClean="0"/>
          </a:p>
          <a:p>
            <a:pPr>
              <a:buNone/>
            </a:pPr>
            <a:endParaRPr lang="ru-RU" dirty="0"/>
          </a:p>
        </p:txBody>
      </p:sp>
      <p:sp>
        <p:nvSpPr>
          <p:cNvPr id="3" name="Заголовок 2"/>
          <p:cNvSpPr>
            <a:spLocks noGrp="1"/>
          </p:cNvSpPr>
          <p:nvPr>
            <p:ph type="title"/>
          </p:nvPr>
        </p:nvSpPr>
        <p:spPr>
          <a:xfrm>
            <a:off x="467544" y="764704"/>
            <a:ext cx="8229600" cy="1143000"/>
          </a:xfrm>
        </p:spPr>
        <p:txBody>
          <a:bodyPr>
            <a:normAutofit fontScale="90000"/>
          </a:bodyPr>
          <a:lstStyle/>
          <a:p>
            <a:pPr algn="ctr"/>
            <a:r>
              <a:rPr lang="tt-RU" dirty="0" smtClean="0"/>
              <a:t>Татар һәм инглиз телендәге әлеге охшаш авазларны күзәтеп китик:</a:t>
            </a:r>
            <a:r>
              <a:rPr lang="ru-RU" dirty="0" smtClean="0"/>
              <a:t/>
            </a:r>
            <a:br>
              <a:rPr lang="ru-RU" dirty="0" smtClean="0"/>
            </a:br>
            <a:endParaRPr lang="ru-RU"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endParaRPr lang="ru-RU" dirty="0"/>
          </a:p>
        </p:txBody>
      </p:sp>
      <p:sp>
        <p:nvSpPr>
          <p:cNvPr id="3" name="Заголовок 2"/>
          <p:cNvSpPr>
            <a:spLocks noGrp="1"/>
          </p:cNvSpPr>
          <p:nvPr>
            <p:ph type="title"/>
          </p:nvPr>
        </p:nvSpPr>
        <p:spPr>
          <a:xfrm>
            <a:off x="467544" y="2996952"/>
            <a:ext cx="8229600" cy="1143000"/>
          </a:xfrm>
        </p:spPr>
        <p:txBody>
          <a:bodyPr>
            <a:noAutofit/>
          </a:bodyPr>
          <a:lstStyle/>
          <a:p>
            <a:pPr algn="ctr"/>
            <a:r>
              <a:rPr lang="tt-RU" sz="44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Тел гыйлеменең бер тармагы буларак исем сүз төркеме</a:t>
            </a:r>
            <a:endParaRPr lang="ru-RU" sz="4400"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395536" y="2332037"/>
            <a:ext cx="8229600" cy="4525963"/>
          </a:xfrm>
        </p:spPr>
        <p:txBody>
          <a:bodyPr>
            <a:normAutofit/>
          </a:bodyPr>
          <a:lstStyle/>
          <a:p>
            <a:r>
              <a:rPr lang="tt-RU" sz="2800" dirty="0" smtClean="0"/>
              <a:t>1) ялгызлык һәм уртаклык; </a:t>
            </a:r>
          </a:p>
          <a:p>
            <a:r>
              <a:rPr lang="tt-RU" sz="2800" dirty="0" smtClean="0"/>
              <a:t>2) предметлыкны һәм матдәлекне белдергән; </a:t>
            </a:r>
          </a:p>
          <a:p>
            <a:r>
              <a:rPr lang="tt-RU" sz="2800" dirty="0" smtClean="0"/>
              <a:t>3) җыймалыкны белдергән; </a:t>
            </a:r>
          </a:p>
          <a:p>
            <a:r>
              <a:rPr lang="tt-RU" sz="2800" dirty="0" smtClean="0"/>
              <a:t>4) конкрет һәм абстракт  мәгънәне белдергән исемнәр</a:t>
            </a:r>
            <a:endParaRPr lang="ru-RU" sz="2800" dirty="0"/>
          </a:p>
        </p:txBody>
      </p:sp>
      <p:sp>
        <p:nvSpPr>
          <p:cNvPr id="3" name="Заголовок 2"/>
          <p:cNvSpPr>
            <a:spLocks noGrp="1"/>
          </p:cNvSpPr>
          <p:nvPr>
            <p:ph type="title"/>
          </p:nvPr>
        </p:nvSpPr>
        <p:spPr>
          <a:xfrm>
            <a:off x="395536" y="548680"/>
            <a:ext cx="8229600" cy="1143000"/>
          </a:xfrm>
        </p:spPr>
        <p:txBody>
          <a:bodyPr>
            <a:normAutofit fontScale="90000"/>
          </a:bodyPr>
          <a:lstStyle/>
          <a:p>
            <a:pPr algn="ctr"/>
            <a:r>
              <a:rPr lang="tt-RU" dirty="0" smtClean="0"/>
              <a:t>Исемнәрне мәгънәви яктан төркемләү</a:t>
            </a:r>
            <a:endParaRPr lang="ru-RU"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pPr algn="ctr"/>
            <a:r>
              <a:rPr lang="tt-RU" dirty="0" smtClean="0"/>
              <a:t>Исемдә сан категориясе</a:t>
            </a:r>
            <a:endParaRPr lang="ru-RU" dirty="0"/>
          </a:p>
        </p:txBody>
      </p:sp>
      <p:graphicFrame>
        <p:nvGraphicFramePr>
          <p:cNvPr id="8" name="Содержимое 7"/>
          <p:cNvGraphicFramePr>
            <a:graphicFrameLocks noGrp="1"/>
          </p:cNvGraphicFramePr>
          <p:nvPr>
            <p:ph idx="1"/>
          </p:nvPr>
        </p:nvGraphicFramePr>
        <p:xfrm>
          <a:off x="457200" y="1825878"/>
          <a:ext cx="8229600" cy="3187296"/>
        </p:xfrm>
        <a:graphic>
          <a:graphicData uri="http://schemas.openxmlformats.org/drawingml/2006/table">
            <a:tbl>
              <a:tblPr firstRow="1" bandRow="1">
                <a:tableStyleId>{5C22544A-7EE6-4342-B048-85BDC9FD1C3A}</a:tableStyleId>
              </a:tblPr>
              <a:tblGrid>
                <a:gridCol w="4114800"/>
                <a:gridCol w="4114800"/>
              </a:tblGrid>
              <a:tr h="527008">
                <a:tc>
                  <a:txBody>
                    <a:bodyPr/>
                    <a:lstStyle/>
                    <a:p>
                      <a:r>
                        <a:rPr lang="tt-RU" dirty="0" smtClean="0"/>
                        <a:t>Инглиз</a:t>
                      </a:r>
                      <a:r>
                        <a:rPr lang="tt-RU" baseline="0" dirty="0" smtClean="0"/>
                        <a:t> теле</a:t>
                      </a:r>
                      <a:endParaRPr lang="ru-RU" dirty="0"/>
                    </a:p>
                  </a:txBody>
                  <a:tcPr/>
                </a:tc>
                <a:tc>
                  <a:txBody>
                    <a:bodyPr/>
                    <a:lstStyle/>
                    <a:p>
                      <a:r>
                        <a:rPr lang="tt-RU" dirty="0" smtClean="0"/>
                        <a:t>Татар теле</a:t>
                      </a:r>
                      <a:endParaRPr lang="ru-RU" dirty="0"/>
                    </a:p>
                  </a:txBody>
                  <a:tcPr/>
                </a:tc>
              </a:tr>
              <a:tr h="665072">
                <a:tc>
                  <a:txBody>
                    <a:bodyPr/>
                    <a:lstStyle/>
                    <a:p>
                      <a:r>
                        <a:rPr lang="en-US" dirty="0" smtClean="0"/>
                        <a:t>-s(-</a:t>
                      </a:r>
                      <a:r>
                        <a:rPr lang="en-US" dirty="0" err="1" smtClean="0"/>
                        <a:t>es</a:t>
                      </a:r>
                      <a:r>
                        <a:rPr lang="en-US" dirty="0" smtClean="0"/>
                        <a:t>)</a:t>
                      </a:r>
                      <a:endParaRPr lang="ru-RU" dirty="0"/>
                    </a:p>
                  </a:txBody>
                  <a:tcPr/>
                </a:tc>
                <a:tc>
                  <a:txBody>
                    <a:bodyPr/>
                    <a:lstStyle/>
                    <a:p>
                      <a:r>
                        <a:rPr lang="ru-RU" dirty="0" smtClean="0"/>
                        <a:t>-</a:t>
                      </a:r>
                      <a:r>
                        <a:rPr lang="ru-RU" dirty="0" err="1" smtClean="0"/>
                        <a:t>лар</a:t>
                      </a:r>
                      <a:r>
                        <a:rPr lang="en-US" dirty="0" smtClean="0"/>
                        <a:t>/</a:t>
                      </a:r>
                      <a:r>
                        <a:rPr lang="ru-RU" dirty="0" smtClean="0"/>
                        <a:t>-л</a:t>
                      </a:r>
                      <a:r>
                        <a:rPr lang="tt-RU" dirty="0" smtClean="0"/>
                        <a:t>ә</a:t>
                      </a:r>
                      <a:r>
                        <a:rPr lang="ru-RU" dirty="0" err="1" smtClean="0"/>
                        <a:t>р</a:t>
                      </a:r>
                      <a:endParaRPr lang="ru-RU" dirty="0"/>
                    </a:p>
                  </a:txBody>
                  <a:tcPr/>
                </a:tc>
              </a:tr>
              <a:tr h="665072">
                <a:tc>
                  <a:txBody>
                    <a:bodyPr/>
                    <a:lstStyle/>
                    <a:p>
                      <a:r>
                        <a:rPr lang="en-US" dirty="0" smtClean="0"/>
                        <a:t>Boy</a:t>
                      </a:r>
                      <a:r>
                        <a:rPr lang="en-US" dirty="0" smtClean="0">
                          <a:solidFill>
                            <a:srgbClr val="FF0000"/>
                          </a:solidFill>
                        </a:rPr>
                        <a:t>s</a:t>
                      </a:r>
                      <a:endParaRPr lang="ru-RU" dirty="0">
                        <a:solidFill>
                          <a:srgbClr val="FF0000"/>
                        </a:solidFill>
                      </a:endParaRPr>
                    </a:p>
                  </a:txBody>
                  <a:tcPr/>
                </a:tc>
                <a:tc>
                  <a:txBody>
                    <a:bodyPr/>
                    <a:lstStyle/>
                    <a:p>
                      <a:r>
                        <a:rPr lang="tt-RU" dirty="0" smtClean="0"/>
                        <a:t>Кыз</a:t>
                      </a:r>
                      <a:r>
                        <a:rPr lang="tt-RU" dirty="0" smtClean="0">
                          <a:solidFill>
                            <a:srgbClr val="FF0000"/>
                          </a:solidFill>
                        </a:rPr>
                        <a:t>лар </a:t>
                      </a:r>
                      <a:endParaRPr lang="ru-RU" dirty="0">
                        <a:solidFill>
                          <a:srgbClr val="FF0000"/>
                        </a:solidFill>
                      </a:endParaRPr>
                    </a:p>
                  </a:txBody>
                  <a:tcPr/>
                </a:tc>
              </a:tr>
              <a:tr h="665072">
                <a:tc>
                  <a:txBody>
                    <a:bodyPr/>
                    <a:lstStyle/>
                    <a:p>
                      <a:r>
                        <a:rPr lang="en-US" dirty="0" smtClean="0"/>
                        <a:t>Girl</a:t>
                      </a:r>
                      <a:r>
                        <a:rPr lang="en-US" dirty="0" smtClean="0">
                          <a:solidFill>
                            <a:srgbClr val="FF0000"/>
                          </a:solidFill>
                        </a:rPr>
                        <a:t>s</a:t>
                      </a:r>
                      <a:endParaRPr lang="ru-RU" dirty="0">
                        <a:solidFill>
                          <a:srgbClr val="FF0000"/>
                        </a:solidFill>
                      </a:endParaRPr>
                    </a:p>
                  </a:txBody>
                  <a:tcPr/>
                </a:tc>
                <a:tc>
                  <a:txBody>
                    <a:bodyPr/>
                    <a:lstStyle/>
                    <a:p>
                      <a:r>
                        <a:rPr lang="tt-RU" dirty="0" smtClean="0"/>
                        <a:t>Малай</a:t>
                      </a:r>
                      <a:r>
                        <a:rPr lang="tt-RU" dirty="0" smtClean="0">
                          <a:solidFill>
                            <a:srgbClr val="FF0000"/>
                          </a:solidFill>
                        </a:rPr>
                        <a:t>лар</a:t>
                      </a:r>
                      <a:endParaRPr lang="ru-RU" dirty="0">
                        <a:solidFill>
                          <a:srgbClr val="FF0000"/>
                        </a:solidFill>
                      </a:endParaRPr>
                    </a:p>
                  </a:txBody>
                  <a:tcPr/>
                </a:tc>
              </a:tr>
              <a:tr h="665072">
                <a:tc>
                  <a:txBody>
                    <a:bodyPr/>
                    <a:lstStyle/>
                    <a:p>
                      <a:r>
                        <a:rPr lang="en-US" dirty="0" smtClean="0"/>
                        <a:t>Foxe</a:t>
                      </a:r>
                      <a:r>
                        <a:rPr lang="en-US" dirty="0" smtClean="0">
                          <a:solidFill>
                            <a:srgbClr val="FF0000"/>
                          </a:solidFill>
                        </a:rPr>
                        <a:t>s</a:t>
                      </a:r>
                      <a:endParaRPr lang="ru-RU" dirty="0">
                        <a:solidFill>
                          <a:srgbClr val="FF0000"/>
                        </a:solidFill>
                      </a:endParaRPr>
                    </a:p>
                  </a:txBody>
                  <a:tcPr/>
                </a:tc>
                <a:tc>
                  <a:txBody>
                    <a:bodyPr/>
                    <a:lstStyle/>
                    <a:p>
                      <a:r>
                        <a:rPr lang="tt-RU" dirty="0" smtClean="0"/>
                        <a:t>Төлке</a:t>
                      </a:r>
                      <a:r>
                        <a:rPr lang="tt-RU" dirty="0" smtClean="0">
                          <a:solidFill>
                            <a:srgbClr val="FF0000"/>
                          </a:solidFill>
                        </a:rPr>
                        <a:t>ләр</a:t>
                      </a:r>
                      <a:endParaRPr lang="ru-RU" dirty="0">
                        <a:solidFill>
                          <a:srgbClr val="FF0000"/>
                        </a:solidFill>
                      </a:endParaRPr>
                    </a:p>
                  </a:txBody>
                  <a:tcPr/>
                </a:tc>
              </a:tr>
            </a:tbl>
          </a:graphicData>
        </a:graphic>
      </p:graphicFrame>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algn="ctr"/>
            <a:r>
              <a:rPr lang="tt-RU" dirty="0" smtClean="0">
                <a:solidFill>
                  <a:srgbClr val="FF0000"/>
                </a:solidFill>
              </a:rPr>
              <a:t>Берлек санда гына килүче исемнәр</a:t>
            </a:r>
            <a:endParaRPr lang="ru-RU" dirty="0">
              <a:solidFill>
                <a:srgbClr val="FF0000"/>
              </a:solidFill>
            </a:endParaRPr>
          </a:p>
        </p:txBody>
      </p:sp>
      <p:graphicFrame>
        <p:nvGraphicFramePr>
          <p:cNvPr id="6" name="Содержимое 5"/>
          <p:cNvGraphicFramePr>
            <a:graphicFrameLocks noGrp="1"/>
          </p:cNvGraphicFramePr>
          <p:nvPr>
            <p:ph idx="1"/>
          </p:nvPr>
        </p:nvGraphicFramePr>
        <p:xfrm>
          <a:off x="467544" y="1988840"/>
          <a:ext cx="8229600" cy="4468142"/>
        </p:xfrm>
        <a:graphic>
          <a:graphicData uri="http://schemas.openxmlformats.org/drawingml/2006/table">
            <a:tbl>
              <a:tblPr firstRow="1" bandRow="1">
                <a:tableStyleId>{5C22544A-7EE6-4342-B048-85BDC9FD1C3A}</a:tableStyleId>
              </a:tblPr>
              <a:tblGrid>
                <a:gridCol w="2743200"/>
                <a:gridCol w="2743200"/>
                <a:gridCol w="2743200"/>
              </a:tblGrid>
              <a:tr h="645890">
                <a:tc>
                  <a:txBody>
                    <a:bodyPr/>
                    <a:lstStyle/>
                    <a:p>
                      <a:endParaRPr lang="ru-RU" dirty="0"/>
                    </a:p>
                  </a:txBody>
                  <a:tcPr/>
                </a:tc>
                <a:tc>
                  <a:txBody>
                    <a:bodyPr/>
                    <a:lstStyle/>
                    <a:p>
                      <a:r>
                        <a:rPr lang="tt-RU" dirty="0" smtClean="0"/>
                        <a:t>Инглиз</a:t>
                      </a:r>
                      <a:r>
                        <a:rPr lang="tt-RU" baseline="0" dirty="0" smtClean="0"/>
                        <a:t> теле</a:t>
                      </a:r>
                      <a:endParaRPr lang="ru-RU" dirty="0"/>
                    </a:p>
                  </a:txBody>
                  <a:tcPr/>
                </a:tc>
                <a:tc>
                  <a:txBody>
                    <a:bodyPr/>
                    <a:lstStyle/>
                    <a:p>
                      <a:r>
                        <a:rPr lang="tt-RU" dirty="0" smtClean="0"/>
                        <a:t>Татар теле</a:t>
                      </a:r>
                      <a:endParaRPr lang="ru-RU" dirty="0"/>
                    </a:p>
                  </a:txBody>
                  <a:tcPr/>
                </a:tc>
              </a:tr>
              <a:tr h="1592606">
                <a:tc>
                  <a:txBody>
                    <a:bodyPr/>
                    <a:lstStyle/>
                    <a:p>
                      <a:r>
                        <a:rPr lang="tt-RU" dirty="0" smtClean="0"/>
                        <a:t>Ялгызлык исемнәр</a:t>
                      </a:r>
                      <a:endParaRPr lang="ru-R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tt-RU" sz="1800" kern="1200" dirty="0" smtClean="0">
                          <a:solidFill>
                            <a:schemeClr val="dk1"/>
                          </a:solidFill>
                          <a:latin typeface="+mn-lt"/>
                          <a:ea typeface="+mn-ea"/>
                          <a:cs typeface="+mn-cs"/>
                        </a:rPr>
                        <a:t>the Volga, Jonn, Paris, Washington, France, Italy.</a:t>
                      </a:r>
                      <a:endParaRPr kumimoji="0" lang="ru-RU" sz="1800" kern="1200" dirty="0" smtClean="0">
                        <a:solidFill>
                          <a:schemeClr val="dk1"/>
                        </a:solidFill>
                        <a:latin typeface="+mn-lt"/>
                        <a:ea typeface="+mn-ea"/>
                        <a:cs typeface="+mn-cs"/>
                      </a:endParaRPr>
                    </a:p>
                  </a:txBody>
                  <a:tcPr/>
                </a:tc>
                <a:tc>
                  <a:txBody>
                    <a:bodyPr/>
                    <a:lstStyle/>
                    <a:p>
                      <a:r>
                        <a:rPr lang="tt-RU" dirty="0" smtClean="0"/>
                        <a:t>Казан, Кама</a:t>
                      </a:r>
                      <a:endParaRPr lang="ru-RU" dirty="0"/>
                    </a:p>
                  </a:txBody>
                  <a:tcPr/>
                </a:tc>
              </a:tr>
              <a:tr h="1114823">
                <a:tc>
                  <a:txBody>
                    <a:bodyPr/>
                    <a:lstStyle/>
                    <a:p>
                      <a:r>
                        <a:rPr lang="tt-RU" dirty="0" smtClean="0"/>
                        <a:t>Матдәлекне  белдерүче исемнәр</a:t>
                      </a:r>
                      <a:endParaRPr lang="ru-RU" dirty="0"/>
                    </a:p>
                  </a:txBody>
                  <a:tcPr/>
                </a:tc>
                <a:tc>
                  <a:txBody>
                    <a:bodyPr/>
                    <a:lstStyle/>
                    <a:p>
                      <a:r>
                        <a:rPr kumimoji="0" lang="en-US" sz="1800" kern="1200" dirty="0" smtClean="0">
                          <a:solidFill>
                            <a:schemeClr val="dk1"/>
                          </a:solidFill>
                          <a:latin typeface="+mn-lt"/>
                          <a:ea typeface="+mn-ea"/>
                          <a:cs typeface="+mn-cs"/>
                        </a:rPr>
                        <a:t>B</a:t>
                      </a:r>
                      <a:r>
                        <a:rPr kumimoji="0" lang="tt-RU" sz="1800" kern="1200" dirty="0" smtClean="0">
                          <a:solidFill>
                            <a:schemeClr val="dk1"/>
                          </a:solidFill>
                          <a:latin typeface="+mn-lt"/>
                          <a:ea typeface="+mn-ea"/>
                          <a:cs typeface="+mn-cs"/>
                        </a:rPr>
                        <a:t>utter,water, wine</a:t>
                      </a:r>
                      <a:endParaRPr lang="ru-RU" dirty="0"/>
                    </a:p>
                  </a:txBody>
                  <a:tcPr/>
                </a:tc>
                <a:tc>
                  <a:txBody>
                    <a:bodyPr/>
                    <a:lstStyle/>
                    <a:p>
                      <a:r>
                        <a:rPr lang="tt-RU" dirty="0" smtClean="0"/>
                        <a:t>Он, тоз, су</a:t>
                      </a:r>
                      <a:endParaRPr lang="ru-RU" dirty="0"/>
                    </a:p>
                  </a:txBody>
                  <a:tcPr/>
                </a:tc>
              </a:tr>
              <a:tr h="1114823">
                <a:tc>
                  <a:txBody>
                    <a:bodyPr/>
                    <a:lstStyle/>
                    <a:p>
                      <a:r>
                        <a:rPr lang="tt-RU" dirty="0" smtClean="0"/>
                        <a:t>Абстракт исемнәр</a:t>
                      </a:r>
                      <a:endParaRPr lang="ru-RU" dirty="0"/>
                    </a:p>
                  </a:txBody>
                  <a:tcPr/>
                </a:tc>
                <a:tc>
                  <a:txBody>
                    <a:bodyPr/>
                    <a:lstStyle/>
                    <a:p>
                      <a:r>
                        <a:rPr kumimoji="0" lang="tt-RU" sz="1800" kern="1200" dirty="0" smtClean="0">
                          <a:solidFill>
                            <a:schemeClr val="dk1"/>
                          </a:solidFill>
                          <a:latin typeface="+mn-lt"/>
                          <a:ea typeface="+mn-ea"/>
                          <a:cs typeface="+mn-cs"/>
                        </a:rPr>
                        <a:t>friendship, courage, happiness, advice</a:t>
                      </a:r>
                      <a:endParaRPr lang="ru-RU" dirty="0"/>
                    </a:p>
                  </a:txBody>
                  <a:tcPr/>
                </a:tc>
                <a:tc>
                  <a:txBody>
                    <a:bodyPr/>
                    <a:lstStyle/>
                    <a:p>
                      <a:r>
                        <a:rPr lang="tt-RU" dirty="0" smtClean="0"/>
                        <a:t>Дуслык,</a:t>
                      </a:r>
                      <a:endParaRPr lang="ru-RU" dirty="0"/>
                    </a:p>
                  </a:txBody>
                  <a:tcPr/>
                </a:tc>
              </a:tr>
            </a:tbl>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323528" y="1988840"/>
            <a:ext cx="8136904" cy="2880320"/>
          </a:xfrm>
        </p:spPr>
        <p:txBody>
          <a:bodyPr/>
          <a:lstStyle/>
          <a:p>
            <a:pPr algn="ctr">
              <a:buNone/>
            </a:pPr>
            <a:r>
              <a:rPr lang="tt-RU" sz="3600" b="1" dirty="0" smtClean="0">
                <a:solidFill>
                  <a:srgbClr val="FF0000"/>
                </a:solidFill>
                <a:latin typeface="Times New Roman" pitchFamily="18" charset="0"/>
                <a:cs typeface="Times New Roman" pitchFamily="18" charset="0"/>
              </a:rPr>
              <a:t>Фәнни эшнең яңалыгы</a:t>
            </a:r>
            <a:r>
              <a:rPr lang="tt-RU" sz="3600" dirty="0" smtClean="0">
                <a:solidFill>
                  <a:srgbClr val="FF0000"/>
                </a:solidFill>
                <a:latin typeface="Times New Roman" pitchFamily="18" charset="0"/>
                <a:cs typeface="Times New Roman" pitchFamily="18" charset="0"/>
              </a:rPr>
              <a:t>: </a:t>
            </a:r>
          </a:p>
          <a:p>
            <a:pPr>
              <a:buNone/>
            </a:pPr>
            <a:r>
              <a:rPr lang="tt-RU" sz="3600" dirty="0" smtClean="0">
                <a:latin typeface="Times New Roman" pitchFamily="18" charset="0"/>
                <a:cs typeface="Times New Roman" pitchFamily="18" charset="0"/>
              </a:rPr>
              <a:t>      Беренче тапкыр буларак исем сүз төркеменең грамматик категорияләре чагыштырыла. </a:t>
            </a:r>
            <a:endParaRPr lang="ru-RU" sz="3600" dirty="0" smtClean="0">
              <a:latin typeface="Times New Roman" pitchFamily="18" charset="0"/>
              <a:cs typeface="Times New Roman" pitchFamily="18" charset="0"/>
            </a:endParaRP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normAutofit fontScale="90000"/>
          </a:bodyPr>
          <a:lstStyle/>
          <a:p>
            <a:pPr algn="ctr"/>
            <a:r>
              <a:rPr lang="tt-RU" dirty="0" smtClean="0">
                <a:solidFill>
                  <a:srgbClr val="FF0000"/>
                </a:solidFill>
              </a:rPr>
              <a:t>Күплек санда гына килүче исемнәр</a:t>
            </a:r>
            <a:endParaRPr lang="ru-RU" dirty="0">
              <a:solidFill>
                <a:srgbClr val="FF0000"/>
              </a:solidFill>
            </a:endParaRPr>
          </a:p>
        </p:txBody>
      </p:sp>
      <p:graphicFrame>
        <p:nvGraphicFramePr>
          <p:cNvPr id="6" name="Содержимое 5"/>
          <p:cNvGraphicFramePr>
            <a:graphicFrameLocks noGrp="1"/>
          </p:cNvGraphicFramePr>
          <p:nvPr>
            <p:ph idx="1"/>
          </p:nvPr>
        </p:nvGraphicFramePr>
        <p:xfrm>
          <a:off x="457200" y="1481138"/>
          <a:ext cx="8229600" cy="4084839"/>
        </p:xfrm>
        <a:graphic>
          <a:graphicData uri="http://schemas.openxmlformats.org/drawingml/2006/table">
            <a:tbl>
              <a:tblPr firstRow="1" bandRow="1">
                <a:tableStyleId>{5C22544A-7EE6-4342-B048-85BDC9FD1C3A}</a:tableStyleId>
              </a:tblPr>
              <a:tblGrid>
                <a:gridCol w="2743200"/>
                <a:gridCol w="2743200"/>
                <a:gridCol w="2743200"/>
              </a:tblGrid>
              <a:tr h="792999">
                <a:tc>
                  <a:txBody>
                    <a:bodyPr/>
                    <a:lstStyle/>
                    <a:p>
                      <a:endParaRPr lang="ru-RU" dirty="0"/>
                    </a:p>
                  </a:txBody>
                  <a:tcPr/>
                </a:tc>
                <a:tc>
                  <a:txBody>
                    <a:bodyPr/>
                    <a:lstStyle/>
                    <a:p>
                      <a:r>
                        <a:rPr lang="tt-RU" dirty="0" smtClean="0"/>
                        <a:t>Инглиз теле </a:t>
                      </a:r>
                      <a:endParaRPr lang="ru-RU" dirty="0"/>
                    </a:p>
                  </a:txBody>
                  <a:tcPr/>
                </a:tc>
                <a:tc>
                  <a:txBody>
                    <a:bodyPr/>
                    <a:lstStyle/>
                    <a:p>
                      <a:r>
                        <a:rPr lang="tt-RU" dirty="0" smtClean="0"/>
                        <a:t>Татар теле</a:t>
                      </a:r>
                      <a:endParaRPr lang="ru-RU" dirty="0"/>
                    </a:p>
                  </a:txBody>
                  <a:tcPr/>
                </a:tc>
              </a:tr>
              <a:tr h="792999">
                <a:tc>
                  <a:txBody>
                    <a:bodyPr/>
                    <a:lstStyle/>
                    <a:p>
                      <a:r>
                        <a:rPr lang="tt-RU" dirty="0" smtClean="0"/>
                        <a:t>Ике</a:t>
                      </a:r>
                      <a:r>
                        <a:rPr lang="tt-RU" baseline="0" dirty="0" smtClean="0"/>
                        <a:t> бертөрле өлештән торучы предметлар</a:t>
                      </a:r>
                      <a:endParaRPr lang="ru-RU" dirty="0"/>
                    </a:p>
                  </a:txBody>
                  <a:tcPr/>
                </a:tc>
                <a:tc>
                  <a:txBody>
                    <a:bodyPr/>
                    <a:lstStyle/>
                    <a:p>
                      <a:r>
                        <a:rPr kumimoji="0" lang="tt-RU" sz="1800" kern="1200" dirty="0" smtClean="0">
                          <a:solidFill>
                            <a:schemeClr val="dk1"/>
                          </a:solidFill>
                          <a:latin typeface="+mn-lt"/>
                          <a:ea typeface="+mn-ea"/>
                          <a:cs typeface="+mn-cs"/>
                        </a:rPr>
                        <a:t>Jeans, trousers, shorts, scissors, glasses,  </a:t>
                      </a:r>
                      <a:endParaRPr lang="ru-RU" dirty="0"/>
                    </a:p>
                  </a:txBody>
                  <a:tcPr/>
                </a:tc>
                <a:tc>
                  <a:txBody>
                    <a:bodyPr/>
                    <a:lstStyle/>
                    <a:p>
                      <a:r>
                        <a:rPr lang="tt-RU" dirty="0" smtClean="0"/>
                        <a:t>-</a:t>
                      </a:r>
                      <a:endParaRPr lang="ru-RU" dirty="0"/>
                    </a:p>
                  </a:txBody>
                  <a:tcPr/>
                </a:tc>
              </a:tr>
              <a:tr h="792999">
                <a:tc>
                  <a:txBody>
                    <a:bodyPr/>
                    <a:lstStyle/>
                    <a:p>
                      <a:r>
                        <a:rPr lang="tt-RU" dirty="0" smtClean="0"/>
                        <a:t>Әйберләрнең төрләрен белдерүче предметлар</a:t>
                      </a:r>
                      <a:endParaRPr lang="ru-R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tt-RU" sz="1800" kern="1200" dirty="0" smtClean="0">
                          <a:solidFill>
                            <a:schemeClr val="dk1"/>
                          </a:solidFill>
                          <a:latin typeface="+mn-lt"/>
                          <a:ea typeface="+mn-ea"/>
                          <a:cs typeface="+mn-cs"/>
                        </a:rPr>
                        <a:t>oils, French wines</a:t>
                      </a:r>
                      <a:endParaRPr kumimoji="0" lang="ru-RU" sz="1800" kern="1200" dirty="0" smtClean="0">
                        <a:solidFill>
                          <a:schemeClr val="dk1"/>
                        </a:solidFill>
                        <a:latin typeface="+mn-lt"/>
                        <a:ea typeface="+mn-ea"/>
                        <a:cs typeface="+mn-cs"/>
                      </a:endParaRPr>
                    </a:p>
                    <a:p>
                      <a:endParaRPr lang="ru-RU" dirty="0"/>
                    </a:p>
                  </a:txBody>
                  <a:tcPr/>
                </a:tc>
                <a:tc>
                  <a:txBody>
                    <a:bodyPr/>
                    <a:lstStyle/>
                    <a:p>
                      <a:r>
                        <a:rPr lang="tt-RU" dirty="0" smtClean="0"/>
                        <a:t>-</a:t>
                      </a:r>
                      <a:endParaRPr lang="ru-RU" dirty="0"/>
                    </a:p>
                  </a:txBody>
                  <a:tcPr/>
                </a:tc>
              </a:tr>
              <a:tr h="792999">
                <a:tc>
                  <a:txBody>
                    <a:bodyPr/>
                    <a:lstStyle/>
                    <a:p>
                      <a:r>
                        <a:rPr lang="tt-RU" dirty="0" smtClean="0"/>
                        <a:t>Зур пространствоны белдерүче</a:t>
                      </a:r>
                      <a:endParaRPr lang="ru-RU"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tt-RU" sz="1800" kern="1200" dirty="0" smtClean="0">
                          <a:solidFill>
                            <a:schemeClr val="dk1"/>
                          </a:solidFill>
                          <a:latin typeface="+mn-lt"/>
                          <a:ea typeface="+mn-ea"/>
                          <a:cs typeface="+mn-cs"/>
                        </a:rPr>
                        <a:t>the waters of the Atlantic ocean, the sands of the Sahara Desert</a:t>
                      </a:r>
                      <a:endParaRPr kumimoji="0" lang="ru-RU" sz="1800" kern="1200" dirty="0" smtClean="0">
                        <a:solidFill>
                          <a:schemeClr val="dk1"/>
                        </a:solidFill>
                        <a:latin typeface="+mn-lt"/>
                        <a:ea typeface="+mn-ea"/>
                        <a:cs typeface="+mn-cs"/>
                      </a:endParaRPr>
                    </a:p>
                    <a:p>
                      <a:endParaRPr lang="ru-RU" dirty="0"/>
                    </a:p>
                  </a:txBody>
                  <a:tcPr/>
                </a:tc>
                <a:tc>
                  <a:txBody>
                    <a:bodyPr/>
                    <a:lstStyle/>
                    <a:p>
                      <a:r>
                        <a:rPr lang="tt-RU" dirty="0" smtClean="0"/>
                        <a:t>-</a:t>
                      </a:r>
                      <a:endParaRPr lang="ru-RU" dirty="0"/>
                    </a:p>
                  </a:txBody>
                  <a:tcPr/>
                </a:tc>
              </a:tr>
            </a:tbl>
          </a:graphicData>
        </a:graphic>
      </p:graphicFrame>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одержимое 3"/>
          <p:cNvGraphicFramePr>
            <a:graphicFrameLocks noGrp="1"/>
          </p:cNvGraphicFramePr>
          <p:nvPr>
            <p:ph idx="1"/>
          </p:nvPr>
        </p:nvGraphicFramePr>
        <p:xfrm>
          <a:off x="457200" y="1481138"/>
          <a:ext cx="8229600" cy="2739950"/>
        </p:xfrm>
        <a:graphic>
          <a:graphicData uri="http://schemas.openxmlformats.org/drawingml/2006/table">
            <a:tbl>
              <a:tblPr firstRow="1" bandRow="1">
                <a:tableStyleId>{5C22544A-7EE6-4342-B048-85BDC9FD1C3A}</a:tableStyleId>
              </a:tblPr>
              <a:tblGrid>
                <a:gridCol w="4114800"/>
                <a:gridCol w="4114800"/>
              </a:tblGrid>
              <a:tr h="547990">
                <a:tc>
                  <a:txBody>
                    <a:bodyPr/>
                    <a:lstStyle/>
                    <a:p>
                      <a:r>
                        <a:rPr lang="tt-RU" sz="2400" dirty="0" smtClean="0"/>
                        <a:t>Татар теле</a:t>
                      </a:r>
                      <a:endParaRPr lang="ru-RU" sz="2400" dirty="0"/>
                    </a:p>
                  </a:txBody>
                  <a:tcPr/>
                </a:tc>
                <a:tc>
                  <a:txBody>
                    <a:bodyPr/>
                    <a:lstStyle/>
                    <a:p>
                      <a:r>
                        <a:rPr lang="tt-RU" sz="2400" dirty="0" smtClean="0"/>
                        <a:t>Инглиз теле</a:t>
                      </a:r>
                      <a:endParaRPr lang="ru-RU" sz="2400" dirty="0"/>
                    </a:p>
                  </a:txBody>
                  <a:tcPr/>
                </a:tc>
              </a:tr>
              <a:tr h="547990">
                <a:tc>
                  <a:txBody>
                    <a:bodyPr/>
                    <a:lstStyle/>
                    <a:p>
                      <a:r>
                        <a:rPr lang="tt-RU" sz="2400" dirty="0" smtClean="0"/>
                        <a:t>Ул</a:t>
                      </a:r>
                      <a:endParaRPr lang="ru-RU" sz="2400" dirty="0"/>
                    </a:p>
                  </a:txBody>
                  <a:tcPr/>
                </a:tc>
                <a:tc>
                  <a:txBody>
                    <a:bodyPr/>
                    <a:lstStyle/>
                    <a:p>
                      <a:r>
                        <a:rPr kumimoji="0" lang="tt-RU" sz="2400" kern="1200" dirty="0" smtClean="0">
                          <a:solidFill>
                            <a:schemeClr val="dk1"/>
                          </a:solidFill>
                          <a:latin typeface="+mn-lt"/>
                          <a:ea typeface="+mn-ea"/>
                          <a:cs typeface="+mn-cs"/>
                        </a:rPr>
                        <a:t> he, she</a:t>
                      </a:r>
                      <a:endParaRPr lang="ru-RU" sz="2400" dirty="0"/>
                    </a:p>
                  </a:txBody>
                  <a:tcPr/>
                </a:tc>
              </a:tr>
              <a:tr h="547990">
                <a:tc>
                  <a:txBody>
                    <a:bodyPr/>
                    <a:lstStyle/>
                    <a:p>
                      <a:r>
                        <a:rPr lang="tt-RU" sz="2400" dirty="0" smtClean="0"/>
                        <a:t>Әти, әни</a:t>
                      </a:r>
                      <a:endParaRPr lang="ru-RU" sz="2400" dirty="0"/>
                    </a:p>
                  </a:txBody>
                  <a:tcPr/>
                </a:tc>
                <a:tc>
                  <a:txBody>
                    <a:bodyPr/>
                    <a:lstStyle/>
                    <a:p>
                      <a:r>
                        <a:rPr kumimoji="0" lang="tt-RU" sz="2400" kern="1200" dirty="0" smtClean="0">
                          <a:solidFill>
                            <a:schemeClr val="dk1"/>
                          </a:solidFill>
                          <a:latin typeface="+mn-lt"/>
                          <a:ea typeface="+mn-ea"/>
                          <a:cs typeface="+mn-cs"/>
                        </a:rPr>
                        <a:t> mother, father</a:t>
                      </a:r>
                      <a:endParaRPr lang="ru-RU" sz="2400" dirty="0"/>
                    </a:p>
                  </a:txBody>
                  <a:tcPr/>
                </a:tc>
              </a:tr>
              <a:tr h="547990">
                <a:tc>
                  <a:txBody>
                    <a:bodyPr/>
                    <a:lstStyle/>
                    <a:p>
                      <a:r>
                        <a:rPr lang="tt-RU" sz="2400" dirty="0" smtClean="0"/>
                        <a:t>Актер</a:t>
                      </a:r>
                      <a:endParaRPr lang="ru-RU" sz="2400" dirty="0"/>
                    </a:p>
                  </a:txBody>
                  <a:tcPr/>
                </a:tc>
                <a:tc>
                  <a:txBody>
                    <a:bodyPr/>
                    <a:lstStyle/>
                    <a:p>
                      <a:r>
                        <a:rPr kumimoji="0" lang="tt-RU" sz="2400" kern="1200" dirty="0" smtClean="0">
                          <a:solidFill>
                            <a:schemeClr val="dk1"/>
                          </a:solidFill>
                          <a:latin typeface="+mn-lt"/>
                          <a:ea typeface="+mn-ea"/>
                          <a:cs typeface="+mn-cs"/>
                        </a:rPr>
                        <a:t> actor, actress </a:t>
                      </a:r>
                      <a:endParaRPr lang="ru-RU" sz="2400" dirty="0"/>
                    </a:p>
                  </a:txBody>
                  <a:tcPr/>
                </a:tc>
              </a:tr>
              <a:tr h="547990">
                <a:tc>
                  <a:txBody>
                    <a:bodyPr/>
                    <a:lstStyle/>
                    <a:p>
                      <a:r>
                        <a:rPr lang="tt-RU" sz="2400" dirty="0" smtClean="0"/>
                        <a:t>Ир, хатын</a:t>
                      </a:r>
                      <a:endParaRPr lang="ru-RU" sz="2400" dirty="0"/>
                    </a:p>
                  </a:txBody>
                  <a:tcPr/>
                </a:tc>
                <a:tc>
                  <a:txBody>
                    <a:bodyPr/>
                    <a:lstStyle/>
                    <a:p>
                      <a:r>
                        <a:rPr kumimoji="0" lang="tt-RU" sz="2400" kern="1200" dirty="0" smtClean="0">
                          <a:solidFill>
                            <a:schemeClr val="dk1"/>
                          </a:solidFill>
                          <a:latin typeface="+mn-lt"/>
                          <a:ea typeface="+mn-ea"/>
                          <a:cs typeface="+mn-cs"/>
                        </a:rPr>
                        <a:t> husband, wife </a:t>
                      </a:r>
                      <a:endParaRPr lang="ru-RU" sz="2400" dirty="0"/>
                    </a:p>
                  </a:txBody>
                  <a:tcPr/>
                </a:tc>
              </a:tr>
            </a:tbl>
          </a:graphicData>
        </a:graphic>
      </p:graphicFrame>
      <p:sp>
        <p:nvSpPr>
          <p:cNvPr id="3" name="Заголовок 2"/>
          <p:cNvSpPr>
            <a:spLocks noGrp="1"/>
          </p:cNvSpPr>
          <p:nvPr>
            <p:ph type="title"/>
          </p:nvPr>
        </p:nvSpPr>
        <p:spPr/>
        <p:txBody>
          <a:bodyPr>
            <a:normAutofit fontScale="90000"/>
          </a:bodyPr>
          <a:lstStyle/>
          <a:p>
            <a:pPr algn="ctr"/>
            <a:r>
              <a:rPr lang="tt-RU" dirty="0" smtClean="0">
                <a:solidFill>
                  <a:srgbClr val="FF0000"/>
                </a:solidFill>
              </a:rPr>
              <a:t>Род категориясе</a:t>
            </a:r>
            <a:r>
              <a:rPr lang="ru-RU" dirty="0" smtClean="0"/>
              <a:t/>
            </a:r>
            <a:br>
              <a:rPr lang="ru-RU" dirty="0" smtClean="0"/>
            </a:br>
            <a:endParaRPr lang="ru-R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p:txBody>
          <a:bodyPr>
            <a:normAutofit/>
          </a:bodyPr>
          <a:lstStyle/>
          <a:p>
            <a:pPr algn="ctr">
              <a:buNone/>
            </a:pPr>
            <a:r>
              <a:rPr lang="tt-RU" sz="3200" b="1" dirty="0" smtClean="0">
                <a:solidFill>
                  <a:srgbClr val="FF0000"/>
                </a:solidFill>
                <a:latin typeface="Times New Roman" pitchFamily="18" charset="0"/>
                <a:cs typeface="Times New Roman" pitchFamily="18" charset="0"/>
              </a:rPr>
              <a:t>Теманың актуальлеге</a:t>
            </a:r>
            <a:r>
              <a:rPr lang="tt-RU" sz="3200" dirty="0" smtClean="0">
                <a:solidFill>
                  <a:srgbClr val="FF0000"/>
                </a:solidFill>
                <a:latin typeface="Times New Roman" pitchFamily="18" charset="0"/>
                <a:cs typeface="Times New Roman" pitchFamily="18" charset="0"/>
              </a:rPr>
              <a:t>:  </a:t>
            </a:r>
          </a:p>
          <a:p>
            <a:pPr>
              <a:buNone/>
            </a:pPr>
            <a:r>
              <a:rPr lang="tt-RU" sz="3200" dirty="0" smtClean="0">
                <a:latin typeface="Times New Roman" pitchFamily="18" charset="0"/>
                <a:cs typeface="Times New Roman" pitchFamily="18" charset="0"/>
              </a:rPr>
              <a:t>    </a:t>
            </a:r>
          </a:p>
          <a:p>
            <a:pPr>
              <a:buNone/>
            </a:pPr>
            <a:r>
              <a:rPr lang="tt-RU" sz="3200" dirty="0" smtClean="0">
                <a:latin typeface="Times New Roman" pitchFamily="18" charset="0"/>
                <a:cs typeface="Times New Roman" pitchFamily="18" charset="0"/>
              </a:rPr>
              <a:t>      Инглиз һәм татар теленең грамматик категорияләрен чагыштырып өйрәнү  татар телле укучыларга чит телне өйрәнүдә ярдәм итә. </a:t>
            </a:r>
            <a:endParaRPr lang="ru-RU" sz="3200" dirty="0" smtClean="0">
              <a:latin typeface="Times New Roman" pitchFamily="18" charset="0"/>
              <a:cs typeface="Times New Roman" pitchFamily="18" charset="0"/>
            </a:endParaRPr>
          </a:p>
          <a:p>
            <a:endParaRPr lang="ru-RU"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1556792"/>
            <a:ext cx="8229600" cy="4525963"/>
          </a:xfrm>
        </p:spPr>
        <p:txBody>
          <a:bodyPr/>
          <a:lstStyle/>
          <a:p>
            <a:pPr algn="ctr">
              <a:buNone/>
            </a:pPr>
            <a:r>
              <a:rPr lang="tt-RU" sz="3200" dirty="0" smtClean="0">
                <a:solidFill>
                  <a:schemeClr val="accent2"/>
                </a:solidFill>
              </a:rPr>
              <a:t>Тикшерү объекты: </a:t>
            </a:r>
          </a:p>
          <a:p>
            <a:pPr>
              <a:buNone/>
            </a:pPr>
            <a:r>
              <a:rPr lang="tt-RU" sz="3200" dirty="0" smtClean="0"/>
              <a:t>    </a:t>
            </a:r>
          </a:p>
          <a:p>
            <a:pPr>
              <a:buNone/>
            </a:pPr>
            <a:r>
              <a:rPr lang="tt-RU" sz="3200" dirty="0" smtClean="0"/>
              <a:t>Тел гыйлеменең бер тармагы буларак  </a:t>
            </a:r>
          </a:p>
          <a:p>
            <a:pPr>
              <a:buNone/>
            </a:pPr>
            <a:r>
              <a:rPr lang="tt-RU" sz="3200" dirty="0" smtClean="0"/>
              <a:t>            “Исем сүз төркеме”.</a:t>
            </a:r>
            <a:endParaRPr lang="ru-RU" sz="3200" dirty="0" smtClean="0"/>
          </a:p>
          <a:p>
            <a:endParaRPr lang="ru-RU" dirty="0"/>
          </a:p>
        </p:txBody>
      </p:sp>
      <p:sp>
        <p:nvSpPr>
          <p:cNvPr id="3" name="Заголовок 2"/>
          <p:cNvSpPr>
            <a:spLocks noGrp="1"/>
          </p:cNvSpPr>
          <p:nvPr>
            <p:ph type="title"/>
          </p:nvPr>
        </p:nvSpPr>
        <p:spPr/>
        <p:txBody>
          <a:bodyPr/>
          <a:lstStyle/>
          <a:p>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251520" y="2060848"/>
            <a:ext cx="8229600" cy="4525963"/>
          </a:xfrm>
        </p:spPr>
        <p:txBody>
          <a:bodyPr/>
          <a:lstStyle/>
          <a:p>
            <a:pPr algn="ctr">
              <a:buNone/>
            </a:pPr>
            <a:r>
              <a:rPr lang="tt-RU" sz="3200" b="1" dirty="0" smtClean="0">
                <a:solidFill>
                  <a:schemeClr val="accent2"/>
                </a:solidFill>
                <a:latin typeface="Times New Roman" pitchFamily="18" charset="0"/>
                <a:cs typeface="Times New Roman" pitchFamily="18" charset="0"/>
              </a:rPr>
              <a:t>Тикшерү предметы</a:t>
            </a:r>
            <a:r>
              <a:rPr lang="tt-RU" sz="3200" dirty="0" smtClean="0">
                <a:solidFill>
                  <a:schemeClr val="accent2"/>
                </a:solidFill>
                <a:latin typeface="Times New Roman" pitchFamily="18" charset="0"/>
                <a:cs typeface="Times New Roman" pitchFamily="18" charset="0"/>
              </a:rPr>
              <a:t>:</a:t>
            </a:r>
          </a:p>
          <a:p>
            <a:pPr>
              <a:buNone/>
            </a:pPr>
            <a:r>
              <a:rPr lang="tt-RU" sz="3200" dirty="0" smtClean="0">
                <a:latin typeface="Times New Roman" pitchFamily="18" charset="0"/>
                <a:cs typeface="Times New Roman" pitchFamily="18" charset="0"/>
              </a:rPr>
              <a:t>      </a:t>
            </a:r>
          </a:p>
          <a:p>
            <a:pPr>
              <a:buNone/>
            </a:pPr>
            <a:r>
              <a:rPr lang="tt-RU" sz="3200" dirty="0" smtClean="0">
                <a:latin typeface="Times New Roman" pitchFamily="18" charset="0"/>
                <a:cs typeface="Times New Roman" pitchFamily="18" charset="0"/>
              </a:rPr>
              <a:t>              Исемнең грамматик категорияләре</a:t>
            </a:r>
            <a:endParaRPr lang="ru-RU" sz="3200" dirty="0" smtClean="0">
              <a:latin typeface="Times New Roman" pitchFamily="18" charset="0"/>
              <a:cs typeface="Times New Roman" pitchFamily="18" charset="0"/>
            </a:endParaRPr>
          </a:p>
          <a:p>
            <a:endParaRPr lang="ru-RU" dirty="0"/>
          </a:p>
        </p:txBody>
      </p:sp>
      <p:sp>
        <p:nvSpPr>
          <p:cNvPr id="3" name="Заголовок 2"/>
          <p:cNvSpPr>
            <a:spLocks noGrp="1"/>
          </p:cNvSpPr>
          <p:nvPr>
            <p:ph type="title"/>
          </p:nvPr>
        </p:nvSpPr>
        <p:spPr/>
        <p:txBody>
          <a:bodyPr/>
          <a:lstStyle/>
          <a:p>
            <a:r>
              <a:rPr lang="ru-RU" dirty="0" smtClean="0"/>
              <a:t>   </a:t>
            </a:r>
            <a:endParaRPr lang="ru-RU"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1772816"/>
            <a:ext cx="8229600" cy="4525963"/>
          </a:xfrm>
        </p:spPr>
        <p:txBody>
          <a:bodyPr>
            <a:normAutofit/>
          </a:bodyPr>
          <a:lstStyle/>
          <a:p>
            <a:pPr algn="ctr">
              <a:buNone/>
            </a:pPr>
            <a:r>
              <a:rPr lang="tt-RU" sz="3200" b="1" dirty="0" smtClean="0">
                <a:solidFill>
                  <a:schemeClr val="accent2"/>
                </a:solidFill>
                <a:latin typeface="Times New Roman" pitchFamily="18" charset="0"/>
                <a:cs typeface="Times New Roman" pitchFamily="18" charset="0"/>
              </a:rPr>
              <a:t>Фәнни эшнең максаты</a:t>
            </a:r>
            <a:r>
              <a:rPr lang="tt-RU" sz="3200" dirty="0" smtClean="0">
                <a:solidFill>
                  <a:schemeClr val="accent2"/>
                </a:solidFill>
                <a:latin typeface="Times New Roman" pitchFamily="18" charset="0"/>
                <a:cs typeface="Times New Roman" pitchFamily="18" charset="0"/>
              </a:rPr>
              <a:t>:</a:t>
            </a:r>
          </a:p>
          <a:p>
            <a:pPr>
              <a:buNone/>
            </a:pPr>
            <a:r>
              <a:rPr lang="tt-RU" sz="3200" dirty="0" smtClean="0">
                <a:latin typeface="Times New Roman" pitchFamily="18" charset="0"/>
                <a:cs typeface="Times New Roman" pitchFamily="18" charset="0"/>
              </a:rPr>
              <a:t>       Кардәш булмаган инглиз һәм татар телләрендә исем сүз төркеменең грамматик категорияләрен чагыштырып, өлешчә типологик планда тикшерү</a:t>
            </a:r>
            <a:endParaRPr lang="ru-RU" sz="3200" dirty="0">
              <a:latin typeface="Times New Roman" pitchFamily="18" charset="0"/>
              <a:cs typeface="Times New Roman" pitchFamily="18" charset="0"/>
            </a:endParaRPr>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normAutofit fontScale="92500" lnSpcReduction="10000"/>
          </a:bodyPr>
          <a:lstStyle/>
          <a:p>
            <a:pPr algn="ctr">
              <a:buNone/>
            </a:pPr>
            <a:r>
              <a:rPr lang="tt-RU" sz="3200" b="1" dirty="0" smtClean="0">
                <a:solidFill>
                  <a:schemeClr val="accent2"/>
                </a:solidFill>
              </a:rPr>
              <a:t>Фәнни эшнең бурычлары</a:t>
            </a:r>
            <a:r>
              <a:rPr lang="tt-RU" sz="3200" dirty="0" smtClean="0">
                <a:solidFill>
                  <a:schemeClr val="accent2"/>
                </a:solidFill>
              </a:rPr>
              <a:t>: </a:t>
            </a:r>
            <a:endParaRPr lang="ru-RU" sz="3200" dirty="0" smtClean="0">
              <a:solidFill>
                <a:schemeClr val="accent2"/>
              </a:solidFill>
            </a:endParaRPr>
          </a:p>
          <a:p>
            <a:r>
              <a:rPr lang="tt-RU" sz="3200" dirty="0" smtClean="0"/>
              <a:t>1) кардәш булмаган татар һәм инглиз телендә исем сүз төркеменең грамматик категорияләре ачыклау; </a:t>
            </a:r>
            <a:endParaRPr lang="ru-RU" sz="3200" dirty="0" smtClean="0"/>
          </a:p>
          <a:p>
            <a:r>
              <a:rPr lang="tt-RU" sz="3200" dirty="0" smtClean="0"/>
              <a:t>2) ачыкланган  категорияләр составына өлешчә чагыштырма анализ ясау;</a:t>
            </a:r>
            <a:endParaRPr lang="ru-RU" sz="3200" dirty="0" smtClean="0"/>
          </a:p>
          <a:p>
            <a:r>
              <a:rPr lang="tt-RU" sz="3200" dirty="0" smtClean="0"/>
              <a:t>3) тупланылган мәгълүмат белән эш итә белү (эзләнү эшләре алып бару, мәгълүмат туплау, аларны бер калыпка салу).</a:t>
            </a:r>
            <a:endParaRPr lang="ru-RU" sz="3200" dirty="0" smtClean="0"/>
          </a:p>
          <a:p>
            <a:pPr>
              <a:buNone/>
            </a:pPr>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a:xfrm>
            <a:off x="467544" y="260648"/>
            <a:ext cx="8229600" cy="4525963"/>
          </a:xfrm>
        </p:spPr>
        <p:txBody>
          <a:bodyPr>
            <a:noAutofit/>
          </a:bodyPr>
          <a:lstStyle/>
          <a:p>
            <a:pPr algn="ctr">
              <a:buNone/>
            </a:pPr>
            <a:r>
              <a:rPr lang="ru-RU" sz="2800" b="1" dirty="0" err="1" smtClean="0">
                <a:solidFill>
                  <a:schemeClr val="accent2"/>
                </a:solidFill>
                <a:latin typeface="Times New Roman" pitchFamily="18" charset="0"/>
                <a:cs typeface="Times New Roman" pitchFamily="18" charset="0"/>
              </a:rPr>
              <a:t>Фәнни эшнең гамәли әһәмияте</a:t>
            </a:r>
            <a:r>
              <a:rPr lang="ru-RU" sz="2800" dirty="0" err="1" smtClean="0">
                <a:solidFill>
                  <a:schemeClr val="accent2"/>
                </a:solidFill>
                <a:latin typeface="Times New Roman" pitchFamily="18" charset="0"/>
                <a:cs typeface="Times New Roman" pitchFamily="18" charset="0"/>
              </a:rPr>
              <a:t>:</a:t>
            </a:r>
            <a:r>
              <a:rPr lang="ru-RU" sz="2800" dirty="0" smtClean="0">
                <a:solidFill>
                  <a:schemeClr val="accent2"/>
                </a:solidFill>
                <a:latin typeface="Times New Roman" pitchFamily="18" charset="0"/>
                <a:cs typeface="Times New Roman" pitchFamily="18" charset="0"/>
              </a:rPr>
              <a:t> </a:t>
            </a:r>
          </a:p>
          <a:p>
            <a:pPr>
              <a:buNone/>
            </a:pP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Чит</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телне</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өйрәнү  нигездә </a:t>
            </a:r>
            <a:r>
              <a:rPr lang="ru-RU" sz="2800" dirty="0" smtClean="0">
                <a:latin typeface="Times New Roman" pitchFamily="18" charset="0"/>
                <a:cs typeface="Times New Roman" pitchFamily="18" charset="0"/>
              </a:rPr>
              <a:t>рус </a:t>
            </a:r>
            <a:r>
              <a:rPr lang="ru-RU" sz="2800" dirty="0" err="1" smtClean="0">
                <a:latin typeface="Times New Roman" pitchFamily="18" charset="0"/>
                <a:cs typeface="Times New Roman" pitchFamily="18" charset="0"/>
              </a:rPr>
              <a:t>телендә алып</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барыла</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ләкин </a:t>
            </a:r>
            <a:r>
              <a:rPr lang="ru-RU" sz="2800" dirty="0" smtClean="0">
                <a:latin typeface="Times New Roman" pitchFamily="18" charset="0"/>
                <a:cs typeface="Times New Roman" pitchFamily="18" charset="0"/>
              </a:rPr>
              <a:t>татар </a:t>
            </a:r>
            <a:r>
              <a:rPr lang="ru-RU" sz="2800" dirty="0" err="1" smtClean="0">
                <a:latin typeface="Times New Roman" pitchFamily="18" charset="0"/>
                <a:cs typeface="Times New Roman" pitchFamily="18" charset="0"/>
              </a:rPr>
              <a:t>укучыларының барысы</a:t>
            </a:r>
            <a:r>
              <a:rPr lang="ru-RU" sz="2800" dirty="0" smtClean="0">
                <a:latin typeface="Times New Roman" pitchFamily="18" charset="0"/>
                <a:cs typeface="Times New Roman" pitchFamily="18" charset="0"/>
              </a:rPr>
              <a:t> да </a:t>
            </a:r>
            <a:r>
              <a:rPr lang="ru-RU" sz="2800" dirty="0" err="1" smtClean="0">
                <a:latin typeface="Times New Roman" pitchFamily="18" charset="0"/>
                <a:cs typeface="Times New Roman" pitchFamily="18" charset="0"/>
              </a:rPr>
              <a:t>диярлек</a:t>
            </a:r>
            <a:r>
              <a:rPr lang="ru-RU" sz="2800" dirty="0" smtClean="0">
                <a:latin typeface="Times New Roman" pitchFamily="18" charset="0"/>
                <a:cs typeface="Times New Roman" pitchFamily="18" charset="0"/>
              </a:rPr>
              <a:t> рус </a:t>
            </a:r>
            <a:r>
              <a:rPr lang="ru-RU" sz="2800" dirty="0" err="1" smtClean="0">
                <a:latin typeface="Times New Roman" pitchFamily="18" charset="0"/>
                <a:cs typeface="Times New Roman" pitchFamily="18" charset="0"/>
              </a:rPr>
              <a:t>телен</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камил</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белми</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Шул</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сәбәпле кыенлыклар</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туа</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Укучылар</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икеләтә эш</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башкарырга</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мәҗбүр булалар</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Инглиз</a:t>
            </a:r>
            <a:r>
              <a:rPr lang="ru-RU" sz="2800" dirty="0" smtClean="0">
                <a:latin typeface="Times New Roman" pitchFamily="18" charset="0"/>
                <a:cs typeface="Times New Roman" pitchFamily="18" charset="0"/>
              </a:rPr>
              <a:t> теле </a:t>
            </a:r>
            <a:r>
              <a:rPr lang="ru-RU" sz="2800" dirty="0" err="1" smtClean="0">
                <a:latin typeface="Times New Roman" pitchFamily="18" charset="0"/>
                <a:cs typeface="Times New Roman" pitchFamily="18" charset="0"/>
              </a:rPr>
              <a:t>дәресләре </a:t>
            </a:r>
            <a:r>
              <a:rPr lang="ru-RU" sz="2800" dirty="0" smtClean="0">
                <a:latin typeface="Times New Roman" pitchFamily="18" charset="0"/>
                <a:cs typeface="Times New Roman" pitchFamily="18" charset="0"/>
              </a:rPr>
              <a:t>татар </a:t>
            </a:r>
            <a:r>
              <a:rPr lang="ru-RU" sz="2800" dirty="0" err="1" smtClean="0">
                <a:latin typeface="Times New Roman" pitchFamily="18" charset="0"/>
                <a:cs typeface="Times New Roman" pitchFamily="18" charset="0"/>
              </a:rPr>
              <a:t>теленә нигезләнеп</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авазлар</a:t>
            </a:r>
            <a:r>
              <a:rPr lang="ru-RU" sz="2800" dirty="0" smtClean="0">
                <a:latin typeface="Times New Roman" pitchFamily="18" charset="0"/>
                <a:cs typeface="Times New Roman" pitchFamily="18" charset="0"/>
              </a:rPr>
              <a:t>, грамматик </a:t>
            </a:r>
            <a:r>
              <a:rPr lang="ru-RU" sz="2800" dirty="0" err="1" smtClean="0">
                <a:latin typeface="Times New Roman" pitchFamily="18" charset="0"/>
                <a:cs typeface="Times New Roman" pitchFamily="18" charset="0"/>
              </a:rPr>
              <a:t>категорияләр арасындагы</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охшашлык</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һәм аермалыклар</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чагыштырылып</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өйрәнелеп алып</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барылса</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файдалы</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һәм уңайлы булыр</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иде</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Бу</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сәбәп фәнни эшебезнең гамәли әһәмияте булып</a:t>
            </a:r>
            <a:r>
              <a:rPr lang="ru-RU" sz="2800" dirty="0" smtClean="0">
                <a:latin typeface="Times New Roman" pitchFamily="18" charset="0"/>
                <a:cs typeface="Times New Roman" pitchFamily="18" charset="0"/>
              </a:rPr>
              <a:t> тора  </a:t>
            </a:r>
            <a:r>
              <a:rPr lang="ru-RU" sz="2800" dirty="0" err="1" smtClean="0">
                <a:latin typeface="Times New Roman" pitchFamily="18" charset="0"/>
                <a:cs typeface="Times New Roman" pitchFamily="18" charset="0"/>
              </a:rPr>
              <a:t>дип</a:t>
            </a:r>
            <a:r>
              <a:rPr lang="ru-RU" sz="2800" dirty="0" smtClean="0">
                <a:latin typeface="Times New Roman" pitchFamily="18" charset="0"/>
                <a:cs typeface="Times New Roman" pitchFamily="18" charset="0"/>
              </a:rPr>
              <a:t> </a:t>
            </a:r>
            <a:r>
              <a:rPr lang="ru-RU" sz="2800" dirty="0" err="1" smtClean="0">
                <a:latin typeface="Times New Roman" pitchFamily="18" charset="0"/>
                <a:cs typeface="Times New Roman" pitchFamily="18" charset="0"/>
              </a:rPr>
              <a:t>саныйбыз</a:t>
            </a:r>
            <a:r>
              <a:rPr lang="ru-RU" sz="2800" dirty="0" smtClean="0">
                <a:latin typeface="Times New Roman" pitchFamily="18" charset="0"/>
                <a:cs typeface="Times New Roman" pitchFamily="18" charset="0"/>
              </a:rPr>
              <a:t>.</a:t>
            </a:r>
            <a:endParaRPr lang="ru-RU" sz="28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Содержимое 1"/>
          <p:cNvSpPr>
            <a:spLocks noGrp="1"/>
          </p:cNvSpPr>
          <p:nvPr>
            <p:ph idx="1"/>
          </p:nvPr>
        </p:nvSpPr>
        <p:spPr/>
        <p:txBody>
          <a:bodyPr/>
          <a:lstStyle/>
          <a:p>
            <a:pPr algn="ctr">
              <a:buNone/>
            </a:pPr>
            <a:endParaRPr lang="tt-RU" b="1" dirty="0" smtClean="0">
              <a:solidFill>
                <a:schemeClr val="accent2"/>
              </a:solidFill>
            </a:endParaRPr>
          </a:p>
          <a:p>
            <a:pPr algn="ctr">
              <a:buNone/>
            </a:pPr>
            <a:r>
              <a:rPr lang="tt-RU" b="1" dirty="0" smtClean="0">
                <a:solidFill>
                  <a:schemeClr val="accent2"/>
                </a:solidFill>
              </a:rPr>
              <a:t>Тикшерү методлары: </a:t>
            </a:r>
          </a:p>
          <a:p>
            <a:pPr>
              <a:buNone/>
            </a:pPr>
            <a:r>
              <a:rPr lang="tt-RU" dirty="0" smtClean="0"/>
              <a:t>    </a:t>
            </a:r>
          </a:p>
          <a:p>
            <a:pPr>
              <a:buNone/>
            </a:pPr>
            <a:r>
              <a:rPr lang="tt-RU" dirty="0" smtClean="0"/>
              <a:t>     Эвристик ысул , эзләнү, тикшеренү һәм   </a:t>
            </a:r>
          </a:p>
          <a:p>
            <a:pPr>
              <a:buNone/>
            </a:pPr>
            <a:r>
              <a:rPr lang="tt-RU" dirty="0" smtClean="0"/>
              <a:t>                     нәтиҗә чыгару</a:t>
            </a:r>
            <a:endParaRPr lang="ru-RU" i="1" dirty="0" smtClean="0"/>
          </a:p>
          <a:p>
            <a:endParaRPr lang="ru-RU" dirty="0"/>
          </a:p>
        </p:txBody>
      </p:sp>
      <p:sp>
        <p:nvSpPr>
          <p:cNvPr id="3" name="Заголовок 2"/>
          <p:cNvSpPr>
            <a:spLocks noGrp="1"/>
          </p:cNvSpPr>
          <p:nvPr>
            <p:ph type="title"/>
          </p:nvPr>
        </p:nvSpPr>
        <p:spPr/>
        <p:txBody>
          <a:bodyPr/>
          <a:lstStyle/>
          <a:p>
            <a:endParaRPr lang="ru-RU"/>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Открытая">
  <a:themeElements>
    <a:clrScheme name="Открытая">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Открытая">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Открытая">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82</TotalTime>
  <Words>765</Words>
  <Application>Microsoft Office PowerPoint</Application>
  <PresentationFormat>Экран (4:3)</PresentationFormat>
  <Paragraphs>115</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Открытая</vt:lpstr>
      <vt:lpstr>Тикшеренү эшенең  темасы:            Инглиз һәм татар телләренең фонетика һәм грамматикасына өлешчә чагыштырма анализ</vt:lpstr>
      <vt:lpstr>Презентация PowerPoint</vt:lpstr>
      <vt:lpstr>Презентация PowerPoint</vt:lpstr>
      <vt:lpstr>Презентация PowerPoint</vt:lpstr>
      <vt:lpstr>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Тел өйрәну процессында  татар һәм инглиз телләре грамматикасы арасында бәйләнеш күрәсезме?</vt:lpstr>
      <vt:lpstr>Фонетик охшашлыклар</vt:lpstr>
      <vt:lpstr>Татар һәм инглиз телендәге әлеге охшаш авазларны күзәтеп китик: </vt:lpstr>
      <vt:lpstr>Тел гыйлеменең бер тармагы буларак исем сүз төркеме</vt:lpstr>
      <vt:lpstr>Исемнәрне мәгънәви яктан төркемләү</vt:lpstr>
      <vt:lpstr>Исемдә сан категориясе</vt:lpstr>
      <vt:lpstr>Берлек санда гына килүче исемнәр</vt:lpstr>
      <vt:lpstr>Күплек санда гына килүче исемнәр</vt:lpstr>
      <vt:lpstr>Род категориясе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Тикшеренү эшенең  темасы:            Инглиз һәм татар телләренең фонетика һәм грамматикасына өлешчә чагыштырма анализ</dc:title>
  <cp:lastModifiedBy>айрат</cp:lastModifiedBy>
  <cp:revision>13</cp:revision>
  <dcterms:modified xsi:type="dcterms:W3CDTF">2015-02-08T09:56:31Z</dcterms:modified>
</cp:coreProperties>
</file>