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7.jpg" ContentType="image/jpeg"/>
  <Override PartName="/ppt/media/image8.jpg" ContentType="image/jpeg"/>
  <Override PartName="/ppt/media/image9.jpg" ContentType="image/jpeg"/>
  <Override PartName="/ppt/media/image11.jpg" ContentType="image/jpeg"/>
  <Override PartName="/ppt/media/image12.jpg" ContentType="image/jpeg"/>
  <Override PartName="/ppt/media/image13.jpg" ContentType="image/jpeg"/>
  <Override PartName="/ppt/media/image15.jpg" ContentType="image/jpeg"/>
  <Override PartName="/ppt/media/image16.jpg" ContentType="image/jpeg"/>
  <Override PartName="/ppt/media/image17.jpg" ContentType="image/jpeg"/>
  <Override PartName="/ppt/media/image1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67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8" r:id="rId14"/>
    <p:sldId id="269" r:id="rId15"/>
    <p:sldId id="270" r:id="rId16"/>
    <p:sldId id="272" r:id="rId17"/>
    <p:sldId id="271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147" autoAdjust="0"/>
    <p:restoredTop sz="94660"/>
  </p:normalViewPr>
  <p:slideViewPr>
    <p:cSldViewPr>
      <p:cViewPr varScale="1">
        <p:scale>
          <a:sx n="68" d="100"/>
          <a:sy n="68" d="100"/>
        </p:scale>
        <p:origin x="-146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6525F4D9-F1C3-4471-A61C-7A02F8656D28}" type="datetimeFigureOut">
              <a:rPr lang="ru-RU" smtClean="0"/>
              <a:t>07.02.2015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5CEA96F-A7D1-4A68-A81C-BA04FA13944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20405" y="908720"/>
            <a:ext cx="857436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Профессия переплётчик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41461"/>
            <a:ext cx="2467419" cy="24482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908720" y="-18807"/>
            <a:ext cx="1512168" cy="134302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4067944" y="4149080"/>
            <a:ext cx="432048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spc="50" dirty="0" smtClean="0">
                <a:ln w="12700" cmpd="sng">
                  <a:solidFill>
                    <a:srgbClr val="AEB795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AEB795">
                    <a:tint val="1000"/>
                  </a:srgbClr>
                </a:solidFill>
                <a:effectLst>
                  <a:glow rad="53100">
                    <a:srgbClr val="AEB795">
                      <a:satMod val="180000"/>
                      <a:alpha val="30000"/>
                    </a:srgbClr>
                  </a:glow>
                </a:effectLst>
              </a:rPr>
              <a:t>Подготовила Воспитатель </a:t>
            </a:r>
            <a:r>
              <a:rPr lang="ru-RU" sz="3200" b="1" spc="50" dirty="0" err="1" smtClean="0">
                <a:ln w="12700" cmpd="sng">
                  <a:solidFill>
                    <a:srgbClr val="AEB795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AEB795">
                    <a:tint val="1000"/>
                  </a:srgbClr>
                </a:solidFill>
                <a:effectLst>
                  <a:glow rad="53100">
                    <a:srgbClr val="AEB795">
                      <a:satMod val="180000"/>
                      <a:alpha val="30000"/>
                    </a:srgbClr>
                  </a:glow>
                </a:effectLst>
              </a:rPr>
              <a:t>Воронович</a:t>
            </a:r>
            <a:r>
              <a:rPr lang="ru-RU" sz="3200" b="1" spc="50" dirty="0" smtClean="0">
                <a:ln w="12700" cmpd="sng">
                  <a:solidFill>
                    <a:srgbClr val="AEB795">
                      <a:satMod val="120000"/>
                      <a:shade val="80000"/>
                    </a:srgbClr>
                  </a:solidFill>
                  <a:prstDash val="solid"/>
                </a:ln>
                <a:solidFill>
                  <a:srgbClr val="AEB795">
                    <a:tint val="1000"/>
                  </a:srgbClr>
                </a:solidFill>
                <a:effectLst>
                  <a:glow rad="53100">
                    <a:srgbClr val="AEB795">
                      <a:satMod val="180000"/>
                      <a:alpha val="30000"/>
                    </a:srgbClr>
                  </a:glow>
                </a:effectLst>
              </a:rPr>
              <a:t> Р.В.</a:t>
            </a:r>
            <a:endParaRPr lang="ru-RU" sz="3200" b="1" spc="50" dirty="0">
              <a:ln w="12700" cmpd="sng">
                <a:solidFill>
                  <a:srgbClr val="AEB795">
                    <a:satMod val="120000"/>
                    <a:shade val="80000"/>
                  </a:srgbClr>
                </a:solidFill>
                <a:prstDash val="solid"/>
              </a:ln>
              <a:solidFill>
                <a:srgbClr val="AEB795">
                  <a:tint val="1000"/>
                </a:srgbClr>
              </a:solidFill>
              <a:effectLst>
                <a:glow rad="53100">
                  <a:srgbClr val="AEB795">
                    <a:satMod val="180000"/>
                    <a:alpha val="30000"/>
                  </a:srgb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64432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9271 -0.02037 C 0.10139 -0.01806 0.11128 -0.01343 0.11996 -0.01227 C 0.13455 -0.01042 0.16389 -0.00833 0.16389 -0.00833 C 0.17257 -0.00671 0.18107 -0.0044 0.18976 -0.00232 C 0.19271 0.00046 0.19548 0.0037 0.19878 0.00579 C 0.20278 0.00856 0.21094 0.01389 0.21094 0.01389 C 0.21389 0.01805 0.21701 0.02199 0.21996 0.02616 C 0.22396 0.04143 0.21857 0.02268 0.22448 0.03819 C 0.22673 0.04444 0.22726 0.05185 0.22899 0.05833 C 0.22812 0.07986 0.23055 0.10694 0.21232 0.11505 C 0.20503 0.12986 0.21423 0.11389 0.20486 0.12292 C 0.20208 0.12592 0.19982 0.12963 0.19722 0.13287 C 0.19618 0.13449 0.19427 0.13727 0.19427 0.13727 C 0.1868 0.16597 0.18889 0.1537 0.19271 0.20787 C 0.19323 0.21505 0.20417 0.21829 0.20781 0.21991 C 0.22708 0.22824 0.24496 0.23403 0.26528 0.23611 C 0.27205 0.23796 0.28038 0.24005 0.28663 0.24421 C 0.29722 0.25162 0.28524 0.24606 0.29566 0.25023 C 0.30312 0.25671 0.30781 0.26204 0.31389 0.27037 C 0.31562 0.27708 0.31979 0.28217 0.32153 0.28842 C 0.32448 0.30023 0.32621 0.31111 0.3276 0.32315 C 0.32708 0.33518 0.32691 0.34745 0.32604 0.35949 C 0.32535 0.36898 0.31406 0.375 0.30937 0.38171 C 0.30139 0.39259 0.30885 0.38819 0.30035 0.39167 C 0.29687 0.3963 0.29462 0.40139 0.29114 0.40579 C 0.2875 0.42199 0.29253 0.40347 0.28663 0.41597 C 0.2842 0.4213 0.28316 0.43032 0.28212 0.43611 C 0.28281 0.44699 0.2809 0.45926 0.28507 0.46852 C 0.2868 0.47245 0.29739 0.48634 0.30035 0.48866 C 0.30972 0.49606 0.3 0.48449 0.30937 0.49467 C 0.31354 0.4993 0.31458 0.50231 0.31996 0.50486 C 0.32101 0.50625 0.32187 0.50787 0.32309 0.5088 C 0.32448 0.50995 0.3276 0.51088 0.3276 0.51088 " pathEditMode="relative" ptsTypes="ffffffffffffffffffffffffffffffffA">
                                      <p:cBhvr>
                                        <p:cTn id="31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467172" y="404664"/>
            <a:ext cx="416588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Рабочее место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3573016"/>
            <a:ext cx="4032448" cy="2880320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611560" y="1412469"/>
            <a:ext cx="8064896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Переплётчики работают в типографиях, в издательских домах, в рекламно-сувенирных фирмах, а также в библиотечных фондах, переплётных мастерских.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644008" y="4157817"/>
            <a:ext cx="4032448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А также индивидуально на дому.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51683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3507" y="476672"/>
            <a:ext cx="517725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Важные качества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33790" y="2204864"/>
            <a:ext cx="3233936" cy="433997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95536" y="2060848"/>
            <a:ext cx="4980186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При изготовлении художественных переплётов, адресных папок необходим хороший художественный вкус, который помогает в выборе переплётного материала, в подборе мозаичного рисунка или эскиза тиснения. Переплётчику необходима склонность к ручному труду, хорошая координация рук, аккуратность.</a:t>
            </a:r>
            <a:endParaRPr lang="ru-RU" sz="2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8836564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64125" y="620688"/>
            <a:ext cx="5155578" cy="156966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Знания и навыки</a:t>
            </a:r>
          </a:p>
          <a:p>
            <a:pPr algn="ctr"/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3212976"/>
            <a:ext cx="3312368" cy="325922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8060" y="2190348"/>
            <a:ext cx="7488120" cy="89255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Переплётчик должен знать технологический процесс изготовления переплётов. </a:t>
            </a:r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9912" y="3861048"/>
            <a:ext cx="5040560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Знать т</a:t>
            </a:r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ребования к качеству материалов (шелку бархату</a:t>
            </a:r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, коже), приёмы раскроя переплётных материалов. </a:t>
            </a:r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623235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702977" y="504077"/>
            <a:ext cx="57679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Знания и навыки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3717032"/>
            <a:ext cx="3456384" cy="252028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Прямоугольник 6"/>
          <p:cNvSpPr/>
          <p:nvPr/>
        </p:nvSpPr>
        <p:spPr>
          <a:xfrm>
            <a:off x="539551" y="1446763"/>
            <a:ext cx="7992889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 процессе трудовой деятельности рабочий может совершенствовать своё мастерство, повышать разряд. Профессия переплётчика имеет 1-6 разряды.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67049" y="3573016"/>
            <a:ext cx="4509007" cy="2893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Выпускники этой профессии могут работать на полиграфических предприятиях. Родственной профессией является профессия брошюровщика.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08367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51521" y="529322"/>
            <a:ext cx="86746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Где можно получить эту профессию</a:t>
            </a:r>
            <a:endParaRPr lang="ru-RU" sz="40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3645024"/>
            <a:ext cx="3240360" cy="273630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51521" y="1415461"/>
            <a:ext cx="8496944" cy="18928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Специальность «Полиграфическое производство»</a:t>
            </a:r>
          </a:p>
          <a:p>
            <a:pPr marL="457200" indent="-457200" algn="ctr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Тверской Профессиональный лицей № 12;</a:t>
            </a:r>
          </a:p>
          <a:p>
            <a:pPr>
              <a:lnSpc>
                <a:spcPct val="150000"/>
              </a:lnSpc>
            </a:pPr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79634" y="2967335"/>
            <a:ext cx="18473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95937" y="3645024"/>
            <a:ext cx="460851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Квалификация «Переплётчик художественного переплёта»</a:t>
            </a:r>
          </a:p>
          <a:p>
            <a:pPr marL="457200" indent="-457200">
              <a:lnSpc>
                <a:spcPct val="150000"/>
              </a:lnSpc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Полиграфический колледж № 56;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07025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8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494" y="388219"/>
            <a:ext cx="867461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Где можно получить эту профессию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4199" y="2242896"/>
            <a:ext cx="2736304" cy="439957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99623" y="2242897"/>
            <a:ext cx="5208481" cy="409342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Квалификация «Переплётчик»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Московское профессиональное училище № 144;</a:t>
            </a:r>
          </a:p>
          <a:p>
            <a:pPr algn="ctr"/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Квалификация «Переплётчик»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Московский издательско-полиграфический колледж им. Ивана Фёдорова.</a:t>
            </a:r>
            <a:endParaRPr lang="ru-RU" sz="2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600" b="1" cap="none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6307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4696" y="404664"/>
            <a:ext cx="867461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Где можно получить эту профессию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8412" y="3356992"/>
            <a:ext cx="3096344" cy="30719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696726" y="2276872"/>
            <a:ext cx="5212590" cy="486287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000" b="1" cap="none" spc="50" dirty="0" smtClean="0">
                <a:ln w="11430"/>
                <a:solidFill>
                  <a:srgbClr val="FF0000"/>
                </a:solidFill>
              </a:rPr>
              <a:t>ОАО НПО «</a:t>
            </a:r>
            <a:r>
              <a:rPr lang="ru-RU" sz="2000" b="1" cap="none" spc="50" dirty="0" err="1" smtClean="0">
                <a:ln w="11430"/>
                <a:solidFill>
                  <a:srgbClr val="FF0000"/>
                </a:solidFill>
              </a:rPr>
              <a:t>Облмашинформ</a:t>
            </a:r>
            <a:r>
              <a:rPr lang="ru-RU" sz="2000" b="1" cap="none" spc="50" dirty="0" smtClean="0">
                <a:ln w="11430"/>
                <a:solidFill>
                  <a:srgbClr val="FF0000"/>
                </a:solidFill>
              </a:rPr>
              <a:t>»</a:t>
            </a:r>
          </a:p>
          <a:p>
            <a:r>
              <a:rPr lang="ru-RU" sz="2000" b="1" spc="50" dirty="0" smtClean="0">
                <a:ln w="11430"/>
                <a:solidFill>
                  <a:srgbClr val="FF0000"/>
                </a:solidFill>
              </a:rPr>
              <a:t>г. Иркутск, Октябрьский район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Среднее образование;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Сменный график;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Полная занятость.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FF0000"/>
                </a:solidFill>
              </a:rPr>
              <a:t>Описание</a:t>
            </a:r>
          </a:p>
          <a:p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Послепечатная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обработка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газетно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-</a:t>
            </a:r>
          </a:p>
          <a:p>
            <a:r>
              <a:rPr lang="ru-RU" sz="20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ж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урнальной </a:t>
            </a:r>
            <a:r>
              <a:rPr lang="ru-RU" sz="2000" b="1" spc="50" dirty="0" err="1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продукции.Работа</a:t>
            </a:r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в типографии.</a:t>
            </a:r>
          </a:p>
          <a:p>
            <a:pPr algn="ctr"/>
            <a:r>
              <a:rPr lang="ru-RU" sz="2000" b="1" spc="50" dirty="0" smtClean="0">
                <a:ln w="11430"/>
                <a:solidFill>
                  <a:srgbClr val="FF0000"/>
                </a:solidFill>
              </a:rPr>
              <a:t>Навыки и опыт</a:t>
            </a:r>
          </a:p>
          <a:p>
            <a:r>
              <a:rPr lang="ru-RU" sz="2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Желателен опыт работы по рабочей специальности, обучение на рабочем месте.</a:t>
            </a:r>
          </a:p>
          <a:p>
            <a:endParaRPr lang="ru-RU" sz="2400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  <a:p>
            <a:pPr algn="ctr"/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4750294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624" y="1556792"/>
            <a:ext cx="724166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Спасибо за внимание!</a:t>
            </a:r>
            <a:endParaRPr lang="ru-RU" sz="5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7784" y="4365104"/>
            <a:ext cx="3888432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4052371" y="3693591"/>
            <a:ext cx="1512168" cy="1343025"/>
          </a:xfrm>
          <a:prstGeom prst="rect">
            <a:avLst/>
          </a:prstGeom>
          <a:scene3d>
            <a:camera prst="orthographicFront">
              <a:rot lat="600000" lon="0" rev="0"/>
            </a:camera>
            <a:lightRig rig="threePt" dir="t"/>
          </a:scene3d>
        </p:spPr>
      </p:pic>
    </p:spTree>
    <p:extLst>
      <p:ext uri="{BB962C8B-B14F-4D97-AF65-F5344CB8AC3E}">
        <p14:creationId xmlns:p14="http://schemas.microsoft.com/office/powerpoint/2010/main" val="11447845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796997" y="548680"/>
            <a:ext cx="3550011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Оглавление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8104" y="4005064"/>
            <a:ext cx="2592288" cy="1901039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541955" y="1564950"/>
            <a:ext cx="5542214" cy="289310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Кто такой переплётчик?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История возникновения;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профессии;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Рабочее место;</a:t>
            </a:r>
          </a:p>
          <a:p>
            <a:endParaRPr lang="ru-RU" sz="2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600" b="1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marL="457200" indent="-457200">
              <a:buFont typeface="Wingdings" panose="05000000000000000000" pitchFamily="2" charset="2"/>
              <a:buChar char="ü"/>
            </a:pP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48834" y="2967335"/>
            <a:ext cx="646332" cy="49244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457200" indent="-457200" algn="ctr">
              <a:buFont typeface="Wingdings" panose="05000000000000000000" pitchFamily="2" charset="2"/>
              <a:buChar char="ü"/>
            </a:pP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95536" y="4149080"/>
            <a:ext cx="5227192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Важные качества;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Знания и навыки;</a:t>
            </a:r>
          </a:p>
          <a:p>
            <a:pPr marL="457200" indent="-457200">
              <a:buFont typeface="Wingdings" panose="05000000000000000000" pitchFamily="2" charset="2"/>
              <a:buChar char="ü"/>
            </a:pPr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Где можно получить эту профессию.</a:t>
            </a:r>
          </a:p>
          <a:p>
            <a:pPr marL="457200" indent="-457200" algn="ctr">
              <a:buFont typeface="Wingdings" panose="05000000000000000000" pitchFamily="2" charset="2"/>
              <a:buChar char="ü"/>
            </a:pPr>
            <a:endParaRPr lang="ru-RU" sz="2600" b="1" cap="none" spc="50" dirty="0" smtClean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  <a:p>
            <a:pPr marL="457200" indent="-457200" algn="ctr">
              <a:buFont typeface="Wingdings" panose="05000000000000000000" pitchFamily="2" charset="2"/>
              <a:buChar char="ü"/>
            </a:pP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50726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750" advClick="0" advTm="10000"/>
    </mc:Choice>
    <mc:Fallback xmlns="">
      <p:transition spd="slow" advClick="0" advTm="1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985155" y="548680"/>
            <a:ext cx="7173695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Кто такой переплётчик?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2780928"/>
            <a:ext cx="4176464" cy="29523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8" name="Прямоугольник 7"/>
          <p:cNvSpPr/>
          <p:nvPr/>
        </p:nvSpPr>
        <p:spPr>
          <a:xfrm>
            <a:off x="323526" y="2281080"/>
            <a:ext cx="3456386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600" b="1" i="1" cap="none" spc="50" dirty="0" smtClean="0">
                <a:ln w="11430"/>
                <a:solidFill>
                  <a:srgbClr val="FF0000"/>
                </a:solidFill>
              </a:rPr>
              <a:t>Переплётчик</a:t>
            </a:r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–</a:t>
            </a:r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мастер переплётного дела, создаёт переплёты и обложки для книг, адресных папок из разных материалов, включая кожу, бархат и шелк</a:t>
            </a:r>
            <a:r>
              <a:rPr lang="ru-RU" sz="26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.</a:t>
            </a:r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</a:t>
            </a:r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29968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43671" y="476672"/>
            <a:ext cx="7256667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История возникновения</a:t>
            </a:r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572005" y="2293189"/>
            <a:ext cx="4396871" cy="369331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Книга, удивительное изобретение человечества-это не только носитель информации, не только текст, научный или художественный. Это гармоничное сочетание нескольких видов искусства. </a:t>
            </a:r>
            <a:endParaRPr lang="ru-RU" sz="2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2141628"/>
            <a:ext cx="3816424" cy="4376172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494923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0"/>
    </mc:Choice>
    <mc:Fallback xmlns="">
      <p:transition spd="slow" advClick="0" advTm="20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23821" y="476672"/>
            <a:ext cx="70963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История возникновения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526028"/>
            <a:ext cx="8208912" cy="169277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Велика роль в этом и работа переплётчика. Как с появлением фотографии живопись не только не исчезла, но и обрела новое эстетическую ценность, так и исчезновение ручного труда в переплётном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9552" y="3717031"/>
            <a:ext cx="3868929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д</a:t>
            </a:r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еле не повлекло за собой исчезновения профессии мастера художественного переплёта.  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77375" y="3675549"/>
            <a:ext cx="2779001" cy="263377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069931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13058" y="346399"/>
            <a:ext cx="7096366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История возникновения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17032"/>
            <a:ext cx="3462412" cy="253962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562418" y="1196752"/>
            <a:ext cx="7997646" cy="20928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Зарождение переплётного мастерства относится к первым векам нашей эры, когда на смену свитку приходит знакомая нам книга. Пергаменты листы первых книг часто вкладывали между резными старинными пластинами.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139952" y="3717032"/>
            <a:ext cx="4565765" cy="249299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6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Так появляются переплёты. Их крышки делали из дерева, украшали резьбой, бархатом, кожей, слоновой костью, драгоценными металлами.</a:t>
            </a:r>
            <a:endParaRPr lang="ru-RU" sz="26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3467863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1964" y="404664"/>
            <a:ext cx="859051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Особенности профессии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127" y="2035130"/>
            <a:ext cx="2752725" cy="449021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211204" y="1988840"/>
            <a:ext cx="5372008" cy="470898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Из типографии книга выходит в виде спрессованных -сатинированных пачек. Эти листы надо </a:t>
            </a:r>
            <a:r>
              <a:rPr lang="ru-RU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согнуть</a:t>
            </a:r>
            <a:r>
              <a:rPr lang="ru-RU" sz="25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и сброшюровать. Сгибание происходит на специальных машинах. Первые такие машины появились в 1851г. Если эту работу проводят вручную, то каждый лист складывают пополам</a:t>
            </a:r>
            <a:r>
              <a:rPr lang="ru-RU" sz="25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, приглаживая перегиб костяным ножом.</a:t>
            </a:r>
            <a:endParaRPr lang="ru-RU" sz="25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4111942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3992" y="404664"/>
            <a:ext cx="70160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8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Особенности профессии</a:t>
            </a:r>
            <a:endParaRPr lang="ru-RU" sz="48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090" y="3284984"/>
            <a:ext cx="3304540" cy="3096344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6" name="Прямоугольник 5"/>
          <p:cNvSpPr/>
          <p:nvPr/>
        </p:nvSpPr>
        <p:spPr>
          <a:xfrm>
            <a:off x="361090" y="2091974"/>
            <a:ext cx="8603398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 Потом листы по порядку раскладывают на длинном столе и собирают в книгу.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23928" y="3140968"/>
            <a:ext cx="4882017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</a:rPr>
              <a:t>Проверив и выровняв листы, их кладут на несколько часов под пресс. Создание книги – процесс длительный. Отпрессованные листы надо сшить, корешок промазать клейстером, наклеить обложку и просушить под прессом. </a:t>
            </a:r>
            <a:endParaRPr lang="ru-RU" sz="2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</a:endParaRPr>
          </a:p>
        </p:txBody>
      </p:sp>
    </p:spTree>
    <p:extLst>
      <p:ext uri="{BB962C8B-B14F-4D97-AF65-F5344CB8AC3E}">
        <p14:creationId xmlns:p14="http://schemas.microsoft.com/office/powerpoint/2010/main" val="14908792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63993" y="404664"/>
            <a:ext cx="701602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8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Особенности профессии</a:t>
            </a:r>
            <a:endParaRPr lang="ru-RU" sz="48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5" y="3717032"/>
            <a:ext cx="3991987" cy="26642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485993" y="1395348"/>
            <a:ext cx="7952432" cy="156966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Переплётчик может заниматься изготовлением высокохудожественных эксклюзивных изданий, футляров для художественных изданий, реставрацией книг.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79097" y="3014809"/>
            <a:ext cx="3960440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sz="2400" b="1" cap="none" spc="50" dirty="0" smtClean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rPr>
              <a:t>Сегодня такие переплёты, как «французский» и «немецкий» наиболее искусный вид переплётного ремесла и наилучший способ придать книге долговечности. </a:t>
            </a:r>
            <a:endParaRPr lang="ru-RU" sz="2400" b="1" cap="none" spc="50" dirty="0">
              <a:ln w="12700" cmpd="sng">
                <a:solidFill>
                  <a:schemeClr val="accent6">
                    <a:satMod val="120000"/>
                    <a:shade val="80000"/>
                  </a:schemeClr>
                </a:solidFill>
                <a:prstDash val="solid"/>
              </a:ln>
              <a:solidFill>
                <a:schemeClr val="accent6">
                  <a:tint val="1000"/>
                </a:schemeClr>
              </a:solidFill>
              <a:effectLst>
                <a:glow rad="53100">
                  <a:schemeClr val="accent6">
                    <a:satMod val="180000"/>
                    <a:alpha val="30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4468462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4000"/>
    </mc:Choice>
    <mc:Fallback xmlns="">
      <p:transition spd="slow" advClick="0" advTm="2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4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5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270</TotalTime>
  <Words>578</Words>
  <Application>Microsoft Office PowerPoint</Application>
  <PresentationFormat>Экран (4:3)</PresentationFormat>
  <Paragraphs>63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Твердый переплет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Роза</cp:lastModifiedBy>
  <cp:revision>52</cp:revision>
  <dcterms:created xsi:type="dcterms:W3CDTF">2015-01-05T11:41:10Z</dcterms:created>
  <dcterms:modified xsi:type="dcterms:W3CDTF">2015-02-06T16:33:30Z</dcterms:modified>
</cp:coreProperties>
</file>