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2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87" d="100"/>
          <a:sy n="87" d="100"/>
        </p:scale>
        <p:origin x="-864" y="4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10.wmf"/><Relationship Id="rId2" Type="http://schemas.openxmlformats.org/officeDocument/2006/relationships/image" Target="../media/image9.wmf"/><Relationship Id="rId1" Type="http://schemas.openxmlformats.org/officeDocument/2006/relationships/image" Target="../media/image8.wmf"/><Relationship Id="rId4" Type="http://schemas.openxmlformats.org/officeDocument/2006/relationships/image" Target="../media/image1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wmf"/><Relationship Id="rId1" Type="http://schemas.openxmlformats.org/officeDocument/2006/relationships/image" Target="../media/image12.wmf"/><Relationship Id="rId5" Type="http://schemas.openxmlformats.org/officeDocument/2006/relationships/image" Target="../media/image16.wmf"/><Relationship Id="rId4" Type="http://schemas.openxmlformats.org/officeDocument/2006/relationships/image" Target="../media/image15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29" r:id="rId1"/>
    <p:sldLayoutId id="2147483830" r:id="rId2"/>
    <p:sldLayoutId id="2147483831" r:id="rId3"/>
    <p:sldLayoutId id="2147483832" r:id="rId4"/>
    <p:sldLayoutId id="2147483833" r:id="rId5"/>
    <p:sldLayoutId id="2147483834" r:id="rId6"/>
    <p:sldLayoutId id="2147483835" r:id="rId7"/>
    <p:sldLayoutId id="2147483836" r:id="rId8"/>
    <p:sldLayoutId id="2147483837" r:id="rId9"/>
    <p:sldLayoutId id="2147483838" r:id="rId10"/>
    <p:sldLayoutId id="214748383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7" Type="http://schemas.openxmlformats.org/officeDocument/2006/relationships/oleObject" Target="../embeddings/oleObject9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8.bin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gif"/><Relationship Id="rId3" Type="http://schemas.openxmlformats.org/officeDocument/2006/relationships/image" Target="../media/image2.gif"/><Relationship Id="rId7" Type="http://schemas.openxmlformats.org/officeDocument/2006/relationships/image" Target="../media/image6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gif"/><Relationship Id="rId5" Type="http://schemas.openxmlformats.org/officeDocument/2006/relationships/image" Target="../media/image4.gif"/><Relationship Id="rId4" Type="http://schemas.openxmlformats.org/officeDocument/2006/relationships/image" Target="../media/image3.gi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4.bin"/><Relationship Id="rId5" Type="http://schemas.openxmlformats.org/officeDocument/2006/relationships/oleObject" Target="../embeddings/oleObject3.bin"/><Relationship Id="rId4" Type="http://schemas.openxmlformats.org/officeDocument/2006/relationships/oleObject" Target="../embeddings/oleObject2.bin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285729"/>
            <a:ext cx="7772400" cy="1285883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Государственное бюджетное образовательное учреждение среднего профессионального образования – техникум </a:t>
            </a:r>
            <a:br>
              <a:rPr lang="ru-RU" sz="2000" dirty="0" smtClean="0"/>
            </a:br>
            <a:r>
              <a:rPr lang="ru-RU" sz="2000" dirty="0" smtClean="0"/>
              <a:t> «Борское медицинское училище»</a:t>
            </a:r>
            <a:endParaRPr lang="ru-RU" sz="2000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1643050"/>
            <a:ext cx="7272366" cy="4857784"/>
          </a:xfrm>
        </p:spPr>
        <p:txBody>
          <a:bodyPr>
            <a:normAutofit fontScale="85000" lnSpcReduction="20000"/>
          </a:bodyPr>
          <a:lstStyle/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r>
              <a:rPr lang="ru-RU" dirty="0" smtClean="0">
                <a:solidFill>
                  <a:schemeClr val="tx1"/>
                </a:solidFill>
              </a:rPr>
              <a:t>Неопределенный </a:t>
            </a:r>
            <a:r>
              <a:rPr lang="ru-RU" dirty="0">
                <a:solidFill>
                  <a:schemeClr val="tx1"/>
                </a:solidFill>
              </a:rPr>
              <a:t>и </a:t>
            </a:r>
            <a:r>
              <a:rPr lang="ru-RU" dirty="0" smtClean="0">
                <a:solidFill>
                  <a:schemeClr val="tx1"/>
                </a:solidFill>
              </a:rPr>
              <a:t>определенный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  </a:t>
            </a:r>
            <a:r>
              <a:rPr lang="ru-RU" dirty="0">
                <a:solidFill>
                  <a:schemeClr val="tx1"/>
                </a:solidFill>
              </a:rPr>
              <a:t>интегралы и их </a:t>
            </a:r>
            <a:r>
              <a:rPr lang="ru-RU" dirty="0" smtClean="0">
                <a:solidFill>
                  <a:schemeClr val="tx1"/>
                </a:solidFill>
              </a:rPr>
              <a:t>свойства</a:t>
            </a:r>
          </a:p>
          <a:p>
            <a:endParaRPr lang="ru-RU" dirty="0">
              <a:solidFill>
                <a:schemeClr val="tx1"/>
              </a:solidFill>
            </a:endParaRPr>
          </a:p>
          <a:p>
            <a:endParaRPr lang="ru-RU" dirty="0" smtClean="0">
              <a:solidFill>
                <a:schemeClr val="tx1"/>
              </a:solidFill>
            </a:endParaRPr>
          </a:p>
          <a:p>
            <a:endParaRPr lang="ru-RU" dirty="0">
              <a:solidFill>
                <a:schemeClr val="tx1"/>
              </a:solidFill>
            </a:endParaRPr>
          </a:p>
          <a:p>
            <a:pPr algn="r"/>
            <a:r>
              <a:rPr lang="ru-RU" sz="2400" dirty="0" smtClean="0">
                <a:solidFill>
                  <a:schemeClr val="tx1"/>
                </a:solidFill>
              </a:rPr>
              <a:t>Преподаватель математики </a:t>
            </a:r>
          </a:p>
          <a:p>
            <a:pPr algn="r"/>
            <a:r>
              <a:rPr lang="ru-RU" sz="2400" dirty="0" smtClean="0">
                <a:solidFill>
                  <a:schemeClr val="tx1"/>
                </a:solidFill>
              </a:rPr>
              <a:t>Полянских О.В.</a:t>
            </a:r>
          </a:p>
          <a:p>
            <a:pPr algn="r"/>
            <a:endParaRPr lang="ru-RU" sz="2400" dirty="0">
              <a:solidFill>
                <a:schemeClr val="tx1"/>
              </a:solidFill>
            </a:endParaRPr>
          </a:p>
          <a:p>
            <a:pPr algn="r"/>
            <a:endParaRPr lang="ru-RU" sz="2400" dirty="0" smtClean="0">
              <a:solidFill>
                <a:schemeClr val="tx1"/>
              </a:solidFill>
            </a:endParaRPr>
          </a:p>
          <a:p>
            <a:r>
              <a:rPr lang="ru-RU" sz="2000" dirty="0" smtClean="0">
                <a:solidFill>
                  <a:schemeClr val="tx1"/>
                </a:solidFill>
              </a:rPr>
              <a:t>2015 г</a:t>
            </a:r>
            <a:endParaRPr lang="ru-RU" sz="2000" dirty="0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428604"/>
            <a:ext cx="8229600" cy="4143404"/>
          </a:xfrm>
        </p:spPr>
        <p:txBody>
          <a:bodyPr>
            <a:norm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20486" name="Rectangle 6"/>
          <p:cNvSpPr>
            <a:spLocks noChangeArrowheads="1"/>
          </p:cNvSpPr>
          <p:nvPr/>
        </p:nvSpPr>
        <p:spPr bwMode="auto">
          <a:xfrm>
            <a:off x="0" y="7334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87" name="Rectangle 7"/>
          <p:cNvSpPr>
            <a:spLocks noChangeArrowheads="1"/>
          </p:cNvSpPr>
          <p:nvPr/>
        </p:nvSpPr>
        <p:spPr bwMode="auto">
          <a:xfrm>
            <a:off x="0" y="1009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88" name="Rectangle 8"/>
          <p:cNvSpPr>
            <a:spLocks noChangeArrowheads="1"/>
          </p:cNvSpPr>
          <p:nvPr/>
        </p:nvSpPr>
        <p:spPr bwMode="auto">
          <a:xfrm>
            <a:off x="0" y="14001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89" name="Rectangle 9"/>
          <p:cNvSpPr>
            <a:spLocks noChangeArrowheads="1"/>
          </p:cNvSpPr>
          <p:nvPr/>
        </p:nvSpPr>
        <p:spPr bwMode="auto">
          <a:xfrm>
            <a:off x="0" y="16764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3187382" y="1071547"/>
          <a:ext cx="2769235" cy="3201103"/>
        </p:xfrm>
        <a:graphic>
          <a:graphicData uri="http://schemas.openxmlformats.org/drawingml/2006/table">
            <a:tbl>
              <a:tblPr/>
              <a:tblGrid>
                <a:gridCol w="2769235"/>
              </a:tblGrid>
              <a:tr h="714379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3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0494" name="Object 14"/>
          <p:cNvGraphicFramePr>
            <a:graphicFrameLocks noChangeAspect="1"/>
          </p:cNvGraphicFramePr>
          <p:nvPr/>
        </p:nvGraphicFramePr>
        <p:xfrm>
          <a:off x="4286248" y="1428736"/>
          <a:ext cx="390525" cy="276225"/>
        </p:xfrm>
        <a:graphic>
          <a:graphicData uri="http://schemas.openxmlformats.org/presentationml/2006/ole">
            <p:oleObj spid="_x0000_s20494" name="Формула" r:id="rId3" imgW="393529" imgH="279279" progId="Equation.3">
              <p:embed/>
            </p:oleObj>
          </a:graphicData>
        </a:graphic>
      </p:graphicFrame>
      <p:graphicFrame>
        <p:nvGraphicFramePr>
          <p:cNvPr id="20493" name="Object 13"/>
          <p:cNvGraphicFramePr>
            <a:graphicFrameLocks noChangeAspect="1"/>
          </p:cNvGraphicFramePr>
          <p:nvPr/>
        </p:nvGraphicFramePr>
        <p:xfrm>
          <a:off x="4000496" y="3143248"/>
          <a:ext cx="990600" cy="276225"/>
        </p:xfrm>
        <a:graphic>
          <a:graphicData uri="http://schemas.openxmlformats.org/presentationml/2006/ole">
            <p:oleObj spid="_x0000_s20493" name="Формула" r:id="rId4" imgW="990170" imgH="279279" progId="Equation.3">
              <p:embed/>
            </p:oleObj>
          </a:graphicData>
        </a:graphic>
      </p:graphicFrame>
      <p:graphicFrame>
        <p:nvGraphicFramePr>
          <p:cNvPr id="20492" name="Object 12"/>
          <p:cNvGraphicFramePr>
            <a:graphicFrameLocks noChangeAspect="1"/>
          </p:cNvGraphicFramePr>
          <p:nvPr/>
        </p:nvGraphicFramePr>
        <p:xfrm>
          <a:off x="4429124" y="2571744"/>
          <a:ext cx="571500" cy="390525"/>
        </p:xfrm>
        <a:graphic>
          <a:graphicData uri="http://schemas.openxmlformats.org/presentationml/2006/ole">
            <p:oleObj spid="_x0000_s20492" name="Формула" r:id="rId5" imgW="571252" imgH="393529" progId="Equation.3">
              <p:embed/>
            </p:oleObj>
          </a:graphicData>
        </a:graphic>
      </p:graphicFrame>
      <p:graphicFrame>
        <p:nvGraphicFramePr>
          <p:cNvPr id="20491" name="Object 11"/>
          <p:cNvGraphicFramePr>
            <a:graphicFrameLocks noChangeAspect="1"/>
          </p:cNvGraphicFramePr>
          <p:nvPr/>
        </p:nvGraphicFramePr>
        <p:xfrm>
          <a:off x="4214810" y="2000240"/>
          <a:ext cx="609600" cy="390525"/>
        </p:xfrm>
        <a:graphic>
          <a:graphicData uri="http://schemas.openxmlformats.org/presentationml/2006/ole">
            <p:oleObj spid="_x0000_s20491" name="Формула" r:id="rId6" imgW="609336" imgH="393529" progId="Equation.3">
              <p:embed/>
            </p:oleObj>
          </a:graphicData>
        </a:graphic>
      </p:graphicFrame>
      <p:graphicFrame>
        <p:nvGraphicFramePr>
          <p:cNvPr id="20490" name="Object 10"/>
          <p:cNvGraphicFramePr>
            <a:graphicFrameLocks noChangeAspect="1"/>
          </p:cNvGraphicFramePr>
          <p:nvPr/>
        </p:nvGraphicFramePr>
        <p:xfrm>
          <a:off x="4286248" y="3786190"/>
          <a:ext cx="685800" cy="276225"/>
        </p:xfrm>
        <a:graphic>
          <a:graphicData uri="http://schemas.openxmlformats.org/presentationml/2006/ole">
            <p:oleObj spid="_x0000_s20490" name="Формула" r:id="rId7" imgW="685800" imgH="279400" progId="Equation.3">
              <p:embed/>
            </p:oleObj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Математическая игра </a:t>
            </a:r>
            <a:br>
              <a:rPr lang="ru-RU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785926"/>
            <a:ext cx="8229600" cy="3740145"/>
          </a:xfrm>
        </p:spPr>
        <p:txBody>
          <a:bodyPr/>
          <a:lstStyle/>
          <a:p>
            <a:pPr algn="ctr">
              <a:lnSpc>
                <a:spcPct val="150000"/>
              </a:lnSpc>
              <a:buNone/>
            </a:pPr>
            <a:r>
              <a:rPr lang="ru-RU" dirty="0"/>
              <a:t>Студенты делятся на </a:t>
            </a:r>
            <a:r>
              <a:rPr lang="ru-RU" dirty="0" smtClean="0"/>
              <a:t>группы.  </a:t>
            </a:r>
          </a:p>
          <a:p>
            <a:pPr>
              <a:lnSpc>
                <a:spcPct val="150000"/>
              </a:lnSpc>
              <a:buNone/>
            </a:pPr>
            <a:r>
              <a:rPr lang="ru-RU" dirty="0" smtClean="0"/>
              <a:t>Каждой </a:t>
            </a:r>
            <a:r>
              <a:rPr lang="ru-RU" dirty="0"/>
              <a:t>группе раздается листы учета знаний</a:t>
            </a:r>
            <a:r>
              <a:rPr lang="ru-RU" dirty="0" smtClean="0"/>
              <a:t>.</a:t>
            </a:r>
          </a:p>
          <a:p>
            <a:pPr>
              <a:lnSpc>
                <a:spcPct val="150000"/>
              </a:lnSpc>
              <a:buNone/>
            </a:pPr>
            <a:endParaRPr lang="ru-RU" sz="2400" dirty="0"/>
          </a:p>
          <a:p>
            <a:pPr>
              <a:lnSpc>
                <a:spcPct val="150000"/>
              </a:lnSpc>
              <a:buNone/>
            </a:pPr>
            <a:endParaRPr lang="ru-RU" sz="2400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одзаголовок 10"/>
          <p:cNvSpPr>
            <a:spLocks noGrp="1"/>
          </p:cNvSpPr>
          <p:nvPr>
            <p:ph type="subTitle" idx="4294967295"/>
          </p:nvPr>
        </p:nvSpPr>
        <p:spPr>
          <a:xfrm>
            <a:off x="1428750" y="2000250"/>
            <a:ext cx="7715250" cy="3143250"/>
          </a:xfrm>
        </p:spPr>
        <p:txBody>
          <a:bodyPr>
            <a:normAutofit/>
          </a:bodyPr>
          <a:lstStyle/>
          <a:p>
            <a:endParaRPr lang="ru-RU" sz="2400" dirty="0"/>
          </a:p>
          <a:p>
            <a:endParaRPr lang="ru-RU" sz="2400" dirty="0"/>
          </a:p>
        </p:txBody>
      </p:sp>
      <p:graphicFrame>
        <p:nvGraphicFramePr>
          <p:cNvPr id="12" name="Таблица 11"/>
          <p:cNvGraphicFramePr>
            <a:graphicFrameLocks noGrp="1"/>
          </p:cNvGraphicFramePr>
          <p:nvPr/>
        </p:nvGraphicFramePr>
        <p:xfrm>
          <a:off x="571472" y="1000108"/>
          <a:ext cx="7628947" cy="4268809"/>
        </p:xfrm>
        <a:graphic>
          <a:graphicData uri="http://schemas.openxmlformats.org/drawingml/2006/table">
            <a:tbl>
              <a:tblPr/>
              <a:tblGrid>
                <a:gridCol w="691153"/>
                <a:gridCol w="1023359"/>
                <a:gridCol w="1571636"/>
                <a:gridCol w="1692947"/>
                <a:gridCol w="1736077"/>
                <a:gridCol w="913775"/>
              </a:tblGrid>
              <a:tr h="426881">
                <a:tc rowSpan="2"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 </a:t>
                      </a:r>
                      <a:r>
                        <a:rPr lang="ru-RU" sz="1800" dirty="0" err="1">
                          <a:latin typeface="Times New Roman"/>
                          <a:ea typeface="Times New Roman"/>
                        </a:rPr>
                        <a:t>п</a:t>
                      </a:r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/</a:t>
                      </a:r>
                      <a:r>
                        <a:rPr lang="ru-RU" sz="1800" dirty="0" err="1">
                          <a:latin typeface="Times New Roman"/>
                          <a:ea typeface="Times New Roman"/>
                        </a:rPr>
                        <a:t>п</a:t>
                      </a:r>
                      <a:endParaRPr lang="ru-RU" sz="1800" dirty="0">
                        <a:latin typeface="Times New Roman"/>
                        <a:ea typeface="Times New Roman"/>
                      </a:endParaRPr>
                    </a:p>
                  </a:txBody>
                  <a:tcPr marL="63795" marR="63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ФИ студента</a:t>
                      </a:r>
                    </a:p>
                  </a:txBody>
                  <a:tcPr marL="63795" marR="63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2400">
                          <a:latin typeface="Times New Roman"/>
                          <a:ea typeface="Times New Roman"/>
                        </a:rPr>
                        <a:t>Оценка за игру</a:t>
                      </a:r>
                    </a:p>
                  </a:txBody>
                  <a:tcPr marL="63795" marR="63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ru-RU" sz="1800" dirty="0">
                          <a:latin typeface="Times New Roman"/>
                          <a:ea typeface="Times New Roman"/>
                        </a:rPr>
                        <a:t>Оценка за игру</a:t>
                      </a:r>
                    </a:p>
                  </a:txBody>
                  <a:tcPr marL="63795" marR="63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80642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1. Разминка</a:t>
                      </a:r>
                    </a:p>
                  </a:txBody>
                  <a:tcPr marL="63795" marR="63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2. Назвать метод </a:t>
                      </a:r>
                    </a:p>
                  </a:txBody>
                  <a:tcPr marL="63795" marR="63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>
                          <a:latin typeface="Times New Roman"/>
                          <a:ea typeface="Times New Roman"/>
                        </a:rPr>
                        <a:t>3. </a:t>
                      </a:r>
                      <a:r>
                        <a:rPr lang="ru-RU" sz="2000" dirty="0" smtClean="0">
                          <a:latin typeface="Times New Roman"/>
                          <a:ea typeface="Times New Roman"/>
                        </a:rPr>
                        <a:t>Вычислить</a:t>
                      </a:r>
                      <a:endParaRPr lang="ru-RU" sz="2000" dirty="0">
                        <a:latin typeface="Times New Roman"/>
                        <a:ea typeface="Times New Roman"/>
                      </a:endParaRPr>
                    </a:p>
                  </a:txBody>
                  <a:tcPr marL="63795" marR="63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26881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1</a:t>
                      </a:r>
                    </a:p>
                  </a:txBody>
                  <a:tcPr marL="63795" marR="63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3795" marR="63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3795" marR="63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3795" marR="63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3795" marR="63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3795" marR="63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881">
                <a:tc>
                  <a:txBody>
                    <a:bodyPr/>
                    <a:lstStyle/>
                    <a:p>
                      <a:pPr algn="ctr"/>
                      <a:r>
                        <a:rPr lang="ru-RU" sz="2400" dirty="0">
                          <a:latin typeface="Times New Roman"/>
                          <a:ea typeface="Times New Roman"/>
                        </a:rPr>
                        <a:t>2</a:t>
                      </a:r>
                    </a:p>
                  </a:txBody>
                  <a:tcPr marL="63795" marR="63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3795" marR="63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3795" marR="63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3795" marR="63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3795" marR="63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3795" marR="63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881"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latin typeface="Times New Roman"/>
                          <a:ea typeface="Times New Roman"/>
                        </a:rPr>
                        <a:t>3</a:t>
                      </a:r>
                    </a:p>
                  </a:txBody>
                  <a:tcPr marL="63795" marR="63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3795" marR="63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3795" marR="63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3795" marR="63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3795" marR="63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3795" marR="63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881"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latin typeface="Times New Roman"/>
                          <a:ea typeface="Times New Roman"/>
                        </a:rPr>
                        <a:t>4</a:t>
                      </a:r>
                    </a:p>
                  </a:txBody>
                  <a:tcPr marL="63795" marR="63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3795" marR="63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3795" marR="63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3795" marR="63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3795" marR="63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3795" marR="63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881">
                <a:tc>
                  <a:txBody>
                    <a:bodyPr/>
                    <a:lstStyle/>
                    <a:p>
                      <a:pPr algn="ctr"/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3795" marR="63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3795" marR="63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3795" marR="63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3795" marR="63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3795" marR="63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3795" marR="63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6881">
                <a:tc>
                  <a:txBody>
                    <a:bodyPr/>
                    <a:lstStyle/>
                    <a:p>
                      <a:pPr algn="ctr"/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3795" marR="63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>
                          <a:latin typeface="Times New Roman"/>
                          <a:ea typeface="Times New Roman"/>
                        </a:rPr>
                        <a:t>всего</a:t>
                      </a:r>
                    </a:p>
                  </a:txBody>
                  <a:tcPr marL="63795" marR="63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3795" marR="63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3795" marR="63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>
                        <a:latin typeface="Times New Roman"/>
                        <a:ea typeface="Times New Roman"/>
                      </a:endParaRPr>
                    </a:p>
                  </a:txBody>
                  <a:tcPr marL="63795" marR="63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3795" marR="6379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1 этап игры «Разминка»                                                                    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/>
              <a:t>1. Что называется первообразной функции?</a:t>
            </a:r>
          </a:p>
          <a:p>
            <a:r>
              <a:rPr lang="ru-RU" dirty="0"/>
              <a:t>2. Дайте определение  неопределенного интеграла.</a:t>
            </a:r>
          </a:p>
          <a:p>
            <a:r>
              <a:rPr lang="ru-RU" dirty="0"/>
              <a:t>3. Перечислите свойства неопределенного интеграла.</a:t>
            </a:r>
          </a:p>
          <a:p>
            <a:r>
              <a:rPr lang="ru-RU" dirty="0"/>
              <a:t>4. Дайте определение  определенного интеграла.</a:t>
            </a:r>
          </a:p>
          <a:p>
            <a:r>
              <a:rPr lang="ru-RU" dirty="0"/>
              <a:t>5. Перечислите основные свойства определенного интеграла.</a:t>
            </a:r>
          </a:p>
          <a:p>
            <a:r>
              <a:rPr lang="ru-RU" dirty="0"/>
              <a:t>6. Верно ли, что интеграл от любой степенной функции будет снова степенной функцией?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15" name="Текст 14"/>
          <p:cNvSpPr>
            <a:spLocks noGrp="1"/>
          </p:cNvSpPr>
          <p:nvPr>
            <p:ph type="body" idx="1"/>
          </p:nvPr>
        </p:nvSpPr>
        <p:spPr>
          <a:xfrm>
            <a:off x="722313" y="1714488"/>
            <a:ext cx="7772400" cy="1785950"/>
          </a:xfrm>
        </p:spPr>
        <p:txBody>
          <a:bodyPr/>
          <a:lstStyle/>
          <a:p>
            <a:r>
              <a:rPr lang="ru-RU" sz="4000" dirty="0">
                <a:solidFill>
                  <a:schemeClr val="tx1"/>
                </a:solidFill>
              </a:rPr>
              <a:t>2. Назвать метод вычисления интегралов: 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500033" y="500042"/>
          <a:ext cx="7215239" cy="5429289"/>
        </p:xfrm>
        <a:graphic>
          <a:graphicData uri="http://schemas.openxmlformats.org/drawingml/2006/table">
            <a:tbl>
              <a:tblPr/>
              <a:tblGrid>
                <a:gridCol w="614510"/>
                <a:gridCol w="1885821"/>
                <a:gridCol w="4714908"/>
              </a:tblGrid>
              <a:tr h="10746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57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2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57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3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57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4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57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5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57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6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2576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7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7420" name="Рисунок 1" descr="Image776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5286388"/>
            <a:ext cx="571500" cy="428625"/>
          </a:xfrm>
          <a:prstGeom prst="rect">
            <a:avLst/>
          </a:prstGeom>
          <a:noFill/>
        </p:spPr>
      </p:pic>
      <p:pic>
        <p:nvPicPr>
          <p:cNvPr id="17419" name="Рисунок 2" descr="Image776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4643446"/>
            <a:ext cx="1152525" cy="333375"/>
          </a:xfrm>
          <a:prstGeom prst="rect">
            <a:avLst/>
          </a:prstGeom>
          <a:noFill/>
        </p:spPr>
      </p:pic>
      <p:pic>
        <p:nvPicPr>
          <p:cNvPr id="17418" name="Рисунок 3" descr="Image776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00166" y="3857628"/>
            <a:ext cx="571500" cy="438150"/>
          </a:xfrm>
          <a:prstGeom prst="rect">
            <a:avLst/>
          </a:prstGeom>
          <a:noFill/>
        </p:spPr>
      </p:pic>
      <p:pic>
        <p:nvPicPr>
          <p:cNvPr id="17417" name="Рисунок 4" descr="Image7763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428728" y="3143248"/>
            <a:ext cx="800100" cy="304800"/>
          </a:xfrm>
          <a:prstGeom prst="rect">
            <a:avLst/>
          </a:prstGeom>
          <a:noFill/>
        </p:spPr>
      </p:pic>
      <p:pic>
        <p:nvPicPr>
          <p:cNvPr id="17416" name="Рисунок 5" descr="Image776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357290" y="2357430"/>
            <a:ext cx="1152525" cy="304800"/>
          </a:xfrm>
          <a:prstGeom prst="rect">
            <a:avLst/>
          </a:prstGeom>
          <a:noFill/>
        </p:spPr>
      </p:pic>
      <p:pic>
        <p:nvPicPr>
          <p:cNvPr id="17415" name="Рисунок 6" descr="Image776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571604" y="1714488"/>
            <a:ext cx="771525" cy="495300"/>
          </a:xfrm>
          <a:prstGeom prst="rect">
            <a:avLst/>
          </a:prstGeom>
          <a:noFill/>
        </p:spPr>
      </p:pic>
      <p:pic>
        <p:nvPicPr>
          <p:cNvPr id="17414" name="Рисунок 7" descr="Image7766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571604" y="928670"/>
            <a:ext cx="619125" cy="428625"/>
          </a:xfrm>
          <a:prstGeom prst="rect">
            <a:avLst/>
          </a:prstGeom>
          <a:noFill/>
        </p:spPr>
      </p:pic>
      <p:sp>
        <p:nvSpPr>
          <p:cNvPr id="17421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57232"/>
            <a:ext cx="8229600" cy="2571768"/>
          </a:xfrm>
        </p:spPr>
        <p:txBody>
          <a:bodyPr/>
          <a:lstStyle/>
          <a:p>
            <a:r>
              <a:rPr lang="ru-RU" dirty="0" smtClean="0"/>
              <a:t>3.Вычислите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714480" y="2786058"/>
            <a:ext cx="54292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1) Вычислите </a:t>
            </a:r>
            <a:r>
              <a:rPr lang="ru-RU" sz="2400" dirty="0" smtClean="0"/>
              <a:t>определенный интеграл</a:t>
            </a:r>
            <a:endParaRPr lang="ru-RU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1533207" y="857232"/>
          <a:ext cx="6077585" cy="2937528"/>
        </p:xfrm>
        <a:graphic>
          <a:graphicData uri="http://schemas.openxmlformats.org/drawingml/2006/table">
            <a:tbl>
              <a:tblPr/>
              <a:tblGrid>
                <a:gridCol w="3038475"/>
                <a:gridCol w="3039110"/>
              </a:tblGrid>
              <a:tr h="146876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baseline="0" dirty="0" smtClean="0">
                          <a:latin typeface="Times New Roman"/>
                          <a:ea typeface="Times New Roman"/>
                        </a:rPr>
                        <a:t>                       </a:t>
                      </a: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1.  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           3.  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6876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                   2</a:t>
                      </a:r>
                      <a:r>
                        <a:rPr lang="ru-RU" sz="1200" dirty="0">
                          <a:latin typeface="Times New Roman"/>
                          <a:ea typeface="Times New Roman"/>
                        </a:rPr>
                        <a:t>. 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dirty="0">
                        <a:latin typeface="Times New Roman"/>
                        <a:ea typeface="Times New Roman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   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/>
                          <a:ea typeface="Times New Roman"/>
                        </a:rPr>
                        <a:t>            4.  </a:t>
                      </a:r>
                      <a:endParaRPr lang="ru-RU" sz="1000" dirty="0"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22538" name="Object 10"/>
          <p:cNvGraphicFramePr>
            <a:graphicFrameLocks noChangeAspect="1"/>
          </p:cNvGraphicFramePr>
          <p:nvPr/>
        </p:nvGraphicFramePr>
        <p:xfrm>
          <a:off x="5357818" y="2500306"/>
          <a:ext cx="1495425" cy="466725"/>
        </p:xfrm>
        <a:graphic>
          <a:graphicData uri="http://schemas.openxmlformats.org/presentationml/2006/ole">
            <p:oleObj spid="_x0000_s22538" name="Формула" r:id="rId3" imgW="1498600" imgH="469900" progId="Equation.3">
              <p:embed/>
            </p:oleObj>
          </a:graphicData>
        </a:graphic>
      </p:graphicFrame>
      <p:graphicFrame>
        <p:nvGraphicFramePr>
          <p:cNvPr id="22537" name="Object 9"/>
          <p:cNvGraphicFramePr>
            <a:graphicFrameLocks noChangeAspect="1"/>
          </p:cNvGraphicFramePr>
          <p:nvPr/>
        </p:nvGraphicFramePr>
        <p:xfrm>
          <a:off x="2714612" y="2571744"/>
          <a:ext cx="1485900" cy="466725"/>
        </p:xfrm>
        <a:graphic>
          <a:graphicData uri="http://schemas.openxmlformats.org/presentationml/2006/ole">
            <p:oleObj spid="_x0000_s22537" name="Формула" r:id="rId4" imgW="1485900" imgH="469900" progId="Equation.3">
              <p:embed/>
            </p:oleObj>
          </a:graphicData>
        </a:graphic>
      </p:graphicFrame>
      <p:graphicFrame>
        <p:nvGraphicFramePr>
          <p:cNvPr id="22536" name="Object 8"/>
          <p:cNvGraphicFramePr>
            <a:graphicFrameLocks noChangeAspect="1"/>
          </p:cNvGraphicFramePr>
          <p:nvPr/>
        </p:nvGraphicFramePr>
        <p:xfrm>
          <a:off x="5429256" y="1142984"/>
          <a:ext cx="676275" cy="587375"/>
        </p:xfrm>
        <a:graphic>
          <a:graphicData uri="http://schemas.openxmlformats.org/presentationml/2006/ole">
            <p:oleObj spid="_x0000_s22536" name="Формула" r:id="rId5" imgW="672840" imgH="583920" progId="Equation.3">
              <p:embed/>
            </p:oleObj>
          </a:graphicData>
        </a:graphic>
      </p:graphicFrame>
      <p:graphicFrame>
        <p:nvGraphicFramePr>
          <p:cNvPr id="22535" name="Object 7"/>
          <p:cNvGraphicFramePr>
            <a:graphicFrameLocks noChangeAspect="1"/>
          </p:cNvGraphicFramePr>
          <p:nvPr/>
        </p:nvGraphicFramePr>
        <p:xfrm>
          <a:off x="2786050" y="1142984"/>
          <a:ext cx="647700" cy="600075"/>
        </p:xfrm>
        <a:graphic>
          <a:graphicData uri="http://schemas.openxmlformats.org/presentationml/2006/ole">
            <p:oleObj spid="_x0000_s22535" name="Формула" r:id="rId6" imgW="647700" imgH="596900" progId="Equation.3">
              <p:embed/>
            </p:oleObj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4294967295"/>
          </p:nvPr>
        </p:nvSpPr>
        <p:spPr>
          <a:xfrm>
            <a:off x="1371600" y="1928813"/>
            <a:ext cx="6629424" cy="2478087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2) Найти </a:t>
            </a:r>
            <a:r>
              <a:rPr lang="ru-RU" dirty="0"/>
              <a:t>интегралы и проверить их дифференцированием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36</TotalTime>
  <Words>166</Words>
  <PresentationFormat>Экран (4:3)</PresentationFormat>
  <Paragraphs>66</Paragraphs>
  <Slides>10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Тема Office</vt:lpstr>
      <vt:lpstr>Microsoft Equation 3.0</vt:lpstr>
      <vt:lpstr>Государственное бюджетное образовательное учреждение среднего профессионального образования – техникум   «Борское медицинское училище»</vt:lpstr>
      <vt:lpstr>Математическая игра  </vt:lpstr>
      <vt:lpstr>Слайд 3</vt:lpstr>
      <vt:lpstr>1 этап игры «Разминка»                                                                      </vt:lpstr>
      <vt:lpstr> </vt:lpstr>
      <vt:lpstr>Слайд 6</vt:lpstr>
      <vt:lpstr>3.Вычислите  </vt:lpstr>
      <vt:lpstr>Слайд 8</vt:lpstr>
      <vt:lpstr>Слайд 9</vt:lpstr>
      <vt:lpstr>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бюджетное образовательное учреждение среднего профессионального образования – техникум   «Борское медицинское училище»</dc:title>
  <dc:creator>1</dc:creator>
  <cp:lastModifiedBy>1</cp:lastModifiedBy>
  <cp:revision>5</cp:revision>
  <dcterms:created xsi:type="dcterms:W3CDTF">2015-02-08T18:01:54Z</dcterms:created>
  <dcterms:modified xsi:type="dcterms:W3CDTF">2015-02-08T18:54:52Z</dcterms:modified>
</cp:coreProperties>
</file>