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61" r:id="rId3"/>
    <p:sldId id="258" r:id="rId4"/>
    <p:sldId id="263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565" autoAdjust="0"/>
    <p:restoredTop sz="94660"/>
  </p:normalViewPr>
  <p:slideViewPr>
    <p:cSldViewPr>
      <p:cViewPr varScale="1">
        <p:scale>
          <a:sx n="55" d="100"/>
          <a:sy n="55" d="100"/>
        </p:scale>
        <p:origin x="-874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4;&#1072;&#1088;&#1100;&#1103;\Desktop\12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&#1050;&#1085;&#1080;&#1075;&#1072;1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4;&#1072;&#1088;&#1100;&#1103;\Desktop\12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4;&#1072;&#1088;&#1100;&#1103;\Desktop\12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&#1044;&#1072;&#1088;&#1100;&#1103;\Desktop\12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>
        <c:manualLayout>
          <c:layoutTarget val="inner"/>
          <c:xMode val="edge"/>
          <c:yMode val="edge"/>
          <c:x val="7.0119984902733634E-2"/>
          <c:y val="1.9384479710216725E-2"/>
          <c:w val="0.92957257419798356"/>
          <c:h val="0.49545394336305837"/>
        </c:manualLayout>
      </c:layout>
      <c:bar3DChart>
        <c:barDir val="col"/>
        <c:grouping val="stacked"/>
        <c:ser>
          <c:idx val="0"/>
          <c:order val="0"/>
          <c:tx>
            <c:strRef>
              <c:f>Лист1!$B$2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Лист1!$B$3:$B$17</c:f>
              <c:numCache>
                <c:formatCode>General</c:formatCode>
                <c:ptCount val="15"/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Лист1!$C$3:$C$17</c:f>
              <c:numCache>
                <c:formatCode>General</c:formatCode>
                <c:ptCount val="15"/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Лист1!$D$3:$D$17</c:f>
              <c:numCache>
                <c:formatCode>General</c:formatCode>
                <c:ptCount val="15"/>
              </c:numCache>
            </c:numRef>
          </c:val>
        </c:ser>
        <c:ser>
          <c:idx val="3"/>
          <c:order val="3"/>
          <c:tx>
            <c:strRef>
              <c:f>Лист1!$E$2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Лист1!$E$3:$E$17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Лист1!$F$2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Лист1!$F$3:$F$17</c:f>
              <c:numCache>
                <c:formatCode>General</c:formatCode>
                <c:ptCount val="15"/>
              </c:numCache>
            </c:numRef>
          </c:val>
        </c:ser>
        <c:ser>
          <c:idx val="5"/>
          <c:order val="5"/>
          <c:tx>
            <c:strRef>
              <c:f>Лист1!$G$2</c:f>
              <c:strCache>
                <c:ptCount val="1"/>
              </c:strCache>
            </c:strRef>
          </c:tx>
          <c:dLbls>
            <c:dLbl>
              <c:idx val="0"/>
              <c:layout>
                <c:manualLayout>
                  <c:x val="-1.6460790138664693E-3"/>
                  <c:y val="-0.17435775400724041"/>
                </c:manualLayout>
              </c:layout>
              <c:showVal val="1"/>
            </c:dLbl>
            <c:dLbl>
              <c:idx val="1"/>
              <c:layout>
                <c:manualLayout>
                  <c:x val="9.8764740831988208E-3"/>
                  <c:y val="-0.1401699591038598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7.8631928277774946E-2"/>
                </c:manualLayout>
              </c:layout>
              <c:showVal val="1"/>
            </c:dLbl>
            <c:dLbl>
              <c:idx val="3"/>
              <c:layout>
                <c:manualLayout>
                  <c:x val="8.2303950693323209E-3"/>
                  <c:y val="-8.2050707768113074E-2"/>
                </c:manualLayout>
              </c:layout>
              <c:showVal val="1"/>
            </c:dLbl>
            <c:dLbl>
              <c:idx val="4"/>
              <c:layout>
                <c:manualLayout>
                  <c:x val="0"/>
                  <c:y val="-6.8375589806760909E-2"/>
                </c:manualLayout>
              </c:layout>
              <c:showVal val="1"/>
            </c:dLbl>
            <c:dLbl>
              <c:idx val="5"/>
              <c:layout>
                <c:manualLayout>
                  <c:x val="1.1522553097065321E-2"/>
                  <c:y val="-0.1299136206328457"/>
                </c:manualLayout>
              </c:layout>
              <c:showVal val="1"/>
            </c:dLbl>
            <c:dLbl>
              <c:idx val="6"/>
              <c:layout>
                <c:manualLayout>
                  <c:x val="-1.6460790138664693E-3"/>
                  <c:y val="-8.8888266748789344E-2"/>
                </c:manualLayout>
              </c:layout>
              <c:showVal val="1"/>
            </c:dLbl>
            <c:dLbl>
              <c:idx val="7"/>
              <c:layout>
                <c:manualLayout>
                  <c:x val="-1.6460790138664693E-3"/>
                  <c:y val="-0.10256338471014145"/>
                </c:manualLayout>
              </c:layout>
              <c:showVal val="1"/>
            </c:dLbl>
            <c:dLbl>
              <c:idx val="8"/>
              <c:layout>
                <c:manualLayout>
                  <c:x val="-1.6460790138664693E-3"/>
                  <c:y val="-0.1059821642004795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0.16410141553622656"/>
                </c:manualLayout>
              </c:layout>
              <c:showVal val="1"/>
            </c:dLbl>
            <c:dLbl>
              <c:idx val="10"/>
              <c:layout>
                <c:manualLayout>
                  <c:x val="-8.2303950693323209E-3"/>
                  <c:y val="-0.12307606165216962"/>
                </c:manualLayout>
              </c:layout>
              <c:showVal val="1"/>
            </c:dLbl>
            <c:dLbl>
              <c:idx val="11"/>
              <c:layout>
                <c:manualLayout>
                  <c:x val="8.2303950693323209E-3"/>
                  <c:y val="-0.2598272412656919"/>
                </c:manualLayout>
              </c:layout>
              <c:showVal val="1"/>
            </c:dLbl>
            <c:dLbl>
              <c:idx val="12"/>
              <c:layout>
                <c:manualLayout>
                  <c:x val="0"/>
                  <c:y val="-0.14016995910385982"/>
                </c:manualLayout>
              </c:layout>
              <c:showVal val="1"/>
            </c:dLbl>
            <c:txPr>
              <a:bodyPr/>
              <a:lstStyle/>
              <a:p>
                <a:pPr>
                  <a:defRPr sz="1400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Лист1!$G$3:$G$17</c:f>
              <c:numCache>
                <c:formatCode>General</c:formatCode>
                <c:ptCount val="15"/>
                <c:pt idx="0">
                  <c:v>23</c:v>
                </c:pt>
                <c:pt idx="1">
                  <c:v>1</c:v>
                </c:pt>
                <c:pt idx="2">
                  <c:v>2</c:v>
                </c:pt>
                <c:pt idx="3">
                  <c:v>1</c:v>
                </c:pt>
                <c:pt idx="4">
                  <c:v>0</c:v>
                </c:pt>
                <c:pt idx="5">
                  <c:v>19</c:v>
                </c:pt>
                <c:pt idx="6">
                  <c:v>5</c:v>
                </c:pt>
                <c:pt idx="7">
                  <c:v>1</c:v>
                </c:pt>
                <c:pt idx="8">
                  <c:v>0</c:v>
                </c:pt>
                <c:pt idx="9">
                  <c:v>26</c:v>
                </c:pt>
                <c:pt idx="10">
                  <c:v>16</c:v>
                </c:pt>
                <c:pt idx="11">
                  <c:v>57</c:v>
                </c:pt>
                <c:pt idx="12">
                  <c:v>17</c:v>
                </c:pt>
              </c:numCache>
            </c:numRef>
          </c:val>
        </c:ser>
        <c:ser>
          <c:idx val="6"/>
          <c:order val="6"/>
          <c:tx>
            <c:strRef>
              <c:f>Лист1!$H$2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Лист1!$H$3:$H$17</c:f>
              <c:numCache>
                <c:formatCode>General</c:formatCode>
                <c:ptCount val="15"/>
              </c:numCache>
            </c:numRef>
          </c:val>
        </c:ser>
        <c:shape val="box"/>
        <c:axId val="63752832"/>
        <c:axId val="62861696"/>
        <c:axId val="0"/>
      </c:bar3DChart>
      <c:catAx>
        <c:axId val="6375283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2861696"/>
        <c:crosses val="autoZero"/>
        <c:auto val="1"/>
        <c:lblAlgn val="ctr"/>
        <c:lblOffset val="100"/>
      </c:catAx>
      <c:valAx>
        <c:axId val="62861696"/>
        <c:scaling>
          <c:orientation val="minMax"/>
        </c:scaling>
        <c:axPos val="l"/>
        <c:majorGridlines/>
        <c:numFmt formatCode="General" sourceLinked="1"/>
        <c:tickLblPos val="nextTo"/>
        <c:crossAx val="63752832"/>
        <c:crosses val="autoZero"/>
        <c:crossBetween val="between"/>
      </c:valAx>
    </c:plotArea>
    <c:plotVisOnly val="1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plotArea>
      <c:layout/>
      <c:barChart>
        <c:barDir val="col"/>
        <c:grouping val="stacked"/>
        <c:ser>
          <c:idx val="0"/>
          <c:order val="0"/>
          <c:cat>
            <c:strRef>
              <c:f>Лист1!$A$1:$A$13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общественного питания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Продовец производственных и промышленных товаров</c:v>
                </c:pt>
                <c:pt idx="8">
                  <c:v>Оператор АСБУ (1С Бухгалтерия)</c:v>
                </c:pt>
                <c:pt idx="9">
                  <c:v>Электрогазосварщик</c:v>
                </c:pt>
                <c:pt idx="10">
                  <c:v>Электромонтер по электрооборудования</c:v>
                </c:pt>
                <c:pt idx="11">
                  <c:v>Водитель ТС категории "В"</c:v>
                </c:pt>
                <c:pt idx="12">
                  <c:v>Тракторист категории "С"</c:v>
                </c:pt>
              </c:strCache>
            </c:strRef>
          </c:cat>
          <c:val>
            <c:numRef>
              <c:f>Лист1!$B$1:$B$13</c:f>
              <c:numCache>
                <c:formatCode>General</c:formatCode>
                <c:ptCount val="13"/>
              </c:numCache>
            </c:numRef>
          </c:val>
        </c:ser>
        <c:ser>
          <c:idx val="1"/>
          <c:order val="1"/>
          <c:cat>
            <c:strRef>
              <c:f>Лист1!$A$1:$A$13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общественного питания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Продовец производственных и промышленных товаров</c:v>
                </c:pt>
                <c:pt idx="8">
                  <c:v>Оператор АСБУ (1С Бухгалтерия)</c:v>
                </c:pt>
                <c:pt idx="9">
                  <c:v>Электрогазосварщик</c:v>
                </c:pt>
                <c:pt idx="10">
                  <c:v>Электромонтер по электрооборудования</c:v>
                </c:pt>
                <c:pt idx="11">
                  <c:v>Водитель ТС категории "В"</c:v>
                </c:pt>
                <c:pt idx="12">
                  <c:v>Тракторист категории "С"</c:v>
                </c:pt>
              </c:strCache>
            </c:strRef>
          </c:cat>
          <c:val>
            <c:numRef>
              <c:f>Лист1!$C$1:$C$13</c:f>
              <c:numCache>
                <c:formatCode>General</c:formatCode>
                <c:ptCount val="13"/>
              </c:numCache>
            </c:numRef>
          </c:val>
        </c:ser>
        <c:ser>
          <c:idx val="2"/>
          <c:order val="2"/>
          <c:cat>
            <c:strRef>
              <c:f>Лист1!$A$1:$A$13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общественного питания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Продовец производственных и промышленных товаров</c:v>
                </c:pt>
                <c:pt idx="8">
                  <c:v>Оператор АСБУ (1С Бухгалтерия)</c:v>
                </c:pt>
                <c:pt idx="9">
                  <c:v>Электрогазосварщик</c:v>
                </c:pt>
                <c:pt idx="10">
                  <c:v>Электромонтер по электрооборудования</c:v>
                </c:pt>
                <c:pt idx="11">
                  <c:v>Водитель ТС категории "В"</c:v>
                </c:pt>
                <c:pt idx="12">
                  <c:v>Тракторист категории "С"</c:v>
                </c:pt>
              </c:strCache>
            </c:strRef>
          </c:cat>
          <c:val>
            <c:numRef>
              <c:f>Лист1!$D$1:$D$13</c:f>
              <c:numCache>
                <c:formatCode>General</c:formatCode>
                <c:ptCount val="13"/>
              </c:numCache>
            </c:numRef>
          </c:val>
        </c:ser>
        <c:ser>
          <c:idx val="3"/>
          <c:order val="3"/>
          <c:cat>
            <c:strRef>
              <c:f>Лист1!$A$1:$A$13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общественного питания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Продовец производственных и промышленных товаров</c:v>
                </c:pt>
                <c:pt idx="8">
                  <c:v>Оператор АСБУ (1С Бухгалтерия)</c:v>
                </c:pt>
                <c:pt idx="9">
                  <c:v>Электрогазосварщик</c:v>
                </c:pt>
                <c:pt idx="10">
                  <c:v>Электромонтер по электрооборудования</c:v>
                </c:pt>
                <c:pt idx="11">
                  <c:v>Водитель ТС категории "В"</c:v>
                </c:pt>
                <c:pt idx="12">
                  <c:v>Тракторист категории "С"</c:v>
                </c:pt>
              </c:strCache>
            </c:strRef>
          </c:cat>
          <c:val>
            <c:numRef>
              <c:f>Лист1!$E$1:$E$13</c:f>
              <c:numCache>
                <c:formatCode>General</c:formatCode>
                <c:ptCount val="13"/>
              </c:numCache>
            </c:numRef>
          </c:val>
        </c:ser>
        <c:ser>
          <c:idx val="4"/>
          <c:order val="4"/>
          <c:cat>
            <c:strRef>
              <c:f>Лист1!$A$1:$A$13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общественного питания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Продовец производственных и промышленных товаров</c:v>
                </c:pt>
                <c:pt idx="8">
                  <c:v>Оператор АСБУ (1С Бухгалтерия)</c:v>
                </c:pt>
                <c:pt idx="9">
                  <c:v>Электрогазосварщик</c:v>
                </c:pt>
                <c:pt idx="10">
                  <c:v>Электромонтер по электрооборудования</c:v>
                </c:pt>
                <c:pt idx="11">
                  <c:v>Водитель ТС категории "В"</c:v>
                </c:pt>
                <c:pt idx="12">
                  <c:v>Тракторист категории "С"</c:v>
                </c:pt>
              </c:strCache>
            </c:strRef>
          </c:cat>
          <c:val>
            <c:numRef>
              <c:f>Лист1!$F$1:$F$13</c:f>
              <c:numCache>
                <c:formatCode>General</c:formatCode>
                <c:ptCount val="13"/>
              </c:numCache>
            </c:numRef>
          </c:val>
        </c:ser>
        <c:ser>
          <c:idx val="5"/>
          <c:order val="5"/>
          <c:dLbls>
            <c:dLbl>
              <c:idx val="0"/>
              <c:layout>
                <c:manualLayout>
                  <c:x val="-2.9629422249596387E-3"/>
                  <c:y val="-0.21218489481969027"/>
                </c:manualLayout>
              </c:layout>
              <c:showVal val="1"/>
            </c:dLbl>
            <c:dLbl>
              <c:idx val="1"/>
              <c:layout>
                <c:manualLayout>
                  <c:x val="2.9629422249596387E-3"/>
                  <c:y val="-8.8888266748789108E-2"/>
                </c:manualLayout>
              </c:layout>
              <c:showVal val="1"/>
            </c:dLbl>
            <c:dLbl>
              <c:idx val="2"/>
              <c:layout>
                <c:manualLayout>
                  <c:x val="-1.4814711124797922E-3"/>
                  <c:y val="-0.12903135495791981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9.749035707931715E-2"/>
                </c:manualLayout>
              </c:layout>
              <c:showVal val="1"/>
            </c:dLbl>
            <c:dLbl>
              <c:idx val="4"/>
              <c:layout>
                <c:manualLayout>
                  <c:x val="-2.9629422249596387E-3"/>
                  <c:y val="-6.3081995757205217E-2"/>
                </c:manualLayout>
              </c:layout>
              <c:showVal val="1"/>
            </c:dLbl>
            <c:dLbl>
              <c:idx val="5"/>
              <c:layout>
                <c:manualLayout>
                  <c:x val="4.4442966861707586E-3"/>
                  <c:y val="-0.13189871840142908"/>
                </c:manualLayout>
              </c:layout>
              <c:showVal val="1"/>
            </c:dLbl>
            <c:dLbl>
              <c:idx val="6"/>
              <c:layout>
                <c:manualLayout>
                  <c:x val="-5.9258844499192774E-3"/>
                  <c:y val="-5.447990542667723E-2"/>
                </c:manualLayout>
              </c:layout>
              <c:showVal val="1"/>
            </c:dLbl>
            <c:dLbl>
              <c:idx val="7"/>
              <c:layout>
                <c:manualLayout>
                  <c:x val="-2.9629422249596387E-3"/>
                  <c:y val="-3.1540997878602609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-9.4622993635807812E-2"/>
                </c:manualLayout>
              </c:layout>
              <c:showVal val="1"/>
            </c:dLbl>
            <c:dLbl>
              <c:idx val="9"/>
              <c:layout>
                <c:manualLayout>
                  <c:x val="1.4814711124798193E-3"/>
                  <c:y val="-0.13763344528844773"/>
                </c:manualLayout>
              </c:layout>
              <c:showVal val="1"/>
            </c:dLbl>
            <c:dLbl>
              <c:idx val="10"/>
              <c:layout>
                <c:manualLayout>
                  <c:x val="-1.0863995989709941E-16"/>
                  <c:y val="-0.12903135495791976"/>
                </c:manualLayout>
              </c:layout>
              <c:showVal val="1"/>
            </c:dLbl>
            <c:dLbl>
              <c:idx val="11"/>
              <c:layout>
                <c:manualLayout>
                  <c:x val="-2.9629422249596387E-3"/>
                  <c:y val="-0.24372589269829287"/>
                </c:manualLayout>
              </c:layout>
              <c:showVal val="1"/>
            </c:dLbl>
            <c:dLbl>
              <c:idx val="12"/>
              <c:layout>
                <c:manualLayout>
                  <c:x val="1.0863995989709941E-16"/>
                  <c:y val="-0.16343971628003162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общественного питания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Продовец производственных и промышленных товаров</c:v>
                </c:pt>
                <c:pt idx="8">
                  <c:v>Оператор АСБУ (1С Бухгалтерия)</c:v>
                </c:pt>
                <c:pt idx="9">
                  <c:v>Электрогазосварщик</c:v>
                </c:pt>
                <c:pt idx="10">
                  <c:v>Электромонтер по электрооборудования</c:v>
                </c:pt>
                <c:pt idx="11">
                  <c:v>Водитель ТС категории "В"</c:v>
                </c:pt>
                <c:pt idx="12">
                  <c:v>Тракторист категории "С"</c:v>
                </c:pt>
              </c:strCache>
            </c:strRef>
          </c:cat>
          <c:val>
            <c:numRef>
              <c:f>Лист1!$G$1:$G$13</c:f>
              <c:numCache>
                <c:formatCode>General</c:formatCode>
                <c:ptCount val="13"/>
                <c:pt idx="0">
                  <c:v>20</c:v>
                </c:pt>
                <c:pt idx="1">
                  <c:v>3</c:v>
                </c:pt>
                <c:pt idx="2">
                  <c:v>8</c:v>
                </c:pt>
                <c:pt idx="3">
                  <c:v>6</c:v>
                </c:pt>
                <c:pt idx="4">
                  <c:v>0</c:v>
                </c:pt>
                <c:pt idx="5">
                  <c:v>10</c:v>
                </c:pt>
                <c:pt idx="6">
                  <c:v>1</c:v>
                </c:pt>
                <c:pt idx="7">
                  <c:v>0</c:v>
                </c:pt>
                <c:pt idx="8">
                  <c:v>2</c:v>
                </c:pt>
                <c:pt idx="9">
                  <c:v>9</c:v>
                </c:pt>
                <c:pt idx="10">
                  <c:v>10</c:v>
                </c:pt>
                <c:pt idx="11">
                  <c:v>24</c:v>
                </c:pt>
                <c:pt idx="12">
                  <c:v>12</c:v>
                </c:pt>
              </c:numCache>
            </c:numRef>
          </c:val>
        </c:ser>
        <c:overlap val="100"/>
        <c:axId val="62903808"/>
        <c:axId val="62905344"/>
      </c:barChart>
      <c:catAx>
        <c:axId val="62903808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2905344"/>
        <c:crosses val="autoZero"/>
        <c:auto val="1"/>
        <c:lblAlgn val="ctr"/>
        <c:lblOffset val="100"/>
      </c:catAx>
      <c:valAx>
        <c:axId val="62905344"/>
        <c:scaling>
          <c:orientation val="minMax"/>
        </c:scaling>
        <c:axPos val="l"/>
        <c:majorGridlines/>
        <c:numFmt formatCode="General" sourceLinked="1"/>
        <c:tickLblPos val="nextTo"/>
        <c:crossAx val="62903808"/>
        <c:crosses val="autoZero"/>
        <c:crossBetween val="between"/>
      </c:valAx>
    </c:plotArea>
    <c:plotVisOnly val="1"/>
  </c:chart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>
        <c:manualLayout>
          <c:layoutTarget val="inner"/>
          <c:xMode val="edge"/>
          <c:yMode val="edge"/>
          <c:x val="6.2551112032048634E-2"/>
          <c:y val="3.1260044391724459E-2"/>
          <c:w val="0.93744888796795112"/>
          <c:h val="0.48923261718978367"/>
        </c:manualLayout>
      </c:layout>
      <c:barChart>
        <c:barDir val="col"/>
        <c:grouping val="stacked"/>
        <c:ser>
          <c:idx val="0"/>
          <c:order val="0"/>
          <c:tx>
            <c:strRef>
              <c:f>Лист1!$B$2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Лист1!$B$3:$B$17</c:f>
              <c:numCache>
                <c:formatCode>General</c:formatCode>
                <c:ptCount val="15"/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Лист1!$C$3:$C$17</c:f>
              <c:numCache>
                <c:formatCode>General</c:formatCode>
                <c:ptCount val="15"/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Лист1!$D$3:$D$17</c:f>
              <c:numCache>
                <c:formatCode>General</c:formatCode>
                <c:ptCount val="15"/>
              </c:numCache>
            </c:numRef>
          </c:val>
        </c:ser>
        <c:ser>
          <c:idx val="3"/>
          <c:order val="3"/>
          <c:tx>
            <c:strRef>
              <c:f>Лист1!$E$2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Лист1!$E$3:$E$17</c:f>
              <c:numCache>
                <c:formatCode>General</c:formatCode>
                <c:ptCount val="15"/>
              </c:numCache>
            </c:numRef>
          </c:val>
        </c:ser>
        <c:ser>
          <c:idx val="4"/>
          <c:order val="4"/>
          <c:tx>
            <c:strRef>
              <c:f>Лист1!$F$2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Лист1!$F$3:$F$17</c:f>
              <c:numCache>
                <c:formatCode>General</c:formatCode>
                <c:ptCount val="15"/>
              </c:numCache>
            </c:numRef>
          </c:val>
        </c:ser>
        <c:ser>
          <c:idx val="5"/>
          <c:order val="5"/>
          <c:tx>
            <c:strRef>
              <c:f>Лист1!$G$2</c:f>
              <c:strCache>
                <c:ptCount val="1"/>
              </c:strCache>
            </c:strRef>
          </c:tx>
          <c:spPr>
            <a:solidFill>
              <a:schemeClr val="accent6"/>
            </a:solidFill>
          </c:spPr>
          <c:dLbls>
            <c:dLbl>
              <c:idx val="0"/>
              <c:layout>
                <c:manualLayout>
                  <c:x val="-7.1475111663673622E-3"/>
                  <c:y val="-0.2617826337215558"/>
                </c:manualLayout>
              </c:layout>
              <c:showVal val="1"/>
            </c:dLbl>
            <c:dLbl>
              <c:idx val="1"/>
              <c:layout>
                <c:manualLayout>
                  <c:x val="-1.4145927120022326E-17"/>
                  <c:y val="-9.2599077809518149E-2"/>
                </c:manualLayout>
              </c:layout>
              <c:showVal val="1"/>
            </c:dLbl>
            <c:dLbl>
              <c:idx val="2"/>
              <c:layout>
                <c:manualLayout>
                  <c:x val="0"/>
                  <c:y val="-0.10943527377488539"/>
                </c:manualLayout>
              </c:layout>
              <c:showVal val="1"/>
            </c:dLbl>
            <c:dLbl>
              <c:idx val="3"/>
              <c:layout>
                <c:manualLayout>
                  <c:x val="2.8291854240044646E-17"/>
                  <c:y val="-8.9793045148624018E-2"/>
                </c:manualLayout>
              </c:layout>
              <c:showVal val="1"/>
            </c:dLbl>
            <c:dLbl>
              <c:idx val="4"/>
              <c:layout>
                <c:manualLayout>
                  <c:x val="8.771929824561403E-3"/>
                  <c:y val="-9.2868357797024612E-2"/>
                </c:manualLayout>
              </c:layout>
              <c:showVal val="1"/>
            </c:dLbl>
            <c:dLbl>
              <c:idx val="5"/>
              <c:layout>
                <c:manualLayout>
                  <c:x val="-4.6296680020260625E-3"/>
                  <c:y val="-0.14194484517935921"/>
                </c:manualLayout>
              </c:layout>
              <c:showVal val="1"/>
            </c:dLbl>
            <c:dLbl>
              <c:idx val="7"/>
              <c:layout>
                <c:manualLayout>
                  <c:x val="-5.8479532163742687E-3"/>
                  <c:y val="-0.14328260917255234"/>
                </c:manualLayout>
              </c:layout>
              <c:showVal val="1"/>
            </c:dLbl>
            <c:dLbl>
              <c:idx val="8"/>
              <c:layout>
                <c:manualLayout>
                  <c:x val="-3.0864197530864265E-3"/>
                  <c:y val="-6.7344783861467694E-2"/>
                </c:manualLayout>
              </c:layout>
              <c:showVal val="1"/>
            </c:dLbl>
            <c:dLbl>
              <c:idx val="9"/>
              <c:layout>
                <c:manualLayout>
                  <c:x val="-3.0864069622876088E-3"/>
                  <c:y val="-0.19434349174578933"/>
                </c:manualLayout>
              </c:layout>
              <c:showVal val="1"/>
            </c:dLbl>
            <c:dLbl>
              <c:idx val="10"/>
              <c:layout>
                <c:manualLayout>
                  <c:x val="4.9545287102270123E-3"/>
                  <c:y val="-9.9831917674133394E-2"/>
                </c:manualLayout>
              </c:layout>
              <c:showVal val="1"/>
            </c:dLbl>
            <c:dLbl>
              <c:idx val="11"/>
              <c:layout>
                <c:manualLayout>
                  <c:x val="4.7108256204816505E-3"/>
                  <c:y val="-0.22673626744415623"/>
                </c:manualLayout>
              </c:layout>
              <c:showVal val="1"/>
            </c:dLbl>
            <c:dLbl>
              <c:idx val="12"/>
              <c:layout>
                <c:manualLayout>
                  <c:x val="1.2182852143482069E-3"/>
                  <c:y val="-0.15131483417931643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Лист1!$G$3:$G$17</c:f>
              <c:numCache>
                <c:formatCode>General</c:formatCode>
                <c:ptCount val="15"/>
                <c:pt idx="0">
                  <c:v>16</c:v>
                </c:pt>
                <c:pt idx="1">
                  <c:v>1</c:v>
                </c:pt>
                <c:pt idx="2">
                  <c:v>1</c:v>
                </c:pt>
                <c:pt idx="3">
                  <c:v>3</c:v>
                </c:pt>
                <c:pt idx="4">
                  <c:v>2</c:v>
                </c:pt>
                <c:pt idx="5">
                  <c:v>5</c:v>
                </c:pt>
                <c:pt idx="6">
                  <c:v>0</c:v>
                </c:pt>
                <c:pt idx="7">
                  <c:v>6</c:v>
                </c:pt>
                <c:pt idx="8">
                  <c:v>0</c:v>
                </c:pt>
                <c:pt idx="9">
                  <c:v>10</c:v>
                </c:pt>
                <c:pt idx="10">
                  <c:v>4</c:v>
                </c:pt>
                <c:pt idx="11">
                  <c:v>13</c:v>
                </c:pt>
                <c:pt idx="12">
                  <c:v>9</c:v>
                </c:pt>
              </c:numCache>
            </c:numRef>
          </c:val>
        </c:ser>
        <c:ser>
          <c:idx val="6"/>
          <c:order val="6"/>
          <c:tx>
            <c:strRef>
              <c:f>Лист1!$H$2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Лист1!$H$3:$H$17</c:f>
              <c:numCache>
                <c:formatCode>General</c:formatCode>
                <c:ptCount val="15"/>
              </c:numCache>
            </c:numRef>
          </c:val>
        </c:ser>
        <c:ser>
          <c:idx val="7"/>
          <c:order val="7"/>
          <c:tx>
            <c:strRef>
              <c:f>Лист1!$I$2</c:f>
              <c:strCache>
                <c:ptCount val="1"/>
              </c:strCache>
            </c:strRef>
          </c:tx>
          <c:cat>
            <c:strRef>
              <c:f>Лист1!$A$3:$A$17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Лист1!$I$3:$I$17</c:f>
              <c:numCache>
                <c:formatCode>General</c:formatCode>
                <c:ptCount val="15"/>
              </c:numCache>
            </c:numRef>
          </c:val>
        </c:ser>
        <c:overlap val="100"/>
        <c:axId val="63988096"/>
        <c:axId val="63989632"/>
      </c:barChart>
      <c:catAx>
        <c:axId val="6398809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3989632"/>
        <c:crosses val="autoZero"/>
        <c:auto val="1"/>
        <c:lblAlgn val="ctr"/>
        <c:lblOffset val="100"/>
      </c:catAx>
      <c:valAx>
        <c:axId val="63989632"/>
        <c:scaling>
          <c:orientation val="minMax"/>
        </c:scaling>
        <c:axPos val="l"/>
        <c:majorGridlines/>
        <c:numFmt formatCode="General" sourceLinked="1"/>
        <c:tickLblPos val="nextTo"/>
        <c:crossAx val="63988096"/>
        <c:crosses val="autoZero"/>
        <c:crossBetween val="between"/>
      </c:valAx>
    </c:plotArea>
    <c:plotVisOnly val="1"/>
  </c:chart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plotArea>
      <c:layout/>
      <c:barChart>
        <c:barDir val="col"/>
        <c:grouping val="stacked"/>
        <c:ser>
          <c:idx val="0"/>
          <c:order val="0"/>
          <c:cat>
            <c:strRef>
              <c:f>Лист3!$A$1:$A$13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Лист3!$B$1:$B$13</c:f>
              <c:numCache>
                <c:formatCode>General</c:formatCode>
                <c:ptCount val="13"/>
              </c:numCache>
            </c:numRef>
          </c:val>
        </c:ser>
        <c:ser>
          <c:idx val="1"/>
          <c:order val="1"/>
          <c:cat>
            <c:strRef>
              <c:f>Лист3!$A$1:$A$13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Лист3!$C$1:$C$13</c:f>
              <c:numCache>
                <c:formatCode>General</c:formatCode>
                <c:ptCount val="13"/>
              </c:numCache>
            </c:numRef>
          </c:val>
        </c:ser>
        <c:ser>
          <c:idx val="2"/>
          <c:order val="2"/>
          <c:cat>
            <c:strRef>
              <c:f>Лист3!$A$1:$A$13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Лист3!$D$1:$D$13</c:f>
              <c:numCache>
                <c:formatCode>General</c:formatCode>
                <c:ptCount val="13"/>
              </c:numCache>
            </c:numRef>
          </c:val>
        </c:ser>
        <c:ser>
          <c:idx val="3"/>
          <c:order val="3"/>
          <c:cat>
            <c:strRef>
              <c:f>Лист3!$A$1:$A$13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Лист3!$E$1:$E$13</c:f>
              <c:numCache>
                <c:formatCode>General</c:formatCode>
                <c:ptCount val="13"/>
              </c:numCache>
            </c:numRef>
          </c:val>
        </c:ser>
        <c:ser>
          <c:idx val="4"/>
          <c:order val="4"/>
          <c:cat>
            <c:strRef>
              <c:f>Лист3!$A$1:$A$13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Лист3!$F$1:$F$13</c:f>
              <c:numCache>
                <c:formatCode>General</c:formatCode>
                <c:ptCount val="13"/>
              </c:numCache>
            </c:numRef>
          </c:val>
        </c:ser>
        <c:ser>
          <c:idx val="5"/>
          <c:order val="5"/>
          <c:dLbls>
            <c:dLbl>
              <c:idx val="0"/>
              <c:layout>
                <c:manualLayout>
                  <c:x val="4.4444133374394578E-3"/>
                  <c:y val="-0.24691239424738723"/>
                </c:manualLayout>
              </c:layout>
              <c:showVal val="1"/>
            </c:dLbl>
            <c:dLbl>
              <c:idx val="1"/>
              <c:layout>
                <c:manualLayout>
                  <c:x val="2.9629422249596387E-3"/>
                  <c:y val="-8.4240699213814468E-2"/>
                </c:manualLayout>
              </c:layout>
              <c:showVal val="1"/>
            </c:dLbl>
            <c:dLbl>
              <c:idx val="2"/>
              <c:layout>
                <c:manualLayout>
                  <c:x val="-1.4814711124797922E-3"/>
                  <c:y val="-0.11619406788112341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9.8764957698954839E-2"/>
                </c:manualLayout>
              </c:layout>
              <c:showVal val="1"/>
            </c:dLbl>
            <c:dLbl>
              <c:idx val="5"/>
              <c:layout>
                <c:manualLayout>
                  <c:x val="0"/>
                  <c:y val="-6.6811589031645899E-2"/>
                </c:manualLayout>
              </c:layout>
              <c:showVal val="1"/>
            </c:dLbl>
            <c:dLbl>
              <c:idx val="8"/>
              <c:layout>
                <c:manualLayout>
                  <c:x val="0"/>
                  <c:y val="-9.2955254304898718E-2"/>
                </c:manualLayout>
              </c:layout>
              <c:showVal val="1"/>
            </c:dLbl>
            <c:dLbl>
              <c:idx val="9"/>
              <c:layout>
                <c:manualLayout>
                  <c:x val="1.4814711124798193E-3"/>
                  <c:y val="-0.1597668433365447"/>
                </c:manualLayout>
              </c:layout>
              <c:showVal val="1"/>
            </c:dLbl>
            <c:dLbl>
              <c:idx val="10"/>
              <c:layout>
                <c:manualLayout>
                  <c:x val="-1.0863995989709941E-16"/>
                  <c:y val="-0.21495902558007829"/>
                </c:manualLayout>
              </c:layout>
              <c:showVal val="1"/>
            </c:dLbl>
            <c:dLbl>
              <c:idx val="11"/>
              <c:layout>
                <c:manualLayout>
                  <c:x val="-1.0863995989709941E-16"/>
                  <c:y val="-0.1597668433365447"/>
                </c:manualLayout>
              </c:layout>
              <c:showVal val="1"/>
            </c:dLbl>
            <c:dLbl>
              <c:idx val="12"/>
              <c:layout>
                <c:manualLayout>
                  <c:x val="1.0863995989709941E-16"/>
                  <c:y val="-0.18591050860979741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Лист3!$A$1:$A$13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Лист3!$G$1:$G$13</c:f>
              <c:numCache>
                <c:formatCode>General</c:formatCode>
                <c:ptCount val="13"/>
                <c:pt idx="0">
                  <c:v>16</c:v>
                </c:pt>
                <c:pt idx="1">
                  <c:v>4</c:v>
                </c:pt>
                <c:pt idx="2">
                  <c:v>4</c:v>
                </c:pt>
                <c:pt idx="3">
                  <c:v>3</c:v>
                </c:pt>
                <c:pt idx="4">
                  <c:v>0</c:v>
                </c:pt>
                <c:pt idx="5">
                  <c:v>3</c:v>
                </c:pt>
                <c:pt idx="6">
                  <c:v>0</c:v>
                </c:pt>
                <c:pt idx="7">
                  <c:v>0</c:v>
                </c:pt>
                <c:pt idx="8">
                  <c:v>1</c:v>
                </c:pt>
                <c:pt idx="9">
                  <c:v>8</c:v>
                </c:pt>
                <c:pt idx="10">
                  <c:v>10</c:v>
                </c:pt>
                <c:pt idx="11">
                  <c:v>8</c:v>
                </c:pt>
                <c:pt idx="12">
                  <c:v>11</c:v>
                </c:pt>
              </c:numCache>
            </c:numRef>
          </c:val>
        </c:ser>
        <c:overlap val="100"/>
        <c:axId val="61552512"/>
        <c:axId val="64342656"/>
      </c:barChart>
      <c:catAx>
        <c:axId val="61552512"/>
        <c:scaling>
          <c:orientation val="minMax"/>
        </c:scaling>
        <c:axPos val="b"/>
        <c:majorGridlines/>
        <c:tickLblPos val="nextTo"/>
        <c:txPr>
          <a:bodyPr/>
          <a:lstStyle/>
          <a:p>
            <a:pPr>
              <a:defRPr sz="1400" b="1"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64342656"/>
        <c:crosses val="autoZero"/>
        <c:auto val="1"/>
        <c:lblAlgn val="ctr"/>
        <c:lblOffset val="100"/>
      </c:catAx>
      <c:valAx>
        <c:axId val="64342656"/>
        <c:scaling>
          <c:orientation val="minMax"/>
        </c:scaling>
        <c:axPos val="l"/>
        <c:majorGridlines/>
        <c:numFmt formatCode="General" sourceLinked="1"/>
        <c:tickLblPos val="nextTo"/>
        <c:crossAx val="61552512"/>
        <c:crosses val="autoZero"/>
        <c:crossBetween val="between"/>
      </c:valAx>
    </c:plotArea>
    <c:plotVisOnly val="1"/>
  </c:chart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view3D>
      <c:rAngAx val="1"/>
    </c:view3D>
    <c:plotArea>
      <c:layout/>
      <c:bar3DChart>
        <c:barDir val="col"/>
        <c:grouping val="stacked"/>
        <c:ser>
          <c:idx val="0"/>
          <c:order val="0"/>
          <c:tx>
            <c:strRef>
              <c:f>Лист1!$B$2</c:f>
              <c:strCache>
                <c:ptCount val="1"/>
              </c:strCache>
            </c:strRef>
          </c:tx>
          <c:cat>
            <c:strRef>
              <c:f>Лист1!$A$3:$A$18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Лист1!$B$3:$B$18</c:f>
              <c:numCache>
                <c:formatCode>General</c:formatCode>
                <c:ptCount val="16"/>
              </c:numCache>
            </c:numRef>
          </c:val>
        </c:ser>
        <c:ser>
          <c:idx val="1"/>
          <c:order val="1"/>
          <c:tx>
            <c:strRef>
              <c:f>Лист1!$C$2</c:f>
              <c:strCache>
                <c:ptCount val="1"/>
              </c:strCache>
            </c:strRef>
          </c:tx>
          <c:cat>
            <c:strRef>
              <c:f>Лист1!$A$3:$A$18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Лист1!$C$3:$C$18</c:f>
              <c:numCache>
                <c:formatCode>General</c:formatCode>
                <c:ptCount val="16"/>
              </c:numCache>
            </c:numRef>
          </c:val>
        </c:ser>
        <c:ser>
          <c:idx val="2"/>
          <c:order val="2"/>
          <c:tx>
            <c:strRef>
              <c:f>Лист1!$D$2</c:f>
              <c:strCache>
                <c:ptCount val="1"/>
              </c:strCache>
            </c:strRef>
          </c:tx>
          <c:cat>
            <c:strRef>
              <c:f>Лист1!$A$3:$A$18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Лист1!$D$3:$D$18</c:f>
              <c:numCache>
                <c:formatCode>General</c:formatCode>
                <c:ptCount val="16"/>
              </c:numCache>
            </c:numRef>
          </c:val>
        </c:ser>
        <c:ser>
          <c:idx val="3"/>
          <c:order val="3"/>
          <c:tx>
            <c:strRef>
              <c:f>Лист1!$E$2</c:f>
              <c:strCache>
                <c:ptCount val="1"/>
              </c:strCache>
            </c:strRef>
          </c:tx>
          <c:cat>
            <c:strRef>
              <c:f>Лист1!$A$3:$A$18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Лист1!$E$3:$E$18</c:f>
              <c:numCache>
                <c:formatCode>General</c:formatCode>
                <c:ptCount val="16"/>
              </c:numCache>
            </c:numRef>
          </c:val>
        </c:ser>
        <c:ser>
          <c:idx val="4"/>
          <c:order val="4"/>
          <c:tx>
            <c:strRef>
              <c:f>Лист1!$F$2</c:f>
              <c:strCache>
                <c:ptCount val="1"/>
              </c:strCache>
            </c:strRef>
          </c:tx>
          <c:cat>
            <c:strRef>
              <c:f>Лист1!$A$3:$A$18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Лист1!$F$3:$F$18</c:f>
              <c:numCache>
                <c:formatCode>General</c:formatCode>
                <c:ptCount val="16"/>
              </c:numCache>
            </c:numRef>
          </c:val>
        </c:ser>
        <c:ser>
          <c:idx val="5"/>
          <c:order val="5"/>
          <c:tx>
            <c:strRef>
              <c:f>Лист1!$G$2</c:f>
              <c:strCache>
                <c:ptCount val="1"/>
              </c:strCache>
            </c:strRef>
          </c:tx>
          <c:dLbls>
            <c:dLbl>
              <c:idx val="0"/>
              <c:layout>
                <c:manualLayout>
                  <c:x val="-1.5194575512613442E-3"/>
                  <c:y val="-0.19284234142110226"/>
                </c:manualLayout>
              </c:layout>
              <c:showVal val="1"/>
            </c:dLbl>
            <c:dLbl>
              <c:idx val="1"/>
              <c:layout>
                <c:manualLayout>
                  <c:x val="0"/>
                  <c:y val="-6.3276393278798998E-2"/>
                </c:manualLayout>
              </c:layout>
              <c:showVal val="1"/>
            </c:dLbl>
            <c:dLbl>
              <c:idx val="2"/>
              <c:layout>
                <c:manualLayout>
                  <c:x val="3.0389151025227092E-3"/>
                  <c:y val="-8.4368524371732243E-2"/>
                </c:manualLayout>
              </c:layout>
              <c:showVal val="1"/>
            </c:dLbl>
            <c:dLbl>
              <c:idx val="3"/>
              <c:layout>
                <c:manualLayout>
                  <c:x val="0"/>
                  <c:y val="-8.738168595643668E-2"/>
                </c:manualLayout>
              </c:layout>
              <c:showVal val="1"/>
            </c:dLbl>
            <c:dLbl>
              <c:idx val="4"/>
              <c:layout>
                <c:manualLayout>
                  <c:x val="4.5583726537840761E-3"/>
                  <c:y val="-9.0394847541141563E-2"/>
                </c:manualLayout>
              </c:layout>
              <c:showVal val="1"/>
            </c:dLbl>
            <c:dLbl>
              <c:idx val="5"/>
              <c:layout>
                <c:manualLayout>
                  <c:x val="-1.5194575512613574E-3"/>
                  <c:y val="-0.13257910972700759"/>
                </c:manualLayout>
              </c:layout>
              <c:showVal val="1"/>
            </c:dLbl>
            <c:dLbl>
              <c:idx val="6"/>
              <c:layout>
                <c:manualLayout>
                  <c:x val="9.1167453075680881E-3"/>
                  <c:y val="-8.4368524371732243E-2"/>
                </c:manualLayout>
              </c:layout>
              <c:showVal val="1"/>
            </c:dLbl>
            <c:dLbl>
              <c:idx val="7"/>
              <c:layout>
                <c:manualLayout>
                  <c:x val="0"/>
                  <c:y val="-7.8342201202322742E-2"/>
                </c:manualLayout>
              </c:layout>
              <c:showVal val="1"/>
            </c:dLbl>
            <c:dLbl>
              <c:idx val="8"/>
              <c:layout>
                <c:manualLayout>
                  <c:x val="-1.5194575512613574E-3"/>
                  <c:y val="-5.4236908524684907E-2"/>
                </c:manualLayout>
              </c:layout>
              <c:showVal val="1"/>
            </c:dLbl>
            <c:dLbl>
              <c:idx val="9"/>
              <c:layout>
                <c:manualLayout>
                  <c:x val="0"/>
                  <c:y val="-0.15367124081994071"/>
                </c:manualLayout>
              </c:layout>
              <c:showVal val="1"/>
            </c:dLbl>
            <c:dLbl>
              <c:idx val="10"/>
              <c:layout>
                <c:manualLayout>
                  <c:x val="0"/>
                  <c:y val="-0.14161859448112213"/>
                </c:manualLayout>
              </c:layout>
              <c:showVal val="1"/>
            </c:dLbl>
            <c:dLbl>
              <c:idx val="11"/>
              <c:layout>
                <c:manualLayout>
                  <c:x val="9.1167453075681228E-3"/>
                  <c:y val="-0.25913189628460581"/>
                </c:manualLayout>
              </c:layout>
              <c:showVal val="1"/>
            </c:dLbl>
            <c:dLbl>
              <c:idx val="12"/>
              <c:layout>
                <c:manualLayout>
                  <c:x val="3.0389151025227092E-3"/>
                  <c:y val="-0.15367124081994071"/>
                </c:manualLayout>
              </c:layout>
              <c:showVal val="1"/>
            </c:dLbl>
            <c:txPr>
              <a:bodyPr/>
              <a:lstStyle/>
              <a:p>
                <a:pPr>
                  <a:defRPr sz="1400" b="1"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itchFamily="18" charset="0"/>
                    <a:cs typeface="Times New Roman" pitchFamily="18" charset="0"/>
                  </a:defRPr>
                </a:pPr>
                <a:endParaRPr lang="ru-RU"/>
              </a:p>
            </c:txPr>
            <c:showVal val="1"/>
          </c:dLbls>
          <c:cat>
            <c:strRef>
              <c:f>Лист1!$A$3:$A$18</c:f>
              <c:strCache>
                <c:ptCount val="13"/>
                <c:pt idx="0">
                  <c:v>Повар</c:v>
                </c:pt>
                <c:pt idx="1">
                  <c:v>Плотник</c:v>
                </c:pt>
                <c:pt idx="2">
                  <c:v>Кондитер (общественного питания)</c:v>
                </c:pt>
                <c:pt idx="3">
                  <c:v>Кулинар мучных изделий</c:v>
                </c:pt>
                <c:pt idx="4">
                  <c:v>Швея</c:v>
                </c:pt>
                <c:pt idx="5">
                  <c:v>Парикмахер</c:v>
                </c:pt>
                <c:pt idx="6">
                  <c:v>Кассир торгового зала</c:v>
                </c:pt>
                <c:pt idx="7">
                  <c:v>Продавец производственных промышленных товаров</c:v>
                </c:pt>
                <c:pt idx="8">
                  <c:v>Оператор АСБУ (1С.бухгалтерия)</c:v>
                </c:pt>
                <c:pt idx="9">
                  <c:v>Газоэлектросварщик</c:v>
                </c:pt>
                <c:pt idx="10">
                  <c:v>Электромонтер по ремонту электрооборудования</c:v>
                </c:pt>
                <c:pt idx="11">
                  <c:v>Водитель ТС категории "В"</c:v>
                </c:pt>
                <c:pt idx="12">
                  <c:v>Водитель ТС категории "С"</c:v>
                </c:pt>
              </c:strCache>
            </c:strRef>
          </c:cat>
          <c:val>
            <c:numRef>
              <c:f>Лист1!$G$3:$G$18</c:f>
              <c:numCache>
                <c:formatCode>General</c:formatCode>
                <c:ptCount val="16"/>
                <c:pt idx="0">
                  <c:v>69</c:v>
                </c:pt>
                <c:pt idx="1">
                  <c:v>8</c:v>
                </c:pt>
                <c:pt idx="2">
                  <c:v>15</c:v>
                </c:pt>
                <c:pt idx="3">
                  <c:v>13</c:v>
                </c:pt>
                <c:pt idx="4">
                  <c:v>2</c:v>
                </c:pt>
                <c:pt idx="5">
                  <c:v>36</c:v>
                </c:pt>
                <c:pt idx="6">
                  <c:v>6</c:v>
                </c:pt>
                <c:pt idx="7">
                  <c:v>9</c:v>
                </c:pt>
                <c:pt idx="8">
                  <c:v>3</c:v>
                </c:pt>
                <c:pt idx="9">
                  <c:v>53</c:v>
                </c:pt>
                <c:pt idx="10">
                  <c:v>40</c:v>
                </c:pt>
                <c:pt idx="11">
                  <c:v>107</c:v>
                </c:pt>
                <c:pt idx="12">
                  <c:v>53</c:v>
                </c:pt>
              </c:numCache>
            </c:numRef>
          </c:val>
        </c:ser>
        <c:shape val="cylinder"/>
        <c:axId val="76542336"/>
        <c:axId val="76543872"/>
        <c:axId val="0"/>
      </c:bar3DChart>
      <c:catAx>
        <c:axId val="76542336"/>
        <c:scaling>
          <c:orientation val="minMax"/>
        </c:scaling>
        <c:axPos val="b"/>
        <c:tickLblPos val="nextTo"/>
        <c:txPr>
          <a:bodyPr/>
          <a:lstStyle/>
          <a:p>
            <a:pPr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76543872"/>
        <c:crosses val="autoZero"/>
        <c:auto val="1"/>
        <c:lblAlgn val="ctr"/>
        <c:lblOffset val="100"/>
      </c:catAx>
      <c:valAx>
        <c:axId val="76543872"/>
        <c:scaling>
          <c:orientation val="minMax"/>
        </c:scaling>
        <c:axPos val="l"/>
        <c:majorGridlines/>
        <c:numFmt formatCode="General" sourceLinked="1"/>
        <c:tickLblPos val="nextTo"/>
        <c:crossAx val="76542336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09DD2490-3BC2-4701-A1E1-CC09EB95763F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747F756-8E68-4BE5-8675-C8FA1930486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357167"/>
            <a:ext cx="7929618" cy="830997"/>
          </a:xfrm>
          <a:prstGeom prst="rect">
            <a:avLst/>
          </a:prstGeom>
          <a:ln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МОНИТОРИНГ РАБОЧИХ ПРОФЕССИЙ ОБУЧАЮЩИХСЯ ТЕХНИКУМА НА ПЕРВОМ  КУРСЕ </a:t>
            </a:r>
          </a:p>
        </p:txBody>
      </p:sp>
      <p:graphicFrame>
        <p:nvGraphicFramePr>
          <p:cNvPr id="7" name="Диаграмма 6"/>
          <p:cNvGraphicFramePr/>
          <p:nvPr/>
        </p:nvGraphicFramePr>
        <p:xfrm>
          <a:off x="214282" y="1571612"/>
          <a:ext cx="8572560" cy="4786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428596" y="1714488"/>
          <a:ext cx="8572560" cy="442915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Заголовок 3"/>
          <p:cNvSpPr txBox="1">
            <a:spLocks/>
          </p:cNvSpPr>
          <p:nvPr/>
        </p:nvSpPr>
        <p:spPr>
          <a:xfrm>
            <a:off x="438120" y="509566"/>
            <a:ext cx="8229600" cy="830997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anchor="ctr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Мониторинг</a:t>
            </a:r>
            <a:r>
              <a:rPr kumimoji="0" lang="ru-RU" sz="2400" b="1" i="1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рабочих</a:t>
            </a:r>
            <a:r>
              <a:rPr kumimoji="0" lang="ru-RU" sz="2400" b="1" i="1" u="none" strike="noStrike" kern="1200" cap="all" spc="0" normalizeH="0" baseline="0" noProof="0" dirty="0" smtClean="0">
                <a:ln>
                  <a:noFill/>
                </a:ln>
                <a:solidFill>
                  <a:srgbClr val="FFFF00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 </a:t>
            </a:r>
            <a:r>
              <a:rPr kumimoji="0" lang="ru-RU" sz="24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профессий обучающихся техникума на втором курсе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30997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Мониторинг рабочих профессий обучающихся техникума на третьем курсе 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304800" y="1643050"/>
          <a:ext cx="8686800" cy="47863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285720" y="2057400"/>
          <a:ext cx="8572560" cy="43719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Заголовок 4"/>
          <p:cNvSpPr txBox="1">
            <a:spLocks/>
          </p:cNvSpPr>
          <p:nvPr/>
        </p:nvSpPr>
        <p:spPr>
          <a:xfrm>
            <a:off x="714348" y="500042"/>
            <a:ext cx="8229600" cy="646331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all" spc="0" normalizeH="0" baseline="0" noProof="0" dirty="0" smtClean="0">
                <a:ln>
                  <a:noFill/>
                </a:ln>
                <a:solidFill>
                  <a:schemeClr val="lt1"/>
                </a:solidFill>
                <a:effectLst>
                  <a:reflection blurRad="12700" stA="48000" endA="300" endPos="55000" dir="5400000" sy="-90000" algn="bl" rotWithShape="0"/>
                </a:effectLst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Мониторинг рабочих профессий обучающихся техникума на четвертом курсе 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7"/>
            <a:ext cx="8229600" cy="1143008"/>
          </a:xfr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/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Итог Мониторинга  рабочих профессий </a:t>
            </a:r>
          </a:p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обучающихся техникума</a:t>
            </a:r>
          </a:p>
          <a:p>
            <a:endParaRPr lang="ru-RU" dirty="0"/>
          </a:p>
        </p:txBody>
      </p:sp>
      <p:graphicFrame>
        <p:nvGraphicFramePr>
          <p:cNvPr id="5" name="Диаграмма 4"/>
          <p:cNvGraphicFramePr/>
          <p:nvPr/>
        </p:nvGraphicFramePr>
        <p:xfrm>
          <a:off x="214282" y="2285992"/>
          <a:ext cx="8358246" cy="421484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185</TotalTime>
  <Words>100</Words>
  <Application>Microsoft Office PowerPoint</Application>
  <PresentationFormat>Экран (4:3)</PresentationFormat>
  <Paragraphs>67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Трек</vt:lpstr>
      <vt:lpstr>Слайд 1</vt:lpstr>
      <vt:lpstr>Слайд 2</vt:lpstr>
      <vt:lpstr>Мониторинг рабочих профессий обучающихся техникума на третьем курсе 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Дарья</dc:creator>
  <cp:lastModifiedBy>Дарья</cp:lastModifiedBy>
  <cp:revision>16</cp:revision>
  <dcterms:created xsi:type="dcterms:W3CDTF">2015-02-03T15:00:34Z</dcterms:created>
  <dcterms:modified xsi:type="dcterms:W3CDTF">2015-02-06T10:28:49Z</dcterms:modified>
</cp:coreProperties>
</file>