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2FD7-0CAA-408D-A413-CCC38C6AD68D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0EE7-D395-4B03-A7AA-59577F41D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370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2FD7-0CAA-408D-A413-CCC38C6AD68D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0EE7-D395-4B03-A7AA-59577F41D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477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2FD7-0CAA-408D-A413-CCC38C6AD68D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0EE7-D395-4B03-A7AA-59577F41D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74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2FD7-0CAA-408D-A413-CCC38C6AD68D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0EE7-D395-4B03-A7AA-59577F41D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725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2FD7-0CAA-408D-A413-CCC38C6AD68D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0EE7-D395-4B03-A7AA-59577F41D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922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2FD7-0CAA-408D-A413-CCC38C6AD68D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0EE7-D395-4B03-A7AA-59577F41D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650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2FD7-0CAA-408D-A413-CCC38C6AD68D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0EE7-D395-4B03-A7AA-59577F41D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193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2FD7-0CAA-408D-A413-CCC38C6AD68D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0EE7-D395-4B03-A7AA-59577F41D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873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2FD7-0CAA-408D-A413-CCC38C6AD68D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0EE7-D395-4B03-A7AA-59577F41D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255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2FD7-0CAA-408D-A413-CCC38C6AD68D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0EE7-D395-4B03-A7AA-59577F41D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064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2FD7-0CAA-408D-A413-CCC38C6AD68D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0EE7-D395-4B03-A7AA-59577F41D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75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92FD7-0CAA-408D-A413-CCC38C6AD68D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30EE7-D395-4B03-A7AA-59577F41D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241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399" y="422694"/>
            <a:ext cx="10550107" cy="1371599"/>
          </a:xfrm>
        </p:spPr>
        <p:txBody>
          <a:bodyPr>
            <a:noAutofit/>
          </a:bodyPr>
          <a:lstStyle/>
          <a:p>
            <a:r>
              <a:rPr lang="ru-RU" sz="4800" b="1" dirty="0" err="1" smtClean="0">
                <a:latin typeface="Century Schoolbook" panose="02040604050505020304" pitchFamily="18" charset="0"/>
                <a:ea typeface="+mn-ea"/>
                <a:cs typeface="+mn-cs"/>
              </a:rPr>
              <a:t>Приокско-террасный</a:t>
            </a:r>
            <a:r>
              <a:rPr lang="ru-RU" sz="4800" b="1" dirty="0" smtClean="0">
                <a:latin typeface="Century Schoolbook" panose="02040604050505020304" pitchFamily="18" charset="0"/>
                <a:ea typeface="+mn-ea"/>
                <a:cs typeface="+mn-cs"/>
              </a:rPr>
              <a:t> заповедник</a:t>
            </a:r>
            <a:endParaRPr lang="ru-RU" sz="4800" b="1" dirty="0">
              <a:latin typeface="Century Schoolbook" panose="02040604050505020304" pitchFamily="18" charset="0"/>
              <a:ea typeface="+mn-ea"/>
              <a:cs typeface="+mn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9879" y="5201728"/>
            <a:ext cx="9144000" cy="133278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ПРЕЗЕНТАЦИЯ ПОДГОТОВЛЕНА</a:t>
            </a:r>
          </a:p>
          <a:p>
            <a:r>
              <a:rPr lang="ru-RU" dirty="0" smtClean="0"/>
              <a:t>УЧЕНИКОМ 4-ого КЛАССА</a:t>
            </a:r>
          </a:p>
          <a:p>
            <a:r>
              <a:rPr lang="ru-RU" dirty="0" smtClean="0"/>
              <a:t>САВЕЛЬЕВЫМ АЛЕКСЕЕМ</a:t>
            </a:r>
            <a:endParaRPr lang="ru-RU" dirty="0"/>
          </a:p>
        </p:txBody>
      </p:sp>
      <p:pic>
        <p:nvPicPr>
          <p:cNvPr id="1026" name="Picture 2" descr="В подмосковном заповеднике появляются дачи &quot; новостройки в подмосковь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682" y="1794293"/>
            <a:ext cx="4398394" cy="3298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831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3977" y="393803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dirty="0">
                <a:latin typeface="Century Schoolbook" panose="02040604050505020304" pitchFamily="18" charset="0"/>
              </a:rPr>
              <a:t>Заповедник</a:t>
            </a:r>
            <a:r>
              <a:rPr lang="ru-RU" sz="2000" dirty="0">
                <a:latin typeface="Century Schoolbook" panose="02040604050505020304" pitchFamily="18" charset="0"/>
              </a:rPr>
              <a:t> был основан в 1945 году. В 1978 году ему был присвоен статус биосферного и выдан соответствующий сертификат ЮНЕСКО.</a:t>
            </a:r>
            <a:br>
              <a:rPr lang="ru-RU" sz="2000" dirty="0">
                <a:latin typeface="Century Schoolbook" panose="02040604050505020304" pitchFamily="18" charset="0"/>
              </a:rPr>
            </a:br>
            <a:r>
              <a:rPr lang="ru-RU" sz="2000" dirty="0">
                <a:latin typeface="Century Schoolbook" panose="02040604050505020304" pitchFamily="18" charset="0"/>
              </a:rPr>
              <a:t>Заповедник был создан с целью сохранения и изучения </a:t>
            </a:r>
            <a:r>
              <a:rPr lang="ru-RU" sz="2000" dirty="0" smtClean="0">
                <a:latin typeface="Century Schoolbook" panose="02040604050505020304" pitchFamily="18" charset="0"/>
              </a:rPr>
              <a:t>естественного </a:t>
            </a:r>
            <a:r>
              <a:rPr lang="ru-RU" sz="2000" dirty="0">
                <a:latin typeface="Century Schoolbook" panose="02040604050505020304" pitchFamily="18" charset="0"/>
              </a:rPr>
              <a:t>хода природных процессов и явлений, генетического фонда растительного и животного мира, отдельных видов и сообществ растений и животных, типичных и уникальных экологических систем.</a:t>
            </a:r>
          </a:p>
        </p:txBody>
      </p:sp>
      <p:pic>
        <p:nvPicPr>
          <p:cNvPr id="2050" name="Picture 2" descr="Приокско-Террасный природный биосферный заповедник: достопримечательности, фото, видео, отзывы Путеводитель по России Страна.Р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9287" y="393803"/>
            <a:ext cx="5054781" cy="280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49638" y="3409050"/>
            <a:ext cx="719443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Century Schoolbook" panose="02040604050505020304" pitchFamily="18" charset="0"/>
              </a:rPr>
              <a:t>Территория заповедника находится </a:t>
            </a:r>
            <a:r>
              <a:rPr lang="ru-RU" sz="2000" dirty="0">
                <a:latin typeface="Century Schoolbook" panose="02040604050505020304" pitchFamily="18" charset="0"/>
              </a:rPr>
              <a:t>на левобережье Оки, в 12 кило­метрах восточнее Серпухова и в 100 километрах южнее Москвы, и представляет собой почти пра­вильный квадрат со сторонами около 7,5 км. </a:t>
            </a:r>
            <a:r>
              <a:rPr lang="ru-RU" sz="2000" dirty="0">
                <a:latin typeface="Century Schoolbook" panose="02040604050505020304" pitchFamily="18" charset="0"/>
              </a:rPr>
              <a:t>Площадь заповед­ника в год его организации со­ставляла 4853 га, в 1966 году она увеличилась до 4945 га. Своим названием заповедник обязан близости к реке Ока и террасовидным ступеням в ре­льефе, которые образовались более 10 тысяч лет назад бере­говым прибоем Оки. </a:t>
            </a:r>
          </a:p>
        </p:txBody>
      </p:sp>
      <p:pic>
        <p:nvPicPr>
          <p:cNvPr id="2052" name="Picture 4" descr="Изображение: Приокско-Террасный государственный природный биосферный заповедник - Заповедная Росс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77" y="3675065"/>
            <a:ext cx="3927642" cy="2638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708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1834" y="377026"/>
            <a:ext cx="6096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dirty="0">
                <a:latin typeface="Century Schoolbook" panose="02040604050505020304" pitchFamily="18" charset="0"/>
              </a:rPr>
              <a:t>Реки в заповеднике настолько невелики, что к ним больше бы подошло слово ручьи. Наиболее крупные из них — шириной в несколько метров, а длиной не­сколько километров. Это </a:t>
            </a:r>
            <a:r>
              <a:rPr lang="ru-RU" sz="2000" dirty="0" err="1">
                <a:latin typeface="Century Schoolbook" panose="02040604050505020304" pitchFamily="18" charset="0"/>
              </a:rPr>
              <a:t>Таденка</a:t>
            </a:r>
            <a:r>
              <a:rPr lang="ru-RU" sz="2000" dirty="0">
                <a:latin typeface="Century Schoolbook" panose="02040604050505020304" pitchFamily="18" charset="0"/>
              </a:rPr>
              <a:t>, </a:t>
            </a:r>
            <a:r>
              <a:rPr lang="ru-RU" sz="2000" dirty="0" err="1">
                <a:latin typeface="Century Schoolbook" panose="02040604050505020304" pitchFamily="18" charset="0"/>
              </a:rPr>
              <a:t>Пониковка</a:t>
            </a:r>
            <a:r>
              <a:rPr lang="ru-RU" sz="2000" dirty="0">
                <a:latin typeface="Century Schoolbook" panose="02040604050505020304" pitchFamily="18" charset="0"/>
              </a:rPr>
              <a:t>, Сушка. </a:t>
            </a:r>
            <a:r>
              <a:rPr lang="ru-RU" sz="2000" dirty="0">
                <a:latin typeface="Century Schoolbook" panose="02040604050505020304" pitchFamily="18" charset="0"/>
              </a:rPr>
              <a:t>В них даже лютой зимой не замерзает </a:t>
            </a:r>
            <a:r>
              <a:rPr lang="ru-RU" sz="2000" dirty="0">
                <a:latin typeface="Century Schoolbook" panose="02040604050505020304" pitchFamily="18" charset="0"/>
              </a:rPr>
              <a:t>в</a:t>
            </a:r>
            <a:r>
              <a:rPr lang="ru-RU" sz="2000" dirty="0" smtClean="0">
                <a:latin typeface="Century Schoolbook" panose="02040604050505020304" pitchFamily="18" charset="0"/>
              </a:rPr>
              <a:t>ода</a:t>
            </a:r>
            <a:r>
              <a:rPr lang="ru-RU" sz="2000" dirty="0">
                <a:latin typeface="Century Schoolbook" panose="02040604050505020304" pitchFamily="18" charset="0"/>
              </a:rPr>
              <a:t>. </a:t>
            </a:r>
            <a:r>
              <a:rPr lang="ru-RU" sz="2000" dirty="0">
                <a:latin typeface="Century Schoolbook" panose="02040604050505020304" pitchFamily="18" charset="0"/>
              </a:rPr>
              <a:t>Мелкие ручьи и временные водотоки, стекая в понижения между песчаными валами, обра­зуют два лесных озера заповед­ника — </a:t>
            </a:r>
            <a:r>
              <a:rPr lang="ru-RU" sz="2000" dirty="0" err="1">
                <a:latin typeface="Century Schoolbook" panose="02040604050505020304" pitchFamily="18" charset="0"/>
              </a:rPr>
              <a:t>Протовское</a:t>
            </a:r>
            <a:r>
              <a:rPr lang="ru-RU" sz="2000" dirty="0">
                <a:latin typeface="Century Schoolbook" panose="02040604050505020304" pitchFamily="18" charset="0"/>
              </a:rPr>
              <a:t> и Сионское.</a:t>
            </a:r>
          </a:p>
        </p:txBody>
      </p:sp>
      <p:pic>
        <p:nvPicPr>
          <p:cNvPr id="3074" name="Picture 2" descr="Лес над р.Тоденка. Forest on the Todenka river. Приокско-Террасный биосферный за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0224" y="377026"/>
            <a:ext cx="4442305" cy="3331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506529" y="4044207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dirty="0" smtClean="0">
                <a:latin typeface="Century Schoolbook" panose="02040604050505020304" pitchFamily="18" charset="0"/>
              </a:rPr>
              <a:t>Водоемов </a:t>
            </a:r>
            <a:r>
              <a:rPr lang="ru-RU" sz="2000" dirty="0">
                <a:latin typeface="Century Schoolbook" panose="02040604050505020304" pitchFamily="18" charset="0"/>
              </a:rPr>
              <a:t>в заповеднике мало, и все они невелики по площади. </a:t>
            </a:r>
            <a:r>
              <a:rPr lang="ru-RU" sz="2000" dirty="0">
                <a:latin typeface="Century Schoolbook" panose="02040604050505020304" pitchFamily="18" charset="0"/>
              </a:rPr>
              <a:t>Два из них покрупнее заполняются ежегодно талыми, дождевыми и грунтовыми водами. Эти неглубокие впадины, расположенные у подошвы песчаных валов в южной части заповедника, постепенно зарастают водной растительностью</a:t>
            </a:r>
            <a:r>
              <a:rPr lang="ru-RU" dirty="0">
                <a:solidFill>
                  <a:srgbClr val="333333"/>
                </a:solidFill>
                <a:latin typeface="Tinos"/>
              </a:rPr>
              <a:t>.</a:t>
            </a:r>
            <a:endParaRPr lang="ru-RU" dirty="0"/>
          </a:p>
        </p:txBody>
      </p:sp>
      <p:pic>
        <p:nvPicPr>
          <p:cNvPr id="3076" name="Picture 4" descr="Скворцова И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058" y="3612897"/>
            <a:ext cx="3847081" cy="2885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3520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2090" y="393804"/>
            <a:ext cx="1124021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Century Schoolbook" panose="02040604050505020304" pitchFamily="18" charset="0"/>
              </a:rPr>
              <a:t>Во флоре заповедника более 800 видов высших растений, относящихся к 88 семействам, из них около 100 – южных, свойственных луговым степям, и несколько видов горно-степных растений (осока притупленная, сердечник трехнадрезный, </a:t>
            </a:r>
            <a:r>
              <a:rPr lang="ru-RU" sz="2000" dirty="0" err="1">
                <a:latin typeface="Century Schoolbook" panose="02040604050505020304" pitchFamily="18" charset="0"/>
              </a:rPr>
              <a:t>регнерия</a:t>
            </a:r>
            <a:r>
              <a:rPr lang="ru-RU" sz="2000" dirty="0">
                <a:latin typeface="Century Schoolbook" panose="02040604050505020304" pitchFamily="18" charset="0"/>
              </a:rPr>
              <a:t> волокнистая). Два вида занесены в Красную книгу России: венерин башмачок, вызывающий изумление своей изысканной красотой, и сравнительно невзрачная на вид орхидея – ятрышник шлемовидный.</a:t>
            </a:r>
          </a:p>
        </p:txBody>
      </p:sp>
      <p:pic>
        <p:nvPicPr>
          <p:cNvPr id="4098" name="Picture 2" descr="http://animalworld.com.ua/images/2012/March/Natur/Cypripedium/Cypripedium-acaule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52" y="2545283"/>
            <a:ext cx="2587623" cy="3624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plantarium.ru/dat/plants/1/188/177188_414a65f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6496" y="2382395"/>
            <a:ext cx="2362442" cy="395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17396" y="2718123"/>
            <a:ext cx="2329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entury Schoolbook" panose="02040604050505020304" pitchFamily="18" charset="0"/>
              </a:rPr>
              <a:t>Венерин </a:t>
            </a:r>
            <a:r>
              <a:rPr lang="ru-RU" dirty="0">
                <a:latin typeface="Century Schoolbook" panose="02040604050505020304" pitchFamily="18" charset="0"/>
              </a:rPr>
              <a:t>башмачок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634384" y="5810175"/>
            <a:ext cx="3057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entury Schoolbook" panose="02040604050505020304" pitchFamily="18" charset="0"/>
              </a:rPr>
              <a:t>Ятрышник </a:t>
            </a:r>
            <a:r>
              <a:rPr lang="ru-RU" dirty="0">
                <a:latin typeface="Century Schoolbook" panose="02040604050505020304" pitchFamily="18" charset="0"/>
              </a:rPr>
              <a:t>шлемовидный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7911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94581" y="1652782"/>
            <a:ext cx="6096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dirty="0">
                <a:latin typeface="Century Schoolbook" panose="02040604050505020304" pitchFamily="18" charset="0"/>
              </a:rPr>
              <a:t>Леса заповедника смешанные, то есть состоящие из хвойных и  лиственных пород</a:t>
            </a:r>
            <a:r>
              <a:rPr lang="ru-RU" sz="2000" dirty="0" smtClean="0">
                <a:latin typeface="Century Schoolbook" panose="02040604050505020304" pitchFamily="18" charset="0"/>
              </a:rPr>
              <a:t>. </a:t>
            </a:r>
            <a:r>
              <a:rPr lang="ru-RU" sz="2000" dirty="0">
                <a:latin typeface="Century Schoolbook" panose="02040604050505020304" pitchFamily="18" charset="0"/>
              </a:rPr>
              <a:t>В заповеднике преобладают сосновые леса или боры, кото­рые вполне могут считаться символом </a:t>
            </a:r>
            <a:r>
              <a:rPr lang="ru-RU" sz="2000" dirty="0" err="1">
                <a:latin typeface="Century Schoolbook" panose="02040604050505020304" pitchFamily="18" charset="0"/>
              </a:rPr>
              <a:t>Приокско-террасного</a:t>
            </a:r>
            <a:r>
              <a:rPr lang="ru-RU" sz="2000" dirty="0">
                <a:latin typeface="Century Schoolbook" panose="02040604050505020304" pitchFamily="18" charset="0"/>
              </a:rPr>
              <a:t> заповедника, они занимают око­ло одной трети всей покрытой лесом площади. </a:t>
            </a:r>
            <a:r>
              <a:rPr lang="ru-RU" sz="2000" dirty="0">
                <a:latin typeface="Century Schoolbook" panose="02040604050505020304" pitchFamily="18" charset="0"/>
              </a:rPr>
              <a:t>Чистые боры — одни из самых красивых лесов заповедника</a:t>
            </a:r>
            <a:r>
              <a:rPr lang="ru-RU" sz="2000" dirty="0" smtClean="0">
                <a:latin typeface="Century Schoolbook" panose="02040604050505020304" pitchFamily="18" charset="0"/>
              </a:rPr>
              <a:t>.</a:t>
            </a:r>
            <a:r>
              <a:rPr lang="en-US" sz="2000" dirty="0" smtClean="0">
                <a:latin typeface="Century Schoolbook" panose="02040604050505020304" pitchFamily="18" charset="0"/>
              </a:rPr>
              <a:t> </a:t>
            </a:r>
            <a:r>
              <a:rPr lang="ru-RU" sz="2000" dirty="0" smtClean="0">
                <a:latin typeface="Century Schoolbook" panose="02040604050505020304" pitchFamily="18" charset="0"/>
              </a:rPr>
              <a:t>Березовые </a:t>
            </a:r>
            <a:r>
              <a:rPr lang="ru-RU" sz="2000" dirty="0">
                <a:latin typeface="Century Schoolbook" panose="02040604050505020304" pitchFamily="18" charset="0"/>
              </a:rPr>
              <a:t>леса по распростра­ненности в заповеднике находят­ся на втором месте после сосно­вых. </a:t>
            </a:r>
            <a:r>
              <a:rPr lang="ru-RU" sz="2000" dirty="0">
                <a:latin typeface="Century Schoolbook" panose="02040604050505020304" pitchFamily="18" charset="0"/>
              </a:rPr>
              <a:t>Как примесь береза входит в состав леса по всей территории. </a:t>
            </a:r>
          </a:p>
        </p:txBody>
      </p:sp>
      <p:pic>
        <p:nvPicPr>
          <p:cNvPr id="5122" name="Picture 2" descr="Приокско - Террасный биосферный заповедн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9288" y="645456"/>
            <a:ext cx="3139716" cy="201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Число зарегистрированных видов: лишайники - 83 мхи - 159 плауновидные - 3 папоротниковидные - 24 голосеменные - 4 покрытосеменн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764" y="4050365"/>
            <a:ext cx="2867832" cy="215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Приокско - Террасный государственный природный биосферный заповедник Путешествуем вмест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0618" y="2388080"/>
            <a:ext cx="3062078" cy="204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784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9307" y="176235"/>
            <a:ext cx="501769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Century Schoolbook" panose="02040604050505020304" pitchFamily="18" charset="0"/>
              </a:rPr>
              <a:t>Фауна </a:t>
            </a:r>
            <a:r>
              <a:rPr lang="ru-RU" sz="2000" dirty="0" err="1">
                <a:latin typeface="Century Schoolbook" panose="02040604050505020304" pitchFamily="18" charset="0"/>
              </a:rPr>
              <a:t>Приокско-террасного</a:t>
            </a:r>
            <a:r>
              <a:rPr lang="ru-RU" sz="2000" dirty="0">
                <a:latin typeface="Century Schoolbook" panose="02040604050505020304" pitchFamily="18" charset="0"/>
              </a:rPr>
              <a:t> </a:t>
            </a:r>
            <a:r>
              <a:rPr lang="ru-RU" sz="2000" dirty="0" err="1" smtClean="0">
                <a:latin typeface="Century Schoolbook" panose="02040604050505020304" pitchFamily="18" charset="0"/>
              </a:rPr>
              <a:t>заповед</a:t>
            </a:r>
            <a:r>
              <a:rPr lang="en-US" sz="2000" dirty="0" smtClean="0">
                <a:latin typeface="Century Schoolbook" panose="02040604050505020304" pitchFamily="18" charset="0"/>
              </a:rPr>
              <a:t>-</a:t>
            </a:r>
            <a:r>
              <a:rPr lang="ru-RU" sz="2000" dirty="0" err="1" smtClean="0">
                <a:latin typeface="Century Schoolbook" panose="02040604050505020304" pitchFamily="18" charset="0"/>
              </a:rPr>
              <a:t>ника</a:t>
            </a:r>
            <a:r>
              <a:rPr lang="ru-RU" sz="2000" dirty="0" smtClean="0">
                <a:latin typeface="Century Schoolbook" panose="02040604050505020304" pitchFamily="18" charset="0"/>
              </a:rPr>
              <a:t> </a:t>
            </a:r>
            <a:r>
              <a:rPr lang="ru-RU" sz="2000" dirty="0">
                <a:latin typeface="Century Schoolbook" panose="02040604050505020304" pitchFamily="18" charset="0"/>
              </a:rPr>
              <a:t>в целом типична для центра Русской равнины. Тут отмечено 54 вида млекопита­ющих из 17 семейств, </a:t>
            </a:r>
            <a:r>
              <a:rPr lang="ru-RU" sz="2000" dirty="0" smtClean="0">
                <a:latin typeface="Century Schoolbook" panose="02040604050505020304" pitchFamily="18" charset="0"/>
              </a:rPr>
              <a:t>около </a:t>
            </a:r>
            <a:r>
              <a:rPr lang="ru-RU" sz="2000" dirty="0">
                <a:latin typeface="Century Schoolbook" panose="02040604050505020304" pitchFamily="18" charset="0"/>
              </a:rPr>
              <a:t>130 видов </a:t>
            </a:r>
            <a:r>
              <a:rPr lang="ru-RU" sz="2000" dirty="0" smtClean="0">
                <a:latin typeface="Century Schoolbook" panose="02040604050505020304" pitchFamily="18" charset="0"/>
              </a:rPr>
              <a:t>птиц, </a:t>
            </a:r>
            <a:r>
              <a:rPr lang="ru-RU" sz="2000" dirty="0">
                <a:latin typeface="Century Schoolbook" panose="02040604050505020304" pitchFamily="18" charset="0"/>
              </a:rPr>
              <a:t>5 видов </a:t>
            </a:r>
            <a:r>
              <a:rPr lang="ru-RU" sz="2000" dirty="0" smtClean="0">
                <a:latin typeface="Century Schoolbook" panose="02040604050505020304" pitchFamily="18" charset="0"/>
              </a:rPr>
              <a:t>пресмыкающихся</a:t>
            </a:r>
            <a:r>
              <a:rPr lang="ru-RU" sz="2000" dirty="0">
                <a:latin typeface="Century Schoolbook" panose="02040604050505020304" pitchFamily="18" charset="0"/>
              </a:rPr>
              <a:t>, 10 в</a:t>
            </a:r>
            <a:r>
              <a:rPr lang="ru-RU" sz="2000" dirty="0" smtClean="0">
                <a:latin typeface="Century Schoolbook" panose="02040604050505020304" pitchFamily="18" charset="0"/>
              </a:rPr>
              <a:t>идов </a:t>
            </a:r>
            <a:r>
              <a:rPr lang="ru-RU" sz="2000" dirty="0">
                <a:latin typeface="Century Schoolbook" panose="02040604050505020304" pitchFamily="18" charset="0"/>
              </a:rPr>
              <a:t>земноводных и 8 видов рыб. </a:t>
            </a:r>
            <a:r>
              <a:rPr lang="ru-RU" sz="2000" dirty="0">
                <a:latin typeface="Century Schoolbook" panose="02040604050505020304" pitchFamily="18" charset="0"/>
              </a:rPr>
              <a:t>В настоящее время в фауне полосы </a:t>
            </a:r>
            <a:r>
              <a:rPr lang="ru-RU" sz="2000" dirty="0" err="1">
                <a:latin typeface="Century Schoolbook" panose="02040604050505020304" pitchFamily="18" charset="0"/>
              </a:rPr>
              <a:t>приокских</a:t>
            </a:r>
            <a:r>
              <a:rPr lang="ru-RU" sz="2000" dirty="0">
                <a:latin typeface="Century Schoolbook" panose="02040604050505020304" pitchFamily="18" charset="0"/>
              </a:rPr>
              <a:t> лесов преобладают виды, свойственные широколиственным лесам: европейская рыжая полевка, желтогорлая </a:t>
            </a:r>
            <a:r>
              <a:rPr lang="ru-RU" sz="2000" dirty="0" smtClean="0">
                <a:latin typeface="Century Schoolbook" panose="02040604050505020304" pitchFamily="18" charset="0"/>
              </a:rPr>
              <a:t>мышь</a:t>
            </a:r>
            <a:r>
              <a:rPr lang="ru-RU" sz="2000" dirty="0">
                <a:latin typeface="Century Schoolbook" panose="02040604050505020304" pitchFamily="18" charset="0"/>
              </a:rPr>
              <a:t>, орешниковая соня, лесная куница, зеленый дятел, зеленушка, хохлатая синица и другие. </a:t>
            </a:r>
            <a:r>
              <a:rPr lang="ru-RU" sz="2000" dirty="0">
                <a:latin typeface="Century Schoolbook" panose="02040604050505020304" pitchFamily="18" charset="0"/>
              </a:rPr>
              <a:t>Из видов таежной фауны здесь сохранились заяц-беляк, глухарь, рябчик, черный дятел, крапивник, чиж. В </a:t>
            </a:r>
            <a:r>
              <a:rPr lang="ru-RU" sz="2000" dirty="0" err="1">
                <a:latin typeface="Century Schoolbook" panose="02040604050505020304" pitchFamily="18" charset="0"/>
              </a:rPr>
              <a:t>приокских</a:t>
            </a:r>
            <a:r>
              <a:rPr lang="ru-RU" sz="2000" dirty="0">
                <a:latin typeface="Century Schoolbook" panose="02040604050505020304" pitchFamily="18" charset="0"/>
              </a:rPr>
              <a:t> лесах, включая территорию заповедника, много копытных  животных, особенно лосей.</a:t>
            </a:r>
          </a:p>
        </p:txBody>
      </p:sp>
      <p:pic>
        <p:nvPicPr>
          <p:cNvPr id="6146" name="Picture 2" descr="Экскурсия в Приокско - Террасный заповедник Каталог тур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096" y="289075"/>
            <a:ext cx="3312244" cy="231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Приокско-Террасный заповедник смогли отстоять Журнал о путешествиях по России Страна.Р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843" y="2363638"/>
            <a:ext cx="3950599" cy="2194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Приокско-Террасный заповедни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899" y="4244197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618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80626" y="401952"/>
            <a:ext cx="707366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Century Schoolbook" panose="02040604050505020304" pitchFamily="18" charset="0"/>
              </a:rPr>
              <a:t>И, конечно же, гордостью </a:t>
            </a:r>
            <a:r>
              <a:rPr lang="ru-RU" sz="2000" dirty="0" err="1">
                <a:latin typeface="Century Schoolbook" panose="02040604050505020304" pitchFamily="18" charset="0"/>
              </a:rPr>
              <a:t>Приокско-террасного</a:t>
            </a:r>
            <a:r>
              <a:rPr lang="ru-RU" sz="2000" dirty="0">
                <a:latin typeface="Century Schoolbook" panose="02040604050505020304" pitchFamily="18" charset="0"/>
              </a:rPr>
              <a:t> заповед­ника является зубр. В зубровом питомнике звери живут в усло­виях, приближенных к есте­ственным. Выросшие в питом­никах телята мало знакомы с человеком. Как и в дикой при­роде, самки сами выкармлива­ют своих детенышей. За годы работы зубрового питомника отсюда вывезено для расселения в дикую природу 250 чистокровных зубров. Сегодня более 1700 диких зубров обитают в вольных стадах, в основном в пределах прежних мест обитания.</a:t>
            </a:r>
          </a:p>
        </p:txBody>
      </p:sp>
      <p:pic>
        <p:nvPicPr>
          <p:cNvPr id="7170" name="Picture 2" descr="Серпухов-Приокско-Террасный заповедн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83" y="619473"/>
            <a:ext cx="4131754" cy="2756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Зубры Приокско-Террасного заповедника Приокско-террасный биосферный заповедник Фото Планет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83" y="3783275"/>
            <a:ext cx="4131754" cy="2603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Ваш Гид - Бюро путешествий и развивающего отдыха - Подольск - Автобусные тур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662" y="3645237"/>
            <a:ext cx="3654724" cy="274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814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7751" y="1801339"/>
            <a:ext cx="108002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Для составления презентации использовалась информация из источников:</a:t>
            </a:r>
          </a:p>
          <a:p>
            <a:endParaRPr lang="ru-RU" sz="2400" dirty="0"/>
          </a:p>
          <a:p>
            <a:r>
              <a:rPr lang="ru-RU" sz="2400" dirty="0"/>
              <a:t>- http://mirpriroda.ru/</a:t>
            </a:r>
          </a:p>
          <a:p>
            <a:r>
              <a:rPr lang="ru-RU" sz="2400" dirty="0"/>
              <a:t>- http://www.pt-zapovednik.ru/</a:t>
            </a:r>
          </a:p>
          <a:p>
            <a:r>
              <a:rPr lang="ru-RU" sz="2400" dirty="0"/>
              <a:t>- http://dic.academic.ru</a:t>
            </a:r>
          </a:p>
        </p:txBody>
      </p:sp>
    </p:spTree>
    <p:extLst>
      <p:ext uri="{BB962C8B-B14F-4D97-AF65-F5344CB8AC3E}">
        <p14:creationId xmlns:p14="http://schemas.microsoft.com/office/powerpoint/2010/main" val="37431171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553</Words>
  <Application>Microsoft Office PowerPoint</Application>
  <PresentationFormat>Широкоэкранный</PresentationFormat>
  <Paragraphs>19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Century Schoolbook</vt:lpstr>
      <vt:lpstr>Tinos</vt:lpstr>
      <vt:lpstr>Тема Office</vt:lpstr>
      <vt:lpstr>Приокско-террасный заповедник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Saveliy</dc:creator>
  <cp:lastModifiedBy>Saveliy</cp:lastModifiedBy>
  <cp:revision>14</cp:revision>
  <dcterms:created xsi:type="dcterms:W3CDTF">2014-12-21T20:46:00Z</dcterms:created>
  <dcterms:modified xsi:type="dcterms:W3CDTF">2014-12-30T04:19:53Z</dcterms:modified>
</cp:coreProperties>
</file>