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4" r:id="rId3"/>
    <p:sldId id="258" r:id="rId4"/>
    <p:sldId id="263" r:id="rId5"/>
    <p:sldId id="257" r:id="rId6"/>
    <p:sldId id="259" r:id="rId7"/>
    <p:sldId id="260" r:id="rId8"/>
    <p:sldId id="261" r:id="rId9"/>
    <p:sldId id="262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="" xmlns:p14="http://schemas.microsoft.com/office/powerpoint/2010/main">
        <p14:section name="Раздел по умолчанию" id="{54D31473-FF7A-45A7-B30C-C0F723BC4FD7}">
          <p14:sldIdLst>
            <p14:sldId id="256"/>
            <p14:sldId id="258"/>
            <p14:sldId id="257"/>
          </p14:sldIdLst>
        </p14:section>
        <p14:section name="Раздел без заголовка" id="{8E669682-F259-467E-ABFE-680A4919866D}">
          <p14:sldIdLst>
            <p14:sldId id="259"/>
            <p14:sldId id="260"/>
            <p14:sldId id="261"/>
            <p14:sldId id="262"/>
          </p14:sldIdLst>
        </p14:section>
      </p14:section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198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 sz="240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defRPr>
            </a:pPr>
            <a:r>
              <a:rPr lang="ru-RU" sz="24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марки сотовых телефонов </a:t>
            </a:r>
            <a:endParaRPr lang="ru-RU" sz="24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9.4822030780681452E-2"/>
          <c:y val="0.16458408331239052"/>
          <c:w val="0.73245864484312762"/>
          <c:h val="0.48326424092308373"/>
        </c:manualLayout>
      </c:layout>
      <c:bar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сотовые</c:v>
                </c:pt>
              </c:strCache>
            </c:strRef>
          </c:tx>
          <c:cat>
            <c:strRef>
              <c:f>Лист1!$A$2:$A$9</c:f>
              <c:strCache>
                <c:ptCount val="8"/>
                <c:pt idx="0">
                  <c:v>flai</c:v>
                </c:pt>
                <c:pt idx="1">
                  <c:v>htc</c:v>
                </c:pt>
                <c:pt idx="2">
                  <c:v>lg</c:v>
                </c:pt>
                <c:pt idx="3">
                  <c:v>samsung</c:v>
                </c:pt>
                <c:pt idx="4">
                  <c:v>nokia</c:v>
                </c:pt>
                <c:pt idx="5">
                  <c:v>soni</c:v>
                </c:pt>
                <c:pt idx="6">
                  <c:v>highscreen</c:v>
                </c:pt>
                <c:pt idx="7">
                  <c:v>alkatel</c:v>
                </c:pt>
              </c:strCache>
            </c:strRef>
          </c:cat>
          <c:val>
            <c:numRef>
              <c:f>Лист1!$B$2:$B$9</c:f>
              <c:numCache>
                <c:formatCode>General</c:formatCode>
                <c:ptCount val="8"/>
                <c:pt idx="0">
                  <c:v>4</c:v>
                </c:pt>
                <c:pt idx="1">
                  <c:v>1</c:v>
                </c:pt>
                <c:pt idx="2">
                  <c:v>3</c:v>
                </c:pt>
                <c:pt idx="3">
                  <c:v>4</c:v>
                </c:pt>
                <c:pt idx="4">
                  <c:v>2</c:v>
                </c:pt>
                <c:pt idx="5">
                  <c:v>3</c:v>
                </c:pt>
                <c:pt idx="6">
                  <c:v>1</c:v>
                </c:pt>
                <c:pt idx="7">
                  <c:v>1</c:v>
                </c:pt>
              </c:numCache>
            </c:numRef>
          </c:val>
        </c:ser>
        <c:axId val="56354304"/>
        <c:axId val="56355840"/>
      </c:barChart>
      <c:catAx>
        <c:axId val="56354304"/>
        <c:scaling>
          <c:orientation val="minMax"/>
        </c:scaling>
        <c:axPos val="b"/>
        <c:tickLblPos val="nextTo"/>
        <c:txPr>
          <a:bodyPr/>
          <a:lstStyle/>
          <a:p>
            <a:pPr>
              <a:defRPr sz="2000" b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defRPr>
            </a:pPr>
            <a:endParaRPr lang="ru-RU"/>
          </a:p>
        </c:txPr>
        <c:crossAx val="56355840"/>
        <c:crosses val="autoZero"/>
        <c:auto val="1"/>
        <c:lblAlgn val="ctr"/>
        <c:lblOffset val="100"/>
      </c:catAx>
      <c:valAx>
        <c:axId val="56355840"/>
        <c:scaling>
          <c:orientation val="minMax"/>
        </c:scaling>
        <c:axPos val="l"/>
        <c:majorGridlines/>
        <c:numFmt formatCode="General" sourceLinked="1"/>
        <c:tickLblPos val="nextTo"/>
        <c:crossAx val="56354304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0895983254652692"/>
          <c:y val="0.39136837641135075"/>
          <c:w val="0.1910401674534731"/>
          <c:h val="7.4607559209591737E-2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sz="3600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операторы</a:t>
            </a:r>
            <a:endParaRPr lang="ru-RU" sz="3600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otX val="75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опрераторы</c:v>
                </c:pt>
              </c:strCache>
            </c:strRef>
          </c:tx>
          <c:cat>
            <c:strRef>
              <c:f>Лист1!$A$2:$A$3</c:f>
              <c:strCache>
                <c:ptCount val="2"/>
                <c:pt idx="0">
                  <c:v>14) мтс</c:v>
                </c:pt>
                <c:pt idx="1">
                  <c:v>10 )теле 2</c:v>
                </c:pt>
              </c:strCache>
            </c:strRef>
          </c:cat>
          <c:val>
            <c:numRef>
              <c:f>Лист1!$B$2:$B$3</c:f>
              <c:numCache>
                <c:formatCode>General</c:formatCode>
                <c:ptCount val="2"/>
                <c:pt idx="0">
                  <c:v>14</c:v>
                </c:pt>
                <c:pt idx="1">
                  <c:v>10</c:v>
                </c:pt>
              </c:numCache>
            </c:numRef>
          </c:val>
        </c:ser>
      </c:pie3DChart>
    </c:plotArea>
    <c:legend>
      <c:legendPos val="r"/>
      <c:layout>
        <c:manualLayout>
          <c:xMode val="edge"/>
          <c:yMode val="edge"/>
          <c:x val="0.70980267630234273"/>
          <c:y val="0.39669476609541454"/>
          <c:w val="0.27895347184912817"/>
          <c:h val="0.28767848362846049"/>
        </c:manualLayout>
      </c:layout>
      <c:txPr>
        <a:bodyPr/>
        <a:lstStyle/>
        <a:p>
          <a:pPr>
            <a:defRPr sz="2400" b="1">
              <a:solidFill>
                <a:srgbClr val="0070C0"/>
              </a:solidFill>
              <a:latin typeface="Times New Roman" pitchFamily="18" charset="0"/>
              <a:cs typeface="Times New Roman" pitchFamily="18" charset="0"/>
            </a:defRPr>
          </a:pPr>
          <a:endParaRPr lang="ru-RU"/>
        </a:p>
      </c:txPr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tx>
        <c:rich>
          <a:bodyPr/>
          <a:lstStyle/>
          <a:p>
            <a:pPr>
              <a:defRPr/>
            </a:pPr>
            <a:r>
              <a:rPr lang="ru-RU" b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тарифы </a:t>
            </a:r>
            <a:r>
              <a:rPr lang="ru-RU" b="1" dirty="0" err="1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мтс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c:rich>
      </c:tx>
      <c:layout/>
    </c:title>
    <c:view3D>
      <c:rotX val="30"/>
      <c:perspective val="3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тарифы мтс</c:v>
                </c:pt>
              </c:strCache>
            </c:strRef>
          </c:tx>
          <c:explosion val="25"/>
          <c:cat>
            <c:strRef>
              <c:f>Лист1!$A$2:$A$7</c:f>
              <c:strCache>
                <c:ptCount val="6"/>
                <c:pt idx="0">
                  <c:v>знай наших</c:v>
                </c:pt>
                <c:pt idx="1">
                  <c:v>супер </c:v>
                </c:pt>
                <c:pt idx="2">
                  <c:v>мы поминутно</c:v>
                </c:pt>
                <c:pt idx="3">
                  <c:v>смарт</c:v>
                </c:pt>
                <c:pt idx="4">
                  <c:v>супер 0</c:v>
                </c:pt>
                <c:pt idx="5">
                  <c:v>супер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</c:v>
                </c:pt>
                <c:pt idx="1">
                  <c:v>1</c:v>
                </c:pt>
                <c:pt idx="2">
                  <c:v>1</c:v>
                </c:pt>
                <c:pt idx="3">
                  <c:v>6</c:v>
                </c:pt>
                <c:pt idx="4">
                  <c:v>1</c:v>
                </c:pt>
                <c:pt idx="5">
                  <c:v>1</c:v>
                </c:pt>
              </c:numCache>
            </c:numRef>
          </c:val>
        </c:ser>
      </c:pie3DChart>
    </c:plotArea>
    <c:legend>
      <c:legendPos val="r"/>
      <c:layout/>
    </c:legend>
    <c:plotVisOnly val="1"/>
    <c:dispBlanksAs val="zero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9F0A830F-F3E9-4FAD-B3B9-F789CD5DB164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8809E68-702C-4121-8DEB-96A9DCEFCFF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ru.wikipedia.org/wiki/%D0%A0%D0%B0%D0%B4%D0%B8%D0%BE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76056" y="2348880"/>
            <a:ext cx="2853530" cy="1437310"/>
          </a:xfrm>
        </p:spPr>
        <p:txBody>
          <a:bodyPr>
            <a:normAutofit/>
          </a:bodyPr>
          <a:lstStyle/>
          <a:p>
            <a:pPr algn="ctr"/>
            <a:r>
              <a:rPr lang="ru-RU" sz="4000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Мобильная связь</a:t>
            </a:r>
            <a:endParaRPr lang="ru-RU" sz="4000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788024" y="3861048"/>
            <a:ext cx="3309803" cy="1260629"/>
          </a:xfrm>
        </p:spPr>
        <p:txBody>
          <a:bodyPr>
            <a:noAutofit/>
          </a:bodyPr>
          <a:lstStyle/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Проект 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ученика 8 класса</a:t>
            </a:r>
          </a:p>
          <a:p>
            <a:pPr algn="ctr"/>
            <a:r>
              <a:rPr lang="ru-RU" sz="24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 Пащак Анатолия</a:t>
            </a:r>
            <a:endParaRPr lang="ru-RU" sz="24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 descr="http://www.vrn.net/files/Company/120/htmlrecord/photo/thumbs/649x433_eb6ca7e7d211f5034a5991ca99a82b6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1643050"/>
            <a:ext cx="3917667" cy="259871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146383847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400">
        <p14:reveal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714356"/>
            <a:ext cx="7000924" cy="5143536"/>
          </a:xfrm>
        </p:spPr>
        <p:txBody>
          <a:bodyPr>
            <a:normAutofit fontScale="92500" lnSpcReduction="20000"/>
          </a:bodyPr>
          <a:lstStyle/>
          <a:p>
            <a:pPr>
              <a:lnSpc>
                <a:spcPct val="150000"/>
              </a:lnSpc>
            </a:pPr>
            <a:endParaRPr lang="ru-RU" b="1" dirty="0" smtClean="0"/>
          </a:p>
          <a:p>
            <a:pPr algn="ctr">
              <a:lnSpc>
                <a:spcPct val="150000"/>
              </a:lnSpc>
            </a:pPr>
            <a:r>
              <a:rPr lang="ru-RU" sz="43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Мобильная радиосвязь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 </a:t>
            </a:r>
            <a:endParaRPr lang="ru-RU" sz="2800" b="1" i="1" dirty="0" smtClean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>
              <a:lnSpc>
                <a:spcPct val="150000"/>
              </a:lnSpc>
              <a:buNone/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(отраслевой термин — подвижная радиосвязь) — способ связи, при котором доступ к абонентским линиям осуществляется без использования кабеля, а связь с абонентским устройством осуществляется по </a:t>
            </a:r>
            <a:r>
              <a:rPr lang="ru-RU" sz="28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  <a:hlinkClick r:id="rId2" tooltip="Радио"/>
              </a:rPr>
              <a:t>радиоканалу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42976" y="571480"/>
            <a:ext cx="6925258" cy="1357322"/>
          </a:xfrm>
        </p:spPr>
        <p:txBody>
          <a:bodyPr>
            <a:normAutofit fontScale="90000"/>
          </a:bodyPr>
          <a:lstStyle/>
          <a:p>
            <a:pPr algn="ctr"/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100" b="1" i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6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Сотовая </a:t>
            </a:r>
            <a:r>
              <a:rPr lang="ru-RU" sz="67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связь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492" y="1785927"/>
            <a:ext cx="7171846" cy="4000528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dirty="0"/>
              <a:t> </a:t>
            </a:r>
            <a:r>
              <a:rPr lang="ru-RU" sz="3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О</a:t>
            </a:r>
            <a:r>
              <a:rPr lang="ru-RU" sz="30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дин </a:t>
            </a:r>
            <a:r>
              <a:rPr lang="ru-RU" sz="3000" b="1" i="1" dirty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из видов мобильной радиосвязи, в основе которого лежит сотовая сеть. Ключевая особенность заключается в том, что общая зона покрытия делится на ячейки, определяющиеся зонами покрытия отдельных базовых станций</a:t>
            </a:r>
            <a:r>
              <a:rPr lang="ru-RU" sz="3000" dirty="0"/>
              <a:t>.</a:t>
            </a:r>
          </a:p>
        </p:txBody>
      </p:sp>
    </p:spTree>
    <p:extLst>
      <p:ext uri="{BB962C8B-B14F-4D97-AF65-F5344CB8AC3E}">
        <p14:creationId xmlns="" xmlns:p14="http://schemas.microsoft.com/office/powerpoint/2010/main" val="310238364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714356"/>
            <a:ext cx="7024744" cy="1071570"/>
          </a:xfrm>
        </p:spPr>
        <p:txBody>
          <a:bodyPr>
            <a:normAutofit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Из истории</a:t>
            </a:r>
            <a:endParaRPr lang="ru-RU" sz="5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492" y="1643050"/>
            <a:ext cx="7028970" cy="4189579"/>
          </a:xfrm>
        </p:spPr>
        <p:txBody>
          <a:bodyPr>
            <a:noAutofit/>
          </a:bodyPr>
          <a:lstStyle/>
          <a:p>
            <a:pPr algn="ctr">
              <a:lnSpc>
                <a:spcPct val="150000"/>
              </a:lnSpc>
            </a:pP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В России сотовая связь начала внедряться с </a:t>
            </a:r>
            <a:r>
              <a:rPr lang="ru-RU" sz="28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1990 г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., коммерческое использование началось с 9 сентября 1991 г., когда в Санкт-Петербурге компанией </a:t>
            </a:r>
            <a:r>
              <a:rPr lang="ru-RU" sz="2800" b="1" i="1" u="sng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«Дельта Телеком» </a:t>
            </a:r>
            <a:r>
              <a:rPr lang="ru-RU" sz="2800" b="1" i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была запущена первая в России сотовая сеть</a:t>
            </a:r>
            <a:endParaRPr lang="ru-RU" sz="2800" b="1" i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45152"/>
          </a:xfrm>
        </p:spPr>
        <p:txBody>
          <a:bodyPr/>
          <a:lstStyle/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МОБИЛЬНЫЕ ТЕЛЕФОНЫ</a:t>
            </a:r>
            <a:endParaRPr lang="ru-RU" b="1" i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Объект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620400116"/>
              </p:ext>
            </p:extLst>
          </p:nvPr>
        </p:nvGraphicFramePr>
        <p:xfrm>
          <a:off x="1142976" y="1857364"/>
          <a:ext cx="7315226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315776637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4000">
        <p14:vortex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8" grpId="0">
        <p:bldAsOne/>
      </p:bldGraphic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Мобильные операторы</a:t>
            </a:r>
            <a:r>
              <a:rPr lang="ru-RU" dirty="0" smtClean="0"/>
              <a:t>. </a:t>
            </a:r>
            <a:endParaRPr lang="ru-RU" dirty="0"/>
          </a:p>
        </p:txBody>
      </p:sp>
      <p:graphicFrame>
        <p:nvGraphicFramePr>
          <p:cNvPr id="7" name="Объект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257051851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063410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900">
        <p14:glitter pattern="hexagon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7" grpId="0">
        <p:bldAsOne/>
      </p:bldGraphic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758262"/>
          </a:xfrm>
        </p:spPr>
        <p:txBody>
          <a:bodyPr/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  ТАРИФЫ    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МТС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812081899"/>
              </p:ext>
            </p:extLst>
          </p:nvPr>
        </p:nvGraphicFramePr>
        <p:xfrm>
          <a:off x="1042988" y="2324100"/>
          <a:ext cx="6777037" cy="350837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5" name="chart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14414" y="1071546"/>
            <a:ext cx="1285884" cy="91502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1886374293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4" grpId="0">
        <p:bldAsOne/>
      </p:bldGraphic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82970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     Тарифы    Теле </a:t>
            </a:r>
            <a:r>
              <a:rPr lang="ru-RU" sz="5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2 </a:t>
            </a:r>
            <a:r>
              <a:rPr lang="ru-RU" dirty="0" smtClean="0"/>
              <a:t>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14415" y="2240403"/>
            <a:ext cx="7062794" cy="3188861"/>
          </a:xfrm>
        </p:spPr>
      </p:pic>
      <p:pic>
        <p:nvPicPr>
          <p:cNvPr id="4102" name="Picture 6" descr="http://im0-tub-ru.yandex.net/i?id=8ebc9d4291aa1a0aa0c1b6c6b61936c8-142-144&amp;n=2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1142984"/>
            <a:ext cx="1514486" cy="8572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54432968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908720"/>
            <a:ext cx="7358114" cy="87720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Вывод</a:t>
            </a:r>
            <a:r>
              <a:rPr lang="ru-RU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:  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нашем классе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85786" y="2323653"/>
            <a:ext cx="7715304" cy="2891297"/>
          </a:xfrm>
        </p:spPr>
        <p:txBody>
          <a:bodyPr>
            <a:normAutofit fontScale="92500"/>
          </a:bodyPr>
          <a:lstStyle/>
          <a:p>
            <a:pPr>
              <a:lnSpc>
                <a:spcPct val="150000"/>
              </a:lnSpc>
            </a:pPr>
            <a:r>
              <a:rPr lang="ru-RU" sz="32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Самый популярный оператор </a:t>
            </a: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МТС.</a:t>
            </a:r>
          </a:p>
          <a:p>
            <a:pPr>
              <a:lnSpc>
                <a:spcPct val="150000"/>
              </a:lnSpc>
            </a:pPr>
            <a:r>
              <a:rPr lang="ru-RU" sz="28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Самый популярный тариф МТС</a:t>
            </a:r>
            <a:r>
              <a:rPr lang="ru-RU" b="1" dirty="0" smtClean="0"/>
              <a:t>: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Смарт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</a:p>
          <a:p>
            <a:pPr>
              <a:lnSpc>
                <a:spcPct val="150000"/>
              </a:lnSpc>
            </a:pPr>
            <a:r>
              <a:rPr lang="ru-RU" sz="3000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Самый популярный тариф Теле</a:t>
            </a:r>
            <a:r>
              <a:rPr lang="ru-RU" b="1" dirty="0" smtClean="0"/>
              <a:t>: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3200" b="1" i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Розовый</a:t>
            </a:r>
            <a:r>
              <a:rPr lang="ru-RU" sz="32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».</a:t>
            </a:r>
            <a:endParaRPr lang="ru-RU" sz="32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68684032"/>
      </p:ext>
    </p:extLst>
  </p:cSld>
  <p:clrMapOvr>
    <a:masterClrMapping/>
  </p:clrMapOvr>
  <mc:AlternateContent xmlns:mc="http://schemas.openxmlformats.org/markup-compatibility/2006">
    <mc:Choice xmlns="" xmlns:p14="http://schemas.microsoft.com/office/powerpoint/2010/main" Requires="p14">
      <p:transition spd="slow" p14:dur="3000">
        <p14:shred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144</TotalTime>
  <Words>65</Words>
  <Application>Microsoft Office PowerPoint</Application>
  <PresentationFormat>Экран (4:3)</PresentationFormat>
  <Paragraphs>22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Остин</vt:lpstr>
      <vt:lpstr>Мобильная связь</vt:lpstr>
      <vt:lpstr>Слайд 2</vt:lpstr>
      <vt:lpstr>         Сотовая связь </vt:lpstr>
      <vt:lpstr>Из истории</vt:lpstr>
      <vt:lpstr>МОБИЛЬНЫЕ ТЕЛЕФОНЫ</vt:lpstr>
      <vt:lpstr>Мобильные операторы. </vt:lpstr>
      <vt:lpstr>        ТАРИФЫ      МТС</vt:lpstr>
      <vt:lpstr>      Тарифы    Теле 2 .</vt:lpstr>
      <vt:lpstr>Вывод:  в нашем классе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СОТОВАЯ СВЯЗЬ</dc:title>
  <dc:creator>Compaq</dc:creator>
  <cp:lastModifiedBy>Наташа</cp:lastModifiedBy>
  <cp:revision>16</cp:revision>
  <dcterms:created xsi:type="dcterms:W3CDTF">2015-01-21T12:24:36Z</dcterms:created>
  <dcterms:modified xsi:type="dcterms:W3CDTF">2015-01-25T13:22:45Z</dcterms:modified>
</cp:coreProperties>
</file>