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0066FF"/>
    <a:srgbClr val="3333FF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AC5B1-948D-482C-A28E-2FA52EFBD9A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DFB5F4-AB7D-47E7-95C8-D27159D6046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hyperlink" Target="http://club.foto.ua/uploads/photos/137/137125_2.jpeg" TargetMode="External"/><Relationship Id="rId3" Type="http://schemas.openxmlformats.org/officeDocument/2006/relationships/image" Target="../media/image5.jpeg"/><Relationship Id="rId7" Type="http://schemas.openxmlformats.org/officeDocument/2006/relationships/image" Target="../media/image7.jpeg"/><Relationship Id="rId2" Type="http://schemas.openxmlformats.org/officeDocument/2006/relationships/hyperlink" Target="http://www.samara-photo.ru/images/472c10eeec169.jpg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ljplus.ru/img4/v/i/vinifoto/_DSC7896a1.jpg" TargetMode="External"/><Relationship Id="rId5" Type="http://schemas.openxmlformats.org/officeDocument/2006/relationships/image" Target="../media/image6.jpeg"/><Relationship Id="rId4" Type="http://schemas.openxmlformats.org/officeDocument/2006/relationships/hyperlink" Target="http://www.photoscape.ru/misc/dsc/uploaded/0EE100BBEB88420C1B8D405A5327E785/sv_vo_parallel_nyh_p.jpg" TargetMode="External"/><Relationship Id="rId9" Type="http://schemas.openxmlformats.org/officeDocument/2006/relationships/image" Target="../media/image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chportal.ru/load/305-1-0-18319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Рисунок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5" name="Заголовок 1"/>
          <p:cNvSpPr txBox="1">
            <a:spLocks/>
          </p:cNvSpPr>
          <p:nvPr/>
        </p:nvSpPr>
        <p:spPr>
          <a:xfrm>
            <a:off x="1357290" y="2000240"/>
            <a:ext cx="6357982" cy="142876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ru-RU" sz="4400" b="1" i="1" u="sng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ru-RU" sz="4400" b="1" i="1" u="sng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Решение задач по теме  «</a:t>
            </a: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Параллельные </a:t>
            </a:r>
            <a:b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</a:b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прямые».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1" i="1" u="sng" strike="noStrike" kern="1200" cap="none" spc="0" normalizeH="0" baseline="0" noProof="0" dirty="0" smtClean="0">
                <a:ln>
                  <a:noFill/>
                </a:ln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7  класс</a:t>
            </a: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3779838" y="4724400"/>
            <a:ext cx="5000625" cy="17526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b="1" i="1" u="none" strike="noStrike" kern="1200" cap="none" spc="0" normalizeH="0" baseline="0" noProof="0" dirty="0" smtClean="0">
              <a:ln>
                <a:noFill/>
              </a:ln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  <a:uLnTx/>
              <a:uFillTx/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Учитель математики</a:t>
            </a:r>
          </a:p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2400" b="1" i="1" u="none" strike="noStrike" kern="1200" cap="none" spc="0" normalizeH="0" baseline="0" noProof="0" dirty="0" err="1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Стрельцова</a:t>
            </a:r>
            <a:r>
              <a:rPr kumimoji="0" lang="ru-RU" sz="24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uLnTx/>
                <a:uFillTx/>
                <a:latin typeface="Cambria Math" pitchFamily="18" charset="0"/>
                <a:ea typeface="Cambria Math" pitchFamily="18" charset="0"/>
                <a:cs typeface="Cambria Math" pitchFamily="18" charset="0"/>
              </a:rPr>
              <a:t> Нина Николаевна</a:t>
            </a:r>
          </a:p>
        </p:txBody>
      </p:sp>
      <p:pic>
        <p:nvPicPr>
          <p:cNvPr id="7" name="Picture 4" descr="книги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357166"/>
            <a:ext cx="1714512" cy="1143008"/>
          </a:xfrm>
          <a:prstGeom prst="rect">
            <a:avLst/>
          </a:prstGeom>
          <a:noFill/>
          <a:ln w="12700">
            <a:solidFill>
              <a:srgbClr val="003366"/>
            </a:solidFill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85852" y="357167"/>
            <a:ext cx="557214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МБОУ «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Веселоярская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 средняя общеобразовательная школа  имени героя России Сергея </a:t>
            </a:r>
            <a:r>
              <a:rPr lang="ru-RU" b="1" i="1" dirty="0" err="1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Шрайнера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»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Параллельные прямые в окружающем нас мире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429652" y="5286388"/>
            <a:ext cx="257148" cy="839775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pic>
        <p:nvPicPr>
          <p:cNvPr id="4" name="Picture 8" descr="Картинка 49 из 11415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4286256"/>
            <a:ext cx="3500462" cy="2372078"/>
          </a:xfrm>
          <a:prstGeom prst="rect">
            <a:avLst/>
          </a:prstGeom>
          <a:noFill/>
        </p:spPr>
      </p:pic>
      <p:pic>
        <p:nvPicPr>
          <p:cNvPr id="5" name="Picture 2" descr="Картинка 18 из 11574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1571612"/>
            <a:ext cx="2093233" cy="2543180"/>
          </a:xfrm>
          <a:prstGeom prst="rect">
            <a:avLst/>
          </a:prstGeom>
          <a:noFill/>
        </p:spPr>
      </p:pic>
      <p:pic>
        <p:nvPicPr>
          <p:cNvPr id="6" name="Picture 6" descr="Картинка 17 из 11574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 l="4221" t="8547" r="4315" b="12393"/>
          <a:stretch>
            <a:fillRect/>
          </a:stretch>
        </p:blipFill>
        <p:spPr bwMode="auto">
          <a:xfrm>
            <a:off x="4714876" y="4500570"/>
            <a:ext cx="3310063" cy="1884792"/>
          </a:xfrm>
          <a:prstGeom prst="rect">
            <a:avLst/>
          </a:prstGeom>
          <a:noFill/>
        </p:spPr>
      </p:pic>
      <p:pic>
        <p:nvPicPr>
          <p:cNvPr id="7" name="Picture 10" descr="Картинка 60 из 11415">
            <a:hlinkClick r:id="rId8"/>
          </p:cNvPr>
          <p:cNvPicPr>
            <a:picLocks noChangeAspect="1" noChangeArrowheads="1"/>
          </p:cNvPicPr>
          <p:nvPr/>
        </p:nvPicPr>
        <p:blipFill>
          <a:blip r:embed="rId9"/>
          <a:srcRect l="7450" t="3750" r="3145" b="6249"/>
          <a:stretch>
            <a:fillRect/>
          </a:stretch>
        </p:blipFill>
        <p:spPr bwMode="auto">
          <a:xfrm>
            <a:off x="1071538" y="1571612"/>
            <a:ext cx="2390549" cy="26489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Рисунок2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" y="83696"/>
            <a:ext cx="9144000" cy="6774304"/>
          </a:xfrm>
        </p:spPr>
      </p:pic>
      <p:sp>
        <p:nvSpPr>
          <p:cNvPr id="5" name="Прямоугольник 4"/>
          <p:cNvSpPr/>
          <p:nvPr/>
        </p:nvSpPr>
        <p:spPr>
          <a:xfrm>
            <a:off x="357158" y="642918"/>
            <a:ext cx="842968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Печатные источники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Атанасян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Л.С., Бутузов В.Ф., Кадомцев С.Б. и др. Геометрия, 7-9: учеб. Для </a:t>
            </a: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общеобразоват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. учреждений. – 18-е изд. – М.: Просвещение, 2011.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Фарков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А.В. Контрольные работы, тесты, диктанты по геометрии: 7 класс: к учебнику </a:t>
            </a: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Атанасяна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Л.С. и др. «Геометрия 7-9». – 2-е изд., стереотип. – М.: Издательство «Экзамен», 2009.</a:t>
            </a:r>
          </a:p>
          <a:p>
            <a:pPr marL="342900" lvl="0" indent="-342900">
              <a:buFont typeface="+mj-lt"/>
              <a:buAutoNum type="arabicPeriod"/>
            </a:pP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Дудницын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Ю. П., </a:t>
            </a:r>
            <a:r>
              <a:rPr lang="ru-RU" i="1" dirty="0" err="1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Кронгауз</a:t>
            </a:r>
            <a:r>
              <a:rPr lang="ru-RU" i="1" dirty="0">
                <a:solidFill>
                  <a:srgbClr val="0000CC"/>
                </a:solidFill>
                <a:latin typeface="Cambria Math" pitchFamily="18" charset="0"/>
                <a:ea typeface="Cambria Math" pitchFamily="18" charset="0"/>
              </a:rPr>
              <a:t> В. Л.Сборник заданий по геометрии, 7 класс: к любому из действующих учебников по геометрии для 7 класса. – М.: Издательство «Экзамен», 2009.</a:t>
            </a:r>
          </a:p>
          <a:p>
            <a:r>
              <a:rPr lang="ru-RU" b="1" dirty="0"/>
              <a:t> </a:t>
            </a:r>
            <a:endParaRPr lang="ru-RU" dirty="0"/>
          </a:p>
          <a:p>
            <a:endParaRPr lang="ru-RU" b="1" i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Cambria Math" pitchFamily="18" charset="0"/>
            </a:endParaRPr>
          </a:p>
          <a:p>
            <a:r>
              <a:rPr lang="ru-RU" b="1" i="1" u="sng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Cambria Math" pitchFamily="18" charset="0"/>
              </a:rPr>
              <a:t>Шаблон  оформления  презентации</a:t>
            </a: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Автор: </a:t>
            </a: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Ермолаева Ирина Алексеевна</a:t>
            </a:r>
          </a:p>
          <a:p>
            <a:pPr>
              <a:spcBef>
                <a:spcPct val="0"/>
              </a:spcBef>
            </a:pPr>
            <a:r>
              <a:rPr lang="ru-RU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</a:rPr>
              <a:t>Название сайта:</a:t>
            </a:r>
          </a:p>
          <a:p>
            <a:pPr>
              <a:spcBef>
                <a:spcPct val="0"/>
              </a:spcBef>
            </a:pPr>
            <a:r>
              <a:rPr lang="en-US" b="1" i="1" dirty="0" smtClean="0">
                <a:solidFill>
                  <a:srgbClr val="0033CC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mbria Math" pitchFamily="18" charset="0"/>
                <a:ea typeface="Cambria Math" pitchFamily="18" charset="0"/>
                <a:cs typeface="Times New Roman" pitchFamily="18" charset="0"/>
                <a:hlinkClick r:id="rId3"/>
              </a:rPr>
              <a:t>http://www.uchportal.ru/load/305-1-0-18319</a:t>
            </a:r>
            <a:endParaRPr lang="ru-RU" b="1" i="1" dirty="0" smtClean="0">
              <a:solidFill>
                <a:srgbClr val="0033CC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Cambria Math" pitchFamily="18" charset="0"/>
              <a:ea typeface="Cambria Math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 1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Установите соответствие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86776" y="5500702"/>
            <a:ext cx="400024" cy="625461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821637" y="1750207"/>
            <a:ext cx="1357322" cy="12858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571472" y="2285992"/>
            <a:ext cx="2857520" cy="714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285852" y="1928802"/>
            <a:ext cx="64294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 flipH="1">
            <a:off x="1928794" y="2357430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40°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714348" y="2643182"/>
            <a:ext cx="2952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928794" y="3000372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428596" y="2000240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cxnSp>
        <p:nvCxnSpPr>
          <p:cNvPr id="22" name="Прямая соединительная линия 21"/>
          <p:cNvCxnSpPr/>
          <p:nvPr/>
        </p:nvCxnSpPr>
        <p:spPr>
          <a:xfrm rot="16200000" flipH="1">
            <a:off x="428596" y="3786190"/>
            <a:ext cx="1571636" cy="85725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>
            <a:stCxn id="32" idx="0"/>
          </p:cNvCxnSpPr>
          <p:nvPr/>
        </p:nvCxnSpPr>
        <p:spPr>
          <a:xfrm rot="16200000" flipH="1">
            <a:off x="1446587" y="3589736"/>
            <a:ext cx="1428760" cy="821537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571472" y="4286256"/>
            <a:ext cx="257176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714348" y="4000504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50°</a:t>
            </a:r>
            <a:endParaRPr lang="ru-RU" dirty="0"/>
          </a:p>
        </p:txBody>
      </p:sp>
      <p:sp>
        <p:nvSpPr>
          <p:cNvPr id="30" name="TextBox 29"/>
          <p:cNvSpPr txBox="1"/>
          <p:nvPr/>
        </p:nvSpPr>
        <p:spPr>
          <a:xfrm>
            <a:off x="1785918" y="3929066"/>
            <a:ext cx="571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50°</a:t>
            </a:r>
            <a:endParaRPr lang="ru-RU" dirty="0"/>
          </a:p>
        </p:txBody>
      </p:sp>
      <p:sp>
        <p:nvSpPr>
          <p:cNvPr id="31" name="TextBox 30"/>
          <p:cNvSpPr txBox="1"/>
          <p:nvPr/>
        </p:nvSpPr>
        <p:spPr>
          <a:xfrm>
            <a:off x="571472" y="3357562"/>
            <a:ext cx="5095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32" name="TextBox 31"/>
          <p:cNvSpPr txBox="1"/>
          <p:nvPr/>
        </p:nvSpPr>
        <p:spPr>
          <a:xfrm>
            <a:off x="1571604" y="328612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b</a:t>
            </a:r>
            <a:endParaRPr lang="ru-RU" dirty="0"/>
          </a:p>
        </p:txBody>
      </p:sp>
      <p:sp>
        <p:nvSpPr>
          <p:cNvPr id="34" name="TextBox 33"/>
          <p:cNvSpPr txBox="1"/>
          <p:nvPr/>
        </p:nvSpPr>
        <p:spPr>
          <a:xfrm>
            <a:off x="142844" y="428625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cxnSp>
        <p:nvCxnSpPr>
          <p:cNvPr id="40" name="Прямая соединительная линия 39"/>
          <p:cNvCxnSpPr/>
          <p:nvPr/>
        </p:nvCxnSpPr>
        <p:spPr>
          <a:xfrm>
            <a:off x="500034" y="5572140"/>
            <a:ext cx="221457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1" name="Прямая соединительная линия 40"/>
          <p:cNvCxnSpPr/>
          <p:nvPr/>
        </p:nvCxnSpPr>
        <p:spPr>
          <a:xfrm>
            <a:off x="500034" y="6429396"/>
            <a:ext cx="2214578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45" name="Прямая соединительная линия 44"/>
          <p:cNvCxnSpPr/>
          <p:nvPr/>
        </p:nvCxnSpPr>
        <p:spPr>
          <a:xfrm rot="5400000">
            <a:off x="821505" y="5322107"/>
            <a:ext cx="1714512" cy="92869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428596" y="5214950"/>
            <a:ext cx="29527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</a:t>
            </a:r>
            <a:endParaRPr lang="ru-RU" dirty="0"/>
          </a:p>
        </p:txBody>
      </p:sp>
      <p:sp>
        <p:nvSpPr>
          <p:cNvPr id="48" name="TextBox 47"/>
          <p:cNvSpPr txBox="1"/>
          <p:nvPr/>
        </p:nvSpPr>
        <p:spPr>
          <a:xfrm>
            <a:off x="285720" y="607220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49" name="TextBox 48"/>
          <p:cNvSpPr txBox="1"/>
          <p:nvPr/>
        </p:nvSpPr>
        <p:spPr>
          <a:xfrm>
            <a:off x="2071670" y="4786322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с</a:t>
            </a:r>
            <a:endParaRPr lang="ru-RU" dirty="0"/>
          </a:p>
        </p:txBody>
      </p:sp>
      <p:sp>
        <p:nvSpPr>
          <p:cNvPr id="50" name="TextBox 49"/>
          <p:cNvSpPr txBox="1"/>
          <p:nvPr/>
        </p:nvSpPr>
        <p:spPr>
          <a:xfrm>
            <a:off x="1285852" y="5572140"/>
            <a:ext cx="8544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60°</a:t>
            </a:r>
            <a:endParaRPr lang="ru-RU" dirty="0"/>
          </a:p>
        </p:txBody>
      </p:sp>
      <p:sp>
        <p:nvSpPr>
          <p:cNvPr id="51" name="TextBox 50"/>
          <p:cNvSpPr txBox="1"/>
          <p:nvPr/>
        </p:nvSpPr>
        <p:spPr>
          <a:xfrm>
            <a:off x="928662" y="6072206"/>
            <a:ext cx="82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120°</a:t>
            </a:r>
            <a:endParaRPr lang="ru-RU" dirty="0"/>
          </a:p>
        </p:txBody>
      </p:sp>
      <p:sp>
        <p:nvSpPr>
          <p:cNvPr id="52" name="Прямоугольник 51"/>
          <p:cNvSpPr/>
          <p:nvPr/>
        </p:nvSpPr>
        <p:spPr>
          <a:xfrm>
            <a:off x="4500562" y="1785926"/>
            <a:ext cx="4214842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Прямые а и </a:t>
            </a:r>
            <a:r>
              <a:rPr lang="en-US" sz="2400" dirty="0" smtClean="0"/>
              <a:t>b</a:t>
            </a:r>
            <a:r>
              <a:rPr lang="ru-RU" sz="2400" dirty="0" smtClean="0"/>
              <a:t> – параллельны, </a:t>
            </a:r>
            <a:r>
              <a:rPr lang="en-US" sz="2400" dirty="0" smtClean="0"/>
              <a:t> </a:t>
            </a:r>
            <a:r>
              <a:rPr lang="ru-RU" sz="2400" dirty="0" smtClean="0"/>
              <a:t>так как сумма односторонних углов равна 180°</a:t>
            </a:r>
            <a:endParaRPr lang="ru-RU" sz="2400" dirty="0"/>
          </a:p>
        </p:txBody>
      </p:sp>
      <p:sp>
        <p:nvSpPr>
          <p:cNvPr id="53" name="Прямоугольник 52"/>
          <p:cNvSpPr/>
          <p:nvPr/>
        </p:nvSpPr>
        <p:spPr>
          <a:xfrm>
            <a:off x="4572000" y="3571876"/>
            <a:ext cx="4143404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Прямые а и </a:t>
            </a:r>
            <a:r>
              <a:rPr lang="en-US" sz="2400" dirty="0" smtClean="0"/>
              <a:t>b</a:t>
            </a:r>
            <a:r>
              <a:rPr lang="ru-RU" sz="2400" dirty="0" smtClean="0"/>
              <a:t> – параллельны, так как накрест лежащие углы равны. </a:t>
            </a:r>
            <a:endParaRPr lang="ru-RU" sz="2400" dirty="0"/>
          </a:p>
        </p:txBody>
      </p:sp>
      <p:sp>
        <p:nvSpPr>
          <p:cNvPr id="58" name="Прямоугольник 57"/>
          <p:cNvSpPr/>
          <p:nvPr/>
        </p:nvSpPr>
        <p:spPr>
          <a:xfrm>
            <a:off x="4643438" y="5286388"/>
            <a:ext cx="4071966" cy="1200329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Прямые а и </a:t>
            </a:r>
            <a:r>
              <a:rPr lang="en-US" sz="2400" dirty="0" smtClean="0"/>
              <a:t>b</a:t>
            </a:r>
            <a:r>
              <a:rPr lang="ru-RU" sz="2400" dirty="0" smtClean="0"/>
              <a:t> – параллельны, так как соответственные углы равны. </a:t>
            </a:r>
            <a:endParaRPr lang="ru-RU" sz="2400" dirty="0"/>
          </a:p>
        </p:txBody>
      </p:sp>
      <p:cxnSp>
        <p:nvCxnSpPr>
          <p:cNvPr id="33" name="Прямая соединительная линия 32"/>
          <p:cNvCxnSpPr/>
          <p:nvPr/>
        </p:nvCxnSpPr>
        <p:spPr>
          <a:xfrm rot="5400000">
            <a:off x="831029" y="1688293"/>
            <a:ext cx="1357322" cy="12858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/>
          <p:nvPr/>
        </p:nvCxnSpPr>
        <p:spPr>
          <a:xfrm rot="5400000">
            <a:off x="1821637" y="1750207"/>
            <a:ext cx="1357322" cy="1285884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endParaRPr lang="ru-RU" sz="800" dirty="0"/>
          </a:p>
        </p:txBody>
      </p:sp>
      <p:sp>
        <p:nvSpPr>
          <p:cNvPr id="6" name="Заголовок 1"/>
          <p:cNvSpPr txBox="1">
            <a:spLocks/>
          </p:cNvSpPr>
          <p:nvPr/>
        </p:nvSpPr>
        <p:spPr>
          <a:xfrm>
            <a:off x="357158" y="214290"/>
            <a:ext cx="8329642" cy="1714512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Задача № 2</a:t>
            </a:r>
            <a:b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Установите пары параллельных прямых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7" name="Содержимое 3"/>
          <p:cNvPicPr>
            <a:picLocks/>
          </p:cNvPicPr>
          <p:nvPr/>
        </p:nvPicPr>
        <p:blipFill>
          <a:blip r:embed="rId2"/>
          <a:srcRect l="5843" t="23969" r="9254" b="23289"/>
          <a:stretch>
            <a:fillRect/>
          </a:stretch>
        </p:blipFill>
        <p:spPr bwMode="auto">
          <a:xfrm>
            <a:off x="457200" y="2071678"/>
            <a:ext cx="8229600" cy="44291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 3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Найдите градусные меры углов 1, 2, 3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286776" y="5214950"/>
            <a:ext cx="400024" cy="911213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000100" y="2643182"/>
            <a:ext cx="74295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071538" y="5000636"/>
            <a:ext cx="742955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35687" y="3178967"/>
            <a:ext cx="4071966" cy="157163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4286248" y="2571744"/>
            <a:ext cx="3929090" cy="2786082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928662" y="2285992"/>
            <a:ext cx="5118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000100" y="4643446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1071538" y="5929330"/>
            <a:ext cx="3667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7643834" y="5786454"/>
            <a:ext cx="44937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2714612" y="2285992"/>
            <a:ext cx="71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6</a:t>
            </a:r>
            <a:r>
              <a:rPr lang="en-US" dirty="0" smtClean="0"/>
              <a:t>0°</a:t>
            </a:r>
            <a:endParaRPr lang="ru-RU" dirty="0"/>
          </a:p>
        </p:txBody>
      </p:sp>
      <p:sp>
        <p:nvSpPr>
          <p:cNvPr id="16" name="TextBox 15"/>
          <p:cNvSpPr txBox="1"/>
          <p:nvPr/>
        </p:nvSpPr>
        <p:spPr>
          <a:xfrm>
            <a:off x="1785918" y="4643446"/>
            <a:ext cx="71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60°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5357818" y="2285992"/>
            <a:ext cx="6142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130°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5715008" y="2643182"/>
            <a:ext cx="30168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7000892" y="4643446"/>
            <a:ext cx="30168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500826" y="4643446"/>
            <a:ext cx="44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357166"/>
            <a:ext cx="8229600" cy="1571636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 fontScale="90000" lnSpcReduction="20000"/>
          </a:bodyPr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              Задача № 4</a:t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    Докажите, что 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∠3 = ∠1 + ∠2</a:t>
            </a:r>
            <a: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/>
            </a:r>
            <a:br>
              <a:rPr kumimoji="0" lang="ru-RU" sz="4400" b="0" i="0" u="none" strike="noStrike" kern="1200" cap="none" spc="0" normalizeH="0" baseline="0" noProof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</a:b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2"/>
          <a:srcRect l="4688" t="25171" r="23235" b="20888"/>
          <a:stretch>
            <a:fillRect/>
          </a:stretch>
        </p:blipFill>
        <p:spPr bwMode="auto">
          <a:xfrm>
            <a:off x="792200" y="1857364"/>
            <a:ext cx="7559599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Задача № 5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200" dirty="0" smtClean="0">
                <a:latin typeface="Times New Roman" pitchFamily="18" charset="0"/>
                <a:cs typeface="Times New Roman" pitchFamily="18" charset="0"/>
              </a:rPr>
              <a:t>Найдите градусные меры углов 1, 2, 3</a:t>
            </a:r>
            <a:endParaRPr lang="ru-RU" sz="4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01090" y="5286388"/>
            <a:ext cx="185710" cy="839775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800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571604" y="3429000"/>
            <a:ext cx="621510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>
            <a:off x="1500166" y="5286388"/>
            <a:ext cx="6215106" cy="158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678629" y="3036091"/>
            <a:ext cx="4286280" cy="207170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rot="16200000" flipH="1">
            <a:off x="3536149" y="2250273"/>
            <a:ext cx="4286280" cy="364333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/>
        </p:nvSpPr>
        <p:spPr>
          <a:xfrm>
            <a:off x="2571736" y="3500438"/>
            <a:ext cx="71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63°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928794" y="4929198"/>
            <a:ext cx="373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2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214546" y="5357826"/>
            <a:ext cx="6429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117°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4643438" y="3071810"/>
            <a:ext cx="37312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1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929190" y="3429000"/>
            <a:ext cx="4445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3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643702" y="4929198"/>
            <a:ext cx="82858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141°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7572396" y="3071810"/>
            <a:ext cx="44045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8" name="TextBox 17"/>
          <p:cNvSpPr txBox="1"/>
          <p:nvPr/>
        </p:nvSpPr>
        <p:spPr>
          <a:xfrm>
            <a:off x="7858148" y="4929198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</a:t>
            </a:r>
            <a:endParaRPr lang="ru-RU" dirty="0"/>
          </a:p>
        </p:txBody>
      </p:sp>
      <p:sp>
        <p:nvSpPr>
          <p:cNvPr id="19" name="TextBox 18"/>
          <p:cNvSpPr txBox="1"/>
          <p:nvPr/>
        </p:nvSpPr>
        <p:spPr>
          <a:xfrm>
            <a:off x="1571604" y="6143644"/>
            <a:ext cx="28245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20" name="TextBox 19"/>
          <p:cNvSpPr txBox="1"/>
          <p:nvPr/>
        </p:nvSpPr>
        <p:spPr>
          <a:xfrm>
            <a:off x="7572396" y="6143644"/>
            <a:ext cx="3064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14290"/>
            <a:ext cx="8572560" cy="1571636"/>
          </a:xfr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Задача № 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40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en-US" sz="3800" dirty="0" smtClean="0">
                <a:latin typeface="Cambria Math"/>
                <a:ea typeface="Cambria Math"/>
                <a:cs typeface="Times New Roman" pitchFamily="18" charset="0"/>
              </a:rPr>
              <a:t>∣∣</a:t>
            </a:r>
            <a:r>
              <a:rPr lang="en-US" sz="3800" dirty="0" smtClean="0">
                <a:latin typeface="Times New Roman" pitchFamily="18" charset="0"/>
                <a:cs typeface="Times New Roman" pitchFamily="18" charset="0"/>
              </a:rPr>
              <a:t> CD, AB = BC, </a:t>
            </a:r>
            <a:r>
              <a:rPr lang="en-US" sz="3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∠ABF = 45°.</a:t>
            </a:r>
            <a:br>
              <a:rPr lang="en-US" sz="3800" dirty="0" smtClean="0">
                <a:latin typeface="Times New Roman" pitchFamily="18" charset="0"/>
                <a:ea typeface="Cambria Math"/>
                <a:cs typeface="Times New Roman" pitchFamily="18" charset="0"/>
              </a:rPr>
            </a:br>
            <a:r>
              <a:rPr lang="ru-RU" sz="3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Вычислите градусную меру угла ∠</a:t>
            </a:r>
            <a:r>
              <a:rPr lang="en-US" sz="3800" dirty="0" smtClean="0">
                <a:latin typeface="Times New Roman" pitchFamily="18" charset="0"/>
                <a:ea typeface="Cambria Math"/>
                <a:cs typeface="Times New Roman" pitchFamily="18" charset="0"/>
              </a:rPr>
              <a:t>ACD</a:t>
            </a:r>
            <a:endParaRPr lang="ru-RU" sz="3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143900" y="5214950"/>
            <a:ext cx="542900" cy="911213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cxnSp>
        <p:nvCxnSpPr>
          <p:cNvPr id="4" name="Прямая соединительная линия 3"/>
          <p:cNvCxnSpPr>
            <a:endCxn id="11" idx="1"/>
          </p:cNvCxnSpPr>
          <p:nvPr/>
        </p:nvCxnSpPr>
        <p:spPr>
          <a:xfrm rot="16200000" flipH="1">
            <a:off x="4336791" y="2592639"/>
            <a:ext cx="3185062" cy="228601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/>
          <p:nvPr/>
        </p:nvCxnSpPr>
        <p:spPr>
          <a:xfrm>
            <a:off x="4500562" y="4000504"/>
            <a:ext cx="164307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>
            <a:endCxn id="11" idx="1"/>
          </p:cNvCxnSpPr>
          <p:nvPr/>
        </p:nvCxnSpPr>
        <p:spPr>
          <a:xfrm>
            <a:off x="4500562" y="4000504"/>
            <a:ext cx="2571768" cy="1327674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250661" y="3964785"/>
            <a:ext cx="142876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10800000" flipV="1">
            <a:off x="6357950" y="4429132"/>
            <a:ext cx="142876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714876" y="1857364"/>
            <a:ext cx="35719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F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6000760" y="3714752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7072330" y="5143512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cxnSp>
        <p:nvCxnSpPr>
          <p:cNvPr id="12" name="Прямая соединительная линия 11"/>
          <p:cNvCxnSpPr>
            <a:stCxn id="11" idx="1"/>
          </p:cNvCxnSpPr>
          <p:nvPr/>
        </p:nvCxnSpPr>
        <p:spPr>
          <a:xfrm rot="10800000">
            <a:off x="3286116" y="5286388"/>
            <a:ext cx="3786214" cy="4179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4214810" y="3714752"/>
            <a:ext cx="60346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4" name="TextBox 13"/>
          <p:cNvSpPr txBox="1"/>
          <p:nvPr/>
        </p:nvSpPr>
        <p:spPr>
          <a:xfrm>
            <a:off x="3071802" y="4929198"/>
            <a:ext cx="500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D</a:t>
            </a:r>
            <a:endParaRPr lang="ru-RU" dirty="0"/>
          </a:p>
        </p:txBody>
      </p:sp>
      <p:sp>
        <p:nvSpPr>
          <p:cNvPr id="15" name="TextBox 14"/>
          <p:cNvSpPr txBox="1"/>
          <p:nvPr/>
        </p:nvSpPr>
        <p:spPr>
          <a:xfrm>
            <a:off x="5500694" y="3643314"/>
            <a:ext cx="6429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45°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072462" y="5214950"/>
            <a:ext cx="614338" cy="911213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14290"/>
            <a:ext cx="8229600" cy="1285884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rmAutofit fontScale="60000" lnSpcReduction="20000"/>
          </a:bodyPr>
          <a:lstStyle/>
          <a:p>
            <a:pPr lvl="0" algn="ctr">
              <a:spcBef>
                <a:spcPct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Задача № </a:t>
            </a:r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7</a:t>
            </a:r>
          </a:p>
          <a:p>
            <a:pPr lvl="0">
              <a:spcBef>
                <a:spcPct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Дано: 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AB = BC, KM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∣∣AC.</a:t>
            </a: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/>
            </a:r>
            <a:b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</a:br>
            <a:r>
              <a:rPr kumimoji="0" lang="ru-RU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Докажите, что </a:t>
            </a:r>
            <a:r>
              <a:rPr kumimoji="0" lang="en-US" sz="6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Cambria Math"/>
                <a:cs typeface="Times New Roman" pitchFamily="18" charset="0"/>
              </a:rPr>
              <a:t>BK = BM</a:t>
            </a:r>
            <a:endParaRPr kumimoji="0" lang="ru-RU" sz="60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j-ea"/>
              <a:cs typeface="Times New Roman" pitchFamily="18" charset="0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000100" y="2786058"/>
            <a:ext cx="4071966" cy="221457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3357554" y="2643182"/>
            <a:ext cx="4071966" cy="25003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928794" y="5929330"/>
            <a:ext cx="4714908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500166" y="4286256"/>
            <a:ext cx="5643602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4071934" y="1500174"/>
            <a:ext cx="3990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2571736" y="3857628"/>
            <a:ext cx="3276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K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5643570" y="3929066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M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1571604" y="5715016"/>
            <a:ext cx="5762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643702" y="5643578"/>
            <a:ext cx="37953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358214" y="5286388"/>
            <a:ext cx="328586" cy="839775"/>
          </a:xfrm>
        </p:spPr>
        <p:txBody>
          <a:bodyPr>
            <a:normAutofit/>
          </a:bodyPr>
          <a:lstStyle/>
          <a:p>
            <a:endParaRPr lang="ru-RU" sz="800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57200" y="274638"/>
            <a:ext cx="8229600" cy="1511288"/>
          </a:xfrm>
          <a:prstGeom prst="rect">
            <a:avLst/>
          </a:prstGeom>
          <a:gradFill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 vert="horz" lIns="91440" tIns="45720" rIns="91440" bIns="45720" rtlCol="0" anchor="ctr">
            <a:noAutofit/>
          </a:bodyPr>
          <a:lstStyle/>
          <a:p>
            <a:pPr lvl="0" algn="ctr">
              <a:spcBef>
                <a:spcPct val="0"/>
              </a:spcBef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Задача №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8</a:t>
            </a:r>
          </a:p>
          <a:p>
            <a:pPr lvl="0">
              <a:spcBef>
                <a:spcPct val="0"/>
              </a:spcBef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Дано: 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j-ea"/>
                <a:cs typeface="Times New Roman" pitchFamily="18" charset="0"/>
              </a:rPr>
              <a:t>AB = BC, a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∣∣AC, ∠ACB=50°</a:t>
            </a:r>
            <a:b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</a:br>
            <a:r>
              <a:rPr kumimoji="0" lang="ru-RU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Вычислите градусную меру ∠</a:t>
            </a:r>
            <a:r>
              <a:rPr kumimoji="0" lang="en-US" sz="3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ambria Math"/>
                <a:ea typeface="Cambria Math"/>
                <a:cs typeface="Times New Roman" pitchFamily="18" charset="0"/>
              </a:rPr>
              <a:t>ABC</a:t>
            </a:r>
            <a:endParaRPr kumimoji="0" lang="ru-RU" sz="3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1571604" y="3143248"/>
            <a:ext cx="3643338" cy="1928826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rot="16200000" flipH="1">
            <a:off x="3821901" y="2821777"/>
            <a:ext cx="3571900" cy="2500330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flipV="1">
            <a:off x="2428860" y="5857892"/>
            <a:ext cx="4429156" cy="7143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714480" y="2285992"/>
            <a:ext cx="5572164" cy="1588"/>
          </a:xfrm>
          <a:prstGeom prst="lin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1643042" y="1928802"/>
            <a:ext cx="2857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0" name="TextBox 9"/>
          <p:cNvSpPr txBox="1"/>
          <p:nvPr/>
        </p:nvSpPr>
        <p:spPr>
          <a:xfrm>
            <a:off x="4214810" y="1928802"/>
            <a:ext cx="4525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B</a:t>
            </a:r>
            <a:endParaRPr lang="ru-RU" dirty="0"/>
          </a:p>
        </p:txBody>
      </p:sp>
      <p:sp>
        <p:nvSpPr>
          <p:cNvPr id="11" name="TextBox 10"/>
          <p:cNvSpPr txBox="1"/>
          <p:nvPr/>
        </p:nvSpPr>
        <p:spPr>
          <a:xfrm>
            <a:off x="2143108" y="5643578"/>
            <a:ext cx="4286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ru-RU" dirty="0"/>
          </a:p>
        </p:txBody>
      </p:sp>
      <p:sp>
        <p:nvSpPr>
          <p:cNvPr id="12" name="TextBox 11"/>
          <p:cNvSpPr txBox="1"/>
          <p:nvPr/>
        </p:nvSpPr>
        <p:spPr>
          <a:xfrm>
            <a:off x="6929454" y="5643578"/>
            <a:ext cx="3080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C</a:t>
            </a:r>
            <a:endParaRPr lang="ru-RU" dirty="0"/>
          </a:p>
        </p:txBody>
      </p:sp>
      <p:sp>
        <p:nvSpPr>
          <p:cNvPr id="13" name="TextBox 12"/>
          <p:cNvSpPr txBox="1"/>
          <p:nvPr/>
        </p:nvSpPr>
        <p:spPr>
          <a:xfrm>
            <a:off x="6215074" y="5500702"/>
            <a:ext cx="71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50°</a:t>
            </a:r>
            <a:endParaRPr lang="ru-RU" dirty="0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3214678" y="3929066"/>
            <a:ext cx="500066" cy="28575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322099" y="3750471"/>
            <a:ext cx="500066" cy="428628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TextBox 15"/>
          <p:cNvSpPr txBox="1"/>
          <p:nvPr/>
        </p:nvSpPr>
        <p:spPr>
          <a:xfrm>
            <a:off x="3929058" y="2285992"/>
            <a:ext cx="23024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1</a:t>
            </a:r>
            <a:endParaRPr lang="ru-RU" dirty="0"/>
          </a:p>
        </p:txBody>
      </p:sp>
      <p:sp>
        <p:nvSpPr>
          <p:cNvPr id="17" name="TextBox 16"/>
          <p:cNvSpPr txBox="1"/>
          <p:nvPr/>
        </p:nvSpPr>
        <p:spPr>
          <a:xfrm>
            <a:off x="4572000" y="2285992"/>
            <a:ext cx="516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59</TotalTime>
  <Words>299</Words>
  <Application>Microsoft Office PowerPoint</Application>
  <PresentationFormat>Экран (4:3)</PresentationFormat>
  <Paragraphs>85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Задача № 1 Установите соответствие</vt:lpstr>
      <vt:lpstr>Слайд 3</vt:lpstr>
      <vt:lpstr> Задача № 3  Найдите градусные меры углов 1, 2, 3 </vt:lpstr>
      <vt:lpstr>Слайд 5</vt:lpstr>
      <vt:lpstr>Задача № 5  Найдите градусные меры углов 1, 2, 3</vt:lpstr>
      <vt:lpstr>Задача № 6  Дано: AB ∣∣ CD, AB = BC, ∠ABF = 45°. Вычислите градусную меру угла ∠ACD</vt:lpstr>
      <vt:lpstr>Слайд 8</vt:lpstr>
      <vt:lpstr>Слайд 9</vt:lpstr>
      <vt:lpstr>Параллельные прямые в окружающем нас мире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XTreme</cp:lastModifiedBy>
  <cp:revision>7</cp:revision>
  <dcterms:created xsi:type="dcterms:W3CDTF">2015-02-08T03:13:41Z</dcterms:created>
  <dcterms:modified xsi:type="dcterms:W3CDTF">2015-02-08T15:30:32Z</dcterms:modified>
</cp:coreProperties>
</file>