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7" r:id="rId3"/>
    <p:sldId id="257" r:id="rId4"/>
    <p:sldId id="272" r:id="rId5"/>
    <p:sldId id="258" r:id="rId6"/>
    <p:sldId id="259" r:id="rId7"/>
    <p:sldId id="273" r:id="rId8"/>
    <p:sldId id="260" r:id="rId9"/>
    <p:sldId id="261" r:id="rId10"/>
    <p:sldId id="274" r:id="rId11"/>
    <p:sldId id="262" r:id="rId12"/>
    <p:sldId id="277" r:id="rId13"/>
    <p:sldId id="275" r:id="rId14"/>
    <p:sldId id="268" r:id="rId15"/>
    <p:sldId id="270" r:id="rId16"/>
    <p:sldId id="269" r:id="rId17"/>
    <p:sldId id="263" r:id="rId18"/>
    <p:sldId id="286" r:id="rId19"/>
    <p:sldId id="264" r:id="rId20"/>
    <p:sldId id="265" r:id="rId21"/>
    <p:sldId id="276" r:id="rId22"/>
    <p:sldId id="266" r:id="rId23"/>
    <p:sldId id="279" r:id="rId24"/>
    <p:sldId id="280" r:id="rId25"/>
    <p:sldId id="281" r:id="rId26"/>
    <p:sldId id="271" r:id="rId27"/>
    <p:sldId id="283" r:id="rId28"/>
    <p:sldId id="282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66"/>
    <a:srgbClr val="CCFF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28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9899E7-EBFC-4714-BCD9-7AE3B0228A8F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E6DA71-779C-4551-B4ED-217CE56182D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AED97-4A1A-4E26-87D5-1722C9D6517B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A25F35-2AE8-41E2-A738-2CE0454AC64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8ACF63-0547-45E0-8A28-97A7C7D8505B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E1C104-84B6-493D-BD13-C70CC5A362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E89712-CE62-4459-8634-EFAE83F98FB3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93BB77-0173-4A16-B82E-362F5403C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1C74A7-A114-43F1-9493-E709D86F341D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548E6-E082-4F24-9354-EB25FFC9CB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4F7E32-17F2-4A64-B13E-585B8072C4C4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ED5613-71AE-4A24-813F-31906C5822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7BB0E-AFFD-4166-A076-1E05F58AC83C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706D2A-8B06-4652-9634-84DD1B6E7C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145F37-48BC-479E-93DE-A27C8542DBFB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56750E-E101-4A65-83B4-5B69D37CD8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B38A6-D9F3-4F0C-A31C-9CDBBBB40E0E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29C03-D473-4299-AEFE-8BBDBF762F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A73008-22DD-4A36-91E4-7D3A714BBC20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CF5B34-4636-4E0F-ACE5-04528A4FA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3A886-5B94-4899-8DB4-4356450B3398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C83AD6-9B57-49B4-9984-80BE1148CE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6FF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F615EFD-A92B-4DFF-82EA-790521911FA4}" type="datetimeFigureOut">
              <a:rPr lang="ru-RU"/>
              <a:pPr>
                <a:defRPr/>
              </a:pPr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3E60F0B-2AFB-4DC2-B576-2E11E05917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OMq9he-5HUU" TargetMode="External"/><Relationship Id="rId2" Type="http://schemas.openxmlformats.org/officeDocument/2006/relationships/slideLayout" Target="../slideLayouts/slideLayout7.xml"/><Relationship Id="rId1" Type="http://schemas.openxmlformats.org/officeDocument/2006/relationships/video" Target="file:///G:\&#1050;&#1054;&#1053;&#1060;&#1045;&#1056;&#1045;&#1053;&#1062;&#1048;&#1071;\6%20&#1092;&#1077;&#1074;&#1088;&#1072;&#1083;&#1103;%202015\Song%20from%20&#960;!.mp4" TargetMode="External"/><Relationship Id="rId4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>
          <a:xfrm>
            <a:off x="755650" y="836613"/>
            <a:ext cx="7772400" cy="1470025"/>
          </a:xfrm>
        </p:spPr>
        <p:txBody>
          <a:bodyPr/>
          <a:lstStyle/>
          <a:p>
            <a:pPr eaLnBrk="1" hangingPunct="1"/>
            <a:r>
              <a:rPr lang="ru-RU" b="1" smtClean="0">
                <a:latin typeface="Arial" charset="0"/>
              </a:rPr>
              <a:t>Как математика связана </a:t>
            </a:r>
            <a:br>
              <a:rPr lang="ru-RU" b="1" smtClean="0">
                <a:latin typeface="Arial" charset="0"/>
              </a:rPr>
            </a:br>
            <a:r>
              <a:rPr lang="ru-RU" b="1" smtClean="0">
                <a:latin typeface="Arial" charset="0"/>
              </a:rPr>
              <a:t>с музыкой?</a:t>
            </a: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435600" y="2708275"/>
            <a:ext cx="3282950" cy="3144838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800" smtClean="0">
                <a:solidFill>
                  <a:srgbClr val="898989"/>
                </a:solidFill>
              </a:rPr>
              <a:t> 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800" b="1" smtClean="0">
                <a:solidFill>
                  <a:schemeClr val="tx1"/>
                </a:solidFill>
                <a:latin typeface="Times New Roman" pitchFamily="18" charset="0"/>
              </a:rPr>
              <a:t>Выполнили: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tx1"/>
                </a:solidFill>
                <a:latin typeface="Times New Roman" pitchFamily="18" charset="0"/>
              </a:rPr>
              <a:t>ученицы  7 класса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tx1"/>
                </a:solidFill>
                <a:latin typeface="Times New Roman" pitchFamily="18" charset="0"/>
              </a:rPr>
              <a:t>МБОУ СОШ № 105 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800" smtClean="0">
                <a:solidFill>
                  <a:schemeClr val="tx1"/>
                </a:solidFill>
                <a:latin typeface="Times New Roman" pitchFamily="18" charset="0"/>
              </a:rPr>
              <a:t>г.о. Самара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</a:rPr>
              <a:t>Сидякова Анастасия и 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</a:rPr>
              <a:t>Королёва Александра.</a:t>
            </a:r>
          </a:p>
          <a:p>
            <a:pPr algn="l" eaLnBrk="1" hangingPunct="1">
              <a:lnSpc>
                <a:spcPct val="80000"/>
              </a:lnSpc>
            </a:pPr>
            <a:endParaRPr lang="ru-RU" sz="2000" b="1" i="1" smtClean="0">
              <a:solidFill>
                <a:schemeClr val="tx1"/>
              </a:solidFill>
              <a:latin typeface="Times New Roman" pitchFamily="18" charset="0"/>
            </a:endParaRPr>
          </a:p>
          <a:p>
            <a:pPr algn="l" eaLnBrk="1" hangingPunct="1">
              <a:lnSpc>
                <a:spcPct val="80000"/>
              </a:lnSpc>
            </a:pPr>
            <a:r>
              <a:rPr lang="ru-RU" sz="1600" b="1" smtClean="0">
                <a:solidFill>
                  <a:schemeClr val="tx1"/>
                </a:solidFill>
                <a:latin typeface="Times New Roman" pitchFamily="18" charset="0"/>
              </a:rPr>
              <a:t>Научный руководитель: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1600" smtClean="0">
                <a:solidFill>
                  <a:schemeClr val="tx1"/>
                </a:solidFill>
                <a:latin typeface="Times New Roman" pitchFamily="18" charset="0"/>
              </a:rPr>
              <a:t>учитель математики </a:t>
            </a:r>
          </a:p>
          <a:p>
            <a:pPr algn="l" eaLnBrk="1" hangingPunct="1">
              <a:lnSpc>
                <a:spcPct val="80000"/>
              </a:lnSpc>
            </a:pPr>
            <a:r>
              <a:rPr lang="ru-RU" sz="2000" b="1" i="1" smtClean="0">
                <a:solidFill>
                  <a:schemeClr val="tx1"/>
                </a:solidFill>
                <a:latin typeface="Times New Roman" pitchFamily="18" charset="0"/>
              </a:rPr>
              <a:t>Миронова Ю.В.</a:t>
            </a:r>
          </a:p>
          <a:p>
            <a:pPr eaLnBrk="1" hangingPunct="1">
              <a:lnSpc>
                <a:spcPct val="80000"/>
              </a:lnSpc>
            </a:pPr>
            <a:r>
              <a:rPr lang="ru-RU" sz="800" smtClean="0">
                <a:solidFill>
                  <a:schemeClr val="tx1"/>
                </a:solidFill>
              </a:rPr>
              <a:t> </a:t>
            </a:r>
          </a:p>
          <a:p>
            <a:pPr eaLnBrk="1" hangingPunct="1">
              <a:lnSpc>
                <a:spcPct val="80000"/>
              </a:lnSpc>
            </a:pPr>
            <a:endParaRPr lang="ru-RU" sz="800" smtClean="0">
              <a:solidFill>
                <a:schemeClr val="tx1"/>
              </a:solidFill>
            </a:endParaRPr>
          </a:p>
        </p:txBody>
      </p:sp>
      <p:sp>
        <p:nvSpPr>
          <p:cNvPr id="13315" name="Text Box 4"/>
          <p:cNvSpPr txBox="1">
            <a:spLocks noChangeArrowheads="1"/>
          </p:cNvSpPr>
          <p:nvPr/>
        </p:nvSpPr>
        <p:spPr bwMode="auto">
          <a:xfrm>
            <a:off x="3492500" y="6021388"/>
            <a:ext cx="43926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г. Самара, 2015 г.</a:t>
            </a:r>
          </a:p>
        </p:txBody>
      </p:sp>
      <p:pic>
        <p:nvPicPr>
          <p:cNvPr id="13317" name="Picture 5" descr="7RqARBHyZv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565400"/>
            <a:ext cx="4335462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/>
          <p:cNvSpPr>
            <a:spLocks noGrp="1"/>
          </p:cNvSpPr>
          <p:nvPr>
            <p:ph type="body" idx="1"/>
          </p:nvPr>
        </p:nvSpPr>
        <p:spPr>
          <a:xfrm>
            <a:off x="468313" y="836613"/>
            <a:ext cx="5122862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800" smtClean="0">
                <a:latin typeface="Arial" charset="0"/>
              </a:rPr>
              <a:t>Цитата из</a:t>
            </a:r>
            <a:r>
              <a:rPr lang="ru-RU" sz="2800" smtClean="0"/>
              <a:t> работы </a:t>
            </a:r>
            <a:r>
              <a:rPr lang="ru-RU" sz="2800" b="1" u="sng" smtClean="0"/>
              <a:t>Леонарда Эйлера</a:t>
            </a:r>
            <a:r>
              <a:rPr lang="ru-RU" sz="2800" smtClean="0"/>
              <a:t> «Диссертация о звуке», написанная в 1727 году: «Моей конечной целью в этом труде было то, что я стремился представить музыку как часть математики и вывести в надлежащем порядке из правильных оснований все, что может сделать приятным объединение и смешивание звуков».</a:t>
            </a:r>
          </a:p>
          <a:p>
            <a:pPr eaLnBrk="1" hangingPunct="1">
              <a:lnSpc>
                <a:spcPct val="80000"/>
              </a:lnSpc>
            </a:pPr>
            <a:endParaRPr lang="ru-RU" sz="2800" smtClean="0"/>
          </a:p>
        </p:txBody>
      </p:sp>
      <p:pic>
        <p:nvPicPr>
          <p:cNvPr id="21506" name="Содержимое 4" descr="219px-Leonhard_Euler_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08625" y="908050"/>
            <a:ext cx="3141663" cy="456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Содержимое 2"/>
          <p:cNvSpPr>
            <a:spLocks noGrp="1"/>
          </p:cNvSpPr>
          <p:nvPr>
            <p:ph idx="1"/>
          </p:nvPr>
        </p:nvSpPr>
        <p:spPr>
          <a:xfrm>
            <a:off x="395288" y="1196975"/>
            <a:ext cx="3960812" cy="56610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u="sng" smtClean="0"/>
              <a:t>Лейбниц</a:t>
            </a:r>
            <a:r>
              <a:rPr lang="ru-RU" smtClean="0"/>
              <a:t> в письме Гольдбаху пишет: «Музыка есть скрытое арифметическое упражнение души, не умеющей считать». </a:t>
            </a:r>
            <a:endParaRPr lang="ru-RU" smtClean="0">
              <a:latin typeface="Arial" charset="0"/>
            </a:endParaRPr>
          </a:p>
        </p:txBody>
      </p:sp>
      <p:pic>
        <p:nvPicPr>
          <p:cNvPr id="22530" name="Рисунок 3" descr="003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4663" y="765175"/>
            <a:ext cx="4481512" cy="489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186238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u="sng" smtClean="0"/>
              <a:t>Гольдбах</a:t>
            </a:r>
            <a:r>
              <a:rPr lang="ru-RU" smtClean="0"/>
              <a:t> ему отвечает: «Музыка – это проявление скрытой математики».</a:t>
            </a:r>
          </a:p>
          <a:p>
            <a:pPr eaLnBrk="1" hangingPunct="1"/>
            <a:endParaRPr lang="ru-RU" smtClean="0"/>
          </a:p>
        </p:txBody>
      </p:sp>
      <p:pic>
        <p:nvPicPr>
          <p:cNvPr id="23554" name="Picture 7" descr="holbach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1638" y="404813"/>
            <a:ext cx="4049712" cy="578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475163" cy="4525963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b="1" u="sng" smtClean="0"/>
              <a:t>Пифагор</a:t>
            </a:r>
            <a:r>
              <a:rPr lang="ru-RU" smtClean="0"/>
              <a:t> одним из первых</a:t>
            </a:r>
            <a:r>
              <a:rPr lang="ru-RU" smtClean="0">
                <a:latin typeface="Arial" charset="0"/>
              </a:rPr>
              <a:t> </a:t>
            </a:r>
            <a:r>
              <a:rPr lang="ru-RU" smtClean="0"/>
              <a:t>попытался выразить красоту музыки с помощью чисел</a:t>
            </a:r>
            <a:r>
              <a:rPr lang="ru-RU" smtClean="0">
                <a:latin typeface="Arial" charset="0"/>
              </a:rPr>
              <a:t>.</a:t>
            </a:r>
            <a:r>
              <a:rPr lang="ru-RU" smtClean="0"/>
              <a:t> Он создал свою школу мудрости, положив в ее основу два предмета – музыку и математику. </a:t>
            </a:r>
          </a:p>
          <a:p>
            <a:pPr eaLnBrk="1" hangingPunct="1">
              <a:lnSpc>
                <a:spcPct val="90000"/>
              </a:lnSpc>
            </a:pPr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24578" name="Содержимое 4" descr="скачанные файлы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125538"/>
            <a:ext cx="3632200" cy="4935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>
                <a:latin typeface="Times New Roman" pitchFamily="18" charset="0"/>
              </a:rPr>
              <a:t>Математика в музыке</a:t>
            </a:r>
          </a:p>
        </p:txBody>
      </p:sp>
      <p:sp>
        <p:nvSpPr>
          <p:cNvPr id="26626" name="Содержимое 2"/>
          <p:cNvSpPr>
            <a:spLocks noGrp="1"/>
          </p:cNvSpPr>
          <p:nvPr>
            <p:ph idx="1"/>
          </p:nvPr>
        </p:nvSpPr>
        <p:spPr>
          <a:xfrm>
            <a:off x="457200" y="1285875"/>
            <a:ext cx="4400550" cy="557212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2700" smtClean="0"/>
              <a:t>Великий немецкий композитор </a:t>
            </a:r>
            <a:r>
              <a:rPr lang="en-US" sz="2700" smtClean="0"/>
              <a:t>XVII</a:t>
            </a:r>
            <a:r>
              <a:rPr lang="ru-RU" sz="2700" smtClean="0"/>
              <a:t> века </a:t>
            </a:r>
            <a:r>
              <a:rPr lang="ru-RU" sz="2700" b="1" u="sng" smtClean="0"/>
              <a:t>Иоганн Себастьян Бах</a:t>
            </a:r>
            <a:r>
              <a:rPr lang="ru-RU" sz="2700" smtClean="0"/>
              <a:t> писал церковную музыку.  Позднее уже после его смерти музыканты-исследователи выяснили, что многие мелодии композитора имеют цифровые коды - символы, а произведения точно математически просчитаны. </a:t>
            </a:r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  <a:p>
            <a:pPr eaLnBrk="1" hangingPunct="1">
              <a:lnSpc>
                <a:spcPct val="90000"/>
              </a:lnSpc>
            </a:pPr>
            <a:endParaRPr lang="ru-RU" sz="2700" smtClean="0"/>
          </a:p>
        </p:txBody>
      </p:sp>
      <p:pic>
        <p:nvPicPr>
          <p:cNvPr id="26627" name="Рисунок 3" descr="250px-JSBac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9700" y="1557338"/>
            <a:ext cx="3175000" cy="452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Прямоугольник 1"/>
          <p:cNvSpPr>
            <a:spLocks noChangeArrowheads="1"/>
          </p:cNvSpPr>
          <p:nvPr/>
        </p:nvSpPr>
        <p:spPr bwMode="auto">
          <a:xfrm>
            <a:off x="500063" y="571500"/>
            <a:ext cx="3929062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Calibri" pitchFamily="34" charset="0"/>
              </a:rPr>
              <a:t>До начала XVIII века музыка продолжала считаться наукой. Французский композитор и музыкальный теоретик </a:t>
            </a:r>
            <a:r>
              <a:rPr lang="ru-RU" sz="2400" b="1" u="sng">
                <a:latin typeface="Calibri" pitchFamily="34" charset="0"/>
              </a:rPr>
              <a:t>Жан Филипп Рамо</a:t>
            </a:r>
            <a:r>
              <a:rPr lang="ru-RU" sz="2400">
                <a:solidFill>
                  <a:srgbClr val="254061"/>
                </a:solidFill>
                <a:latin typeface="Calibri" pitchFamily="34" charset="0"/>
              </a:rPr>
              <a:t> </a:t>
            </a:r>
            <a:r>
              <a:rPr lang="ru-RU" sz="2400">
                <a:latin typeface="Calibri" pitchFamily="34" charset="0"/>
              </a:rPr>
              <a:t>в своём «Трактате о гармонии», написанном в 1722 году, говорил о том, что «музыка подчинена арифметике», уделял много внимания физико-математическим исследованиям. </a:t>
            </a:r>
          </a:p>
        </p:txBody>
      </p:sp>
      <p:pic>
        <p:nvPicPr>
          <p:cNvPr id="27650" name="Рисунок 2" descr="87718022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7900" y="692150"/>
            <a:ext cx="3543300" cy="496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Прямоугольник 1"/>
          <p:cNvSpPr>
            <a:spLocks noChangeArrowheads="1"/>
          </p:cNvSpPr>
          <p:nvPr/>
        </p:nvSpPr>
        <p:spPr bwMode="auto">
          <a:xfrm>
            <a:off x="357188" y="571500"/>
            <a:ext cx="4862512" cy="525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 u="sng">
                <a:latin typeface="Calibri" pitchFamily="34" charset="0"/>
              </a:rPr>
              <a:t>Игорь Стравинский</a:t>
            </a:r>
            <a:r>
              <a:rPr lang="ru-RU" sz="2600">
                <a:latin typeface="Calibri" pitchFamily="34" charset="0"/>
              </a:rPr>
              <a:t>, хорошо знавший музыку мастеров эпохи Ренессанса, также находил много общего между математикой и музыкой. </a:t>
            </a:r>
          </a:p>
          <a:p>
            <a:r>
              <a:rPr lang="ru-RU" sz="2600">
                <a:latin typeface="Calibri" pitchFamily="34" charset="0"/>
              </a:rPr>
              <a:t>«Способ композиторского мышления – способ, которым я мыслю, - мне кажется, не очень отличается от математического», «музыкальная форма </a:t>
            </a:r>
            <a:r>
              <a:rPr lang="ru-RU" sz="2600" u="sng">
                <a:latin typeface="Calibri" pitchFamily="34" charset="0"/>
              </a:rPr>
              <a:t>математична</a:t>
            </a:r>
            <a:r>
              <a:rPr lang="ru-RU" sz="2600">
                <a:latin typeface="Calibri" pitchFamily="34" charset="0"/>
              </a:rPr>
              <a:t> хотя бы потому, что она </a:t>
            </a:r>
            <a:r>
              <a:rPr lang="ru-RU" sz="2600" u="sng">
                <a:latin typeface="Calibri" pitchFamily="34" charset="0"/>
              </a:rPr>
              <a:t>идеальна</a:t>
            </a:r>
            <a:r>
              <a:rPr lang="ru-RU" sz="2600">
                <a:latin typeface="Calibri" pitchFamily="34" charset="0"/>
              </a:rPr>
              <a:t>».</a:t>
            </a:r>
          </a:p>
        </p:txBody>
      </p:sp>
      <p:pic>
        <p:nvPicPr>
          <p:cNvPr id="28674" name="Picture 4" descr="igo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92725" y="549275"/>
            <a:ext cx="3500438" cy="4192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11136" y="4802758"/>
            <a:ext cx="2043396" cy="17350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58175" cy="15113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Музыка и математика: длительность нот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29698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z="2800" smtClean="0"/>
              <a:t>Именно с этой задачи из учебника Н.Я. Виленкина и др. «Математика 6 класс» и началось наше исследование вопроса, как связана математика с музыкой.</a:t>
            </a:r>
          </a:p>
          <a:p>
            <a:pPr eaLnBrk="1" hangingPunct="1"/>
            <a:endParaRPr lang="ru-RU" smtClean="0"/>
          </a:p>
        </p:txBody>
      </p:sp>
      <p:pic>
        <p:nvPicPr>
          <p:cNvPr id="29699" name="Рисунок 3" descr="Снимок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402013"/>
            <a:ext cx="8201025" cy="312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Объект 4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755650" y="501650"/>
            <a:ext cx="7632700" cy="62515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1746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По примеру из учебника мы сделали подобные равенства:</a:t>
            </a:r>
          </a:p>
        </p:txBody>
      </p:sp>
      <p:pic>
        <p:nvPicPr>
          <p:cNvPr id="31747" name="Рисунок 3" descr="Снимок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5575" y="2714625"/>
            <a:ext cx="6732588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" name="Picture 5" descr="7RqARBHyZvU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476250"/>
            <a:ext cx="8280400" cy="595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Исследовательская работа</a:t>
            </a:r>
            <a:endParaRPr lang="ru-RU" smtClean="0"/>
          </a:p>
        </p:txBody>
      </p:sp>
      <p:sp>
        <p:nvSpPr>
          <p:cNvPr id="3277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u="sng" smtClean="0"/>
              <a:t>Цели исследования: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u="sng" smtClean="0"/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определить, какой предмет, изучаемый в школе, самый популярный у детей; 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выяснить, знают ли, с какими предметами связана математика; 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будут ли предположения о связи математики и музыки.</a:t>
            </a:r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0537" y="4875224"/>
            <a:ext cx="18288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700" u="sng" smtClean="0"/>
              <a:t>Объект исследования</a:t>
            </a:r>
            <a:r>
              <a:rPr lang="ru-RU" sz="2700" smtClean="0"/>
              <a:t> – учащиеся 7 класса.</a:t>
            </a: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7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700" u="sng" smtClean="0"/>
              <a:t>Задачи исследования:</a:t>
            </a:r>
            <a:endParaRPr lang="ru-RU" sz="2700" u="sng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endParaRPr lang="ru-RU" sz="2700" u="sng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700" smtClean="0"/>
              <a:t>составить анкету;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smtClean="0"/>
              <a:t>провести анкетирование;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smtClean="0"/>
              <a:t>проанализировать анкеты;</a:t>
            </a:r>
          </a:p>
          <a:p>
            <a:pPr eaLnBrk="1" hangingPunct="1">
              <a:lnSpc>
                <a:spcPct val="80000"/>
              </a:lnSpc>
            </a:pPr>
            <a:r>
              <a:rPr lang="ru-RU" sz="2700" smtClean="0"/>
              <a:t>сделать выводы.</a:t>
            </a:r>
          </a:p>
          <a:p>
            <a:pPr eaLnBrk="1" hangingPunct="1">
              <a:lnSpc>
                <a:spcPct val="80000"/>
              </a:lnSpc>
            </a:pPr>
            <a:endParaRPr lang="ru-RU" sz="2700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67514" y="4152910"/>
            <a:ext cx="1828799" cy="1552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Содержимое 2"/>
          <p:cNvSpPr>
            <a:spLocks noGrp="1"/>
          </p:cNvSpPr>
          <p:nvPr>
            <p:ph idx="1"/>
          </p:nvPr>
        </p:nvSpPr>
        <p:spPr>
          <a:xfrm>
            <a:off x="357188" y="428625"/>
            <a:ext cx="8329612" cy="5697538"/>
          </a:xfrm>
        </p:spPr>
        <p:txBody>
          <a:bodyPr/>
          <a:lstStyle/>
          <a:p>
            <a:pPr eaLnBrk="1" hangingPunct="1"/>
            <a:r>
              <a:rPr lang="ru-RU" smtClean="0"/>
              <a:t>Всего в анкетировании принимало участие 25 человек.</a:t>
            </a:r>
          </a:p>
          <a:p>
            <a:pPr eaLnBrk="1" hangingPunct="1">
              <a:buFont typeface="Arial" charset="0"/>
              <a:buNone/>
            </a:pPr>
            <a:r>
              <a:rPr lang="ru-RU" b="1" smtClean="0"/>
              <a:t>С какими науками связана математика?</a:t>
            </a:r>
          </a:p>
        </p:txBody>
      </p:sp>
      <p:pic>
        <p:nvPicPr>
          <p:cNvPr id="33794" name="Диаграмма 3"/>
          <p:cNvPicPr>
            <a:picLocks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9250" y="2133600"/>
            <a:ext cx="6192838" cy="4103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000" b="1" smtClean="0"/>
              <a:t>С какими из наук математика связана особенно тесно?</a:t>
            </a:r>
          </a:p>
        </p:txBody>
      </p:sp>
      <p:pic>
        <p:nvPicPr>
          <p:cNvPr id="34818" name="Диаграмма 4"/>
          <p:cNvPicPr>
            <a:picLocks noGrp="1" noChangeArrowheads="1"/>
          </p:cNvPicPr>
          <p:nvPr>
            <p:ph type="body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900113" y="1916113"/>
            <a:ext cx="7200900" cy="4249737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Заключение</a:t>
            </a:r>
            <a:r>
              <a:rPr lang="ru-RU" smtClean="0"/>
              <a:t> </a:t>
            </a:r>
          </a:p>
        </p:txBody>
      </p:sp>
      <p:sp>
        <p:nvSpPr>
          <p:cNvPr id="3686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mtClean="0"/>
              <a:t>Мы определили, что математика связана с информатикой, физикой, химией, историей, географией, музыкой и другими науками.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Доказали, что любое музыкальное произведение можно представить  как математическую модель. </a:t>
            </a:r>
          </a:p>
          <a:p>
            <a:pPr eaLnBrk="1" hangingPunct="1">
              <a:lnSpc>
                <a:spcPct val="90000"/>
              </a:lnSpc>
            </a:pPr>
            <a:r>
              <a:rPr lang="ru-RU" smtClean="0"/>
              <a:t>Мы вспомнили правило сложения дробей с разными знаменателями и алгоритм решения уравнений. </a:t>
            </a:r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29467" y="5308613"/>
            <a:ext cx="1587583" cy="1347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3"/>
          <p:cNvSpPr>
            <a:spLocks noGrp="1"/>
          </p:cNvSpPr>
          <p:nvPr>
            <p:ph type="body" idx="1"/>
          </p:nvPr>
        </p:nvSpPr>
        <p:spPr>
          <a:xfrm>
            <a:off x="468313" y="836613"/>
            <a:ext cx="5903912" cy="5318125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Мы научились представлять данные в виде схем, таблиц, графиков, а также проводить анализ и делать выводы.</a:t>
            </a:r>
            <a:endParaRPr lang="ru-RU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Убедились, что в музыке всё</a:t>
            </a:r>
            <a:r>
              <a:rPr lang="ru-RU" sz="2400" b="1" smtClean="0"/>
              <a:t> </a:t>
            </a:r>
            <a:r>
              <a:rPr lang="ru-RU" sz="2400" smtClean="0"/>
              <a:t>считать надо. Например, всего 7 нот, 5 линеек нотного стана, интервалы. 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Музыкальные и математические операции родственны и содержательно и психологически.</a:t>
            </a:r>
          </a:p>
          <a:p>
            <a:pPr>
              <a:lnSpc>
                <a:spcPct val="80000"/>
              </a:lnSpc>
            </a:pPr>
            <a:r>
              <a:rPr lang="ru-RU" sz="2400" smtClean="0"/>
              <a:t>Занимаясь музыкой, человек развивает и тренирует свои математические способности.</a:t>
            </a:r>
            <a:endParaRPr lang="ru-RU" sz="2400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endParaRPr lang="ru-RU" sz="2400" smtClean="0"/>
          </a:p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smtClean="0"/>
              <a:t>	</a:t>
            </a:r>
          </a:p>
        </p:txBody>
      </p:sp>
      <p:pic>
        <p:nvPicPr>
          <p:cNvPr id="37892" name="Picture 4" descr="NlF399sFfV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27763" y="836613"/>
            <a:ext cx="2619375" cy="3694112"/>
          </a:xfrm>
          <a:prstGeom prst="rect">
            <a:avLst/>
          </a:prstGeom>
          <a:noFill/>
        </p:spPr>
      </p:pic>
      <p:pic>
        <p:nvPicPr>
          <p:cNvPr id="3789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4797425"/>
            <a:ext cx="5472112" cy="1711325"/>
          </a:xfrm>
          <a:prstGeom prst="rect">
            <a:avLst/>
          </a:prstGeom>
          <a:noFill/>
        </p:spPr>
      </p:pic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5446" y="4838302"/>
            <a:ext cx="2139307" cy="18164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Рисунок 1" descr="ZAJChIKOVA_DEMENKOVA_IGNAT_EVA.pn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79413"/>
            <a:ext cx="9144000" cy="609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5"/>
          <p:cNvSpPr>
            <a:spLocks noChangeArrowheads="1"/>
          </p:cNvSpPr>
          <p:nvPr/>
        </p:nvSpPr>
        <p:spPr bwMode="auto">
          <a:xfrm>
            <a:off x="1908175" y="5734050"/>
            <a:ext cx="52324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hlinkClick r:id="rId3"/>
              </a:rPr>
              <a:t>http://www.youtube.com/watch?v=OMq9he-5HUU</a:t>
            </a:r>
            <a:endParaRPr lang="ru-RU"/>
          </a:p>
          <a:p>
            <a:endParaRPr lang="ru-RU"/>
          </a:p>
        </p:txBody>
      </p:sp>
      <p:pic>
        <p:nvPicPr>
          <p:cNvPr id="39940" name="Song from π!.mp4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2771775" y="2420938"/>
            <a:ext cx="3671888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99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994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940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9940"/>
                </p:tgtEl>
              </p:cMediaNode>
            </p:video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4"/>
          <p:cNvSpPr>
            <a:spLocks noGrp="1"/>
          </p:cNvSpPr>
          <p:nvPr>
            <p:ph type="ctrTitle"/>
          </p:nvPr>
        </p:nvSpPr>
        <p:spPr>
          <a:xfrm>
            <a:off x="684213" y="98107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/>
              <a:t>СПАСИБО ЗА ВНИМАНИЕ!</a:t>
            </a:r>
          </a:p>
        </p:txBody>
      </p:sp>
      <p:pic>
        <p:nvPicPr>
          <p:cNvPr id="40962" name="Содержимое 3" descr="T1IIlTSvNWs.jpg"/>
          <p:cNvPicPr>
            <a:picLocks noGrp="1" noChangeAspect="1"/>
          </p:cNvPicPr>
          <p:nvPr>
            <p:ph type="subTitle"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539750" y="2276475"/>
            <a:ext cx="8281988" cy="384968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Цели и задачи </a:t>
            </a:r>
          </a:p>
        </p:txBody>
      </p:sp>
      <p:sp>
        <p:nvSpPr>
          <p:cNvPr id="15362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sz="3600" u="sng" smtClean="0"/>
              <a:t>Целью</a:t>
            </a:r>
            <a:r>
              <a:rPr lang="ru-RU" sz="3600" smtClean="0"/>
              <a:t> исследования нашей работы будет проведение взаимосвязи между музыкой и математикой.</a:t>
            </a:r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3600" smtClean="0"/>
          </a:p>
          <a:p>
            <a:pPr eaLnBrk="1" hangingPunct="1">
              <a:lnSpc>
                <a:spcPct val="90000"/>
              </a:lnSpc>
              <a:buFont typeface="Arial" charset="0"/>
              <a:buNone/>
            </a:pPr>
            <a:endParaRPr lang="ru-RU" sz="3600" smtClean="0"/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5072074"/>
            <a:ext cx="18288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z="4100" u="sng" smtClean="0"/>
              <a:t>Задачи</a:t>
            </a:r>
            <a:r>
              <a:rPr lang="ru-RU" sz="4100" smtClean="0"/>
              <a:t>:</a:t>
            </a:r>
          </a:p>
        </p:txBody>
      </p:sp>
      <p:sp>
        <p:nvSpPr>
          <p:cNvPr id="16386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 typeface="Arial" charset="0"/>
              <a:buNone/>
            </a:pPr>
            <a:r>
              <a:rPr lang="ru-RU" sz="2700" smtClean="0"/>
              <a:t>	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Обобщение результатов исследования проблемы, содержащихся в литературе и интернете.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Выяснение, были ли в истории попытки связать музыку с математикой.</a:t>
            </a:r>
          </a:p>
          <a:p>
            <a:pPr eaLnBrk="1" hangingPunct="1">
              <a:lnSpc>
                <a:spcPct val="90000"/>
              </a:lnSpc>
            </a:pPr>
            <a:r>
              <a:rPr lang="ru-RU" sz="2700" smtClean="0"/>
              <a:t>Приобретение навыков обработки фактического материала, представления его в форме таблиц, диаграмм, графиков и их анализ.</a:t>
            </a:r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5214950"/>
            <a:ext cx="1714512" cy="14555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Гипотезы</a:t>
            </a:r>
          </a:p>
        </p:txBody>
      </p:sp>
      <p:sp>
        <p:nvSpPr>
          <p:cNvPr id="17410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>
                <a:latin typeface="Arial" charset="0"/>
              </a:rPr>
              <a:t>	</a:t>
            </a:r>
            <a:r>
              <a:rPr lang="ru-RU" smtClean="0"/>
              <a:t>В своей работе мы выдвинули следующие </a:t>
            </a:r>
            <a:r>
              <a:rPr lang="ru-RU" b="1" smtClean="0"/>
              <a:t>гипотезы</a:t>
            </a:r>
            <a:r>
              <a:rPr lang="ru-RU" smtClean="0"/>
              <a:t>: </a:t>
            </a:r>
          </a:p>
          <a:p>
            <a:pPr eaLnBrk="1" hangingPunct="1"/>
            <a:r>
              <a:rPr lang="ru-RU" smtClean="0"/>
              <a:t>математика – одна из самых важных наук; </a:t>
            </a:r>
          </a:p>
          <a:p>
            <a:pPr eaLnBrk="1" hangingPunct="1"/>
            <a:r>
              <a:rPr lang="ru-RU" smtClean="0"/>
              <a:t>математика помогает изучать музыку и наоборот;</a:t>
            </a:r>
          </a:p>
          <a:p>
            <a:pPr eaLnBrk="1" hangingPunct="1"/>
            <a:r>
              <a:rPr lang="ru-RU" smtClean="0"/>
              <a:t>любое музыкальное произведение можно представить, как некую математическую модель.</a:t>
            </a:r>
          </a:p>
          <a:p>
            <a:pPr eaLnBrk="1" hangingPunct="1"/>
            <a:endParaRPr lang="ru-RU" smtClean="0"/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5286388"/>
            <a:ext cx="1685924" cy="14312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Математика</a:t>
            </a:r>
          </a:p>
        </p:txBody>
      </p:sp>
      <p:sp>
        <p:nvSpPr>
          <p:cNvPr id="18434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i="1" smtClean="0"/>
              <a:t>Математика</a:t>
            </a:r>
            <a:r>
              <a:rPr lang="ru-RU" smtClean="0"/>
              <a:t> — наука о структурах, порядке и отношениях, которая исторически сложилась на основе операций подсчёта, измерения и описания форм реальных объектов. </a:t>
            </a:r>
            <a:endParaRPr lang="ru-RU" smtClean="0">
              <a:latin typeface="Arial" charset="0"/>
            </a:endParaRP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Математические объекты создаются путём идеализации свойств реальных или других математических объектов и записи этих свойств на формальном языке. </a:t>
            </a:r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72264" y="5072074"/>
            <a:ext cx="18288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3600" smtClean="0"/>
              <a:t>Математика не относится к естественным наукам, но широко используется в них как для точной формулировки их содержания, так и для получения новых результатов.</a:t>
            </a:r>
          </a:p>
          <a:p>
            <a:pPr eaLnBrk="1" hangingPunct="1">
              <a:buFont typeface="Arial" charset="0"/>
              <a:buNone/>
            </a:pPr>
            <a:endParaRPr lang="ru-RU" sz="3600" smtClean="0"/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5072074"/>
            <a:ext cx="18288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Рисунок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412875"/>
            <a:ext cx="8685213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Математика и музыка</a:t>
            </a:r>
          </a:p>
        </p:txBody>
      </p:sp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xfrm>
            <a:off x="457200" y="1357313"/>
            <a:ext cx="8258175" cy="600075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ru-RU" sz="2500" smtClean="0"/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Математика – царица наук, тесным образом перекликается с музыкой. Несомненно, математика пронизывает музыку.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Музыка и ее первый звук родились одновременно с творением мира, как утверждали древние мудрецы.</a:t>
            </a:r>
          </a:p>
          <a:p>
            <a:pPr eaLnBrk="1" hangingPunct="1">
              <a:lnSpc>
                <a:spcPct val="80000"/>
              </a:lnSpc>
            </a:pPr>
            <a:r>
              <a:rPr lang="ru-RU" smtClean="0"/>
              <a:t>В своих трудах ученые неоднократно делали попытки представить музыку как некую математическую модель. </a:t>
            </a:r>
          </a:p>
        </p:txBody>
      </p:sp>
      <p:pic>
        <p:nvPicPr>
          <p:cNvPr id="4" name="Рисунок 3" descr="u2UrsT4SOnY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86578" y="5072074"/>
            <a:ext cx="1828800" cy="15525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Globe</Template>
  <TotalTime>242</TotalTime>
  <Words>607</Words>
  <Application>Microsoft Office PowerPoint</Application>
  <PresentationFormat>Экран (4:3)</PresentationFormat>
  <Paragraphs>80</Paragraphs>
  <Slides>28</Slides>
  <Notes>0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32" baseType="lpstr">
      <vt:lpstr>Arial</vt:lpstr>
      <vt:lpstr>Calibri</vt:lpstr>
      <vt:lpstr>Times New Roman</vt:lpstr>
      <vt:lpstr>Тема Office</vt:lpstr>
      <vt:lpstr>Как математика связана  с музыкой?</vt:lpstr>
      <vt:lpstr>Слайд 2</vt:lpstr>
      <vt:lpstr>Цели и задачи </vt:lpstr>
      <vt:lpstr>Задачи:</vt:lpstr>
      <vt:lpstr>Гипотезы</vt:lpstr>
      <vt:lpstr>Математика</vt:lpstr>
      <vt:lpstr>Слайд 7</vt:lpstr>
      <vt:lpstr>Слайд 8</vt:lpstr>
      <vt:lpstr>Математика и музыка</vt:lpstr>
      <vt:lpstr>Слайд 10</vt:lpstr>
      <vt:lpstr>Слайд 11</vt:lpstr>
      <vt:lpstr>Слайд 12</vt:lpstr>
      <vt:lpstr>Слайд 13</vt:lpstr>
      <vt:lpstr>Математика в музыке</vt:lpstr>
      <vt:lpstr>Слайд 15</vt:lpstr>
      <vt:lpstr>Слайд 16</vt:lpstr>
      <vt:lpstr>Музыка и математика: длительность нот </vt:lpstr>
      <vt:lpstr>Слайд 18</vt:lpstr>
      <vt:lpstr>Слайд 19</vt:lpstr>
      <vt:lpstr>Исследовательская работа</vt:lpstr>
      <vt:lpstr>Слайд 21</vt:lpstr>
      <vt:lpstr>Слайд 22</vt:lpstr>
      <vt:lpstr>С какими из наук математика связана особенно тесно?</vt:lpstr>
      <vt:lpstr>Заключение </vt:lpstr>
      <vt:lpstr>Слайд 25</vt:lpstr>
      <vt:lpstr>Слайд 26</vt:lpstr>
      <vt:lpstr>Слайд 27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математика связана с другими науками?</dc:title>
  <dc:creator>Домашний</dc:creator>
  <cp:lastModifiedBy>Юлёк</cp:lastModifiedBy>
  <cp:revision>19</cp:revision>
  <dcterms:created xsi:type="dcterms:W3CDTF">2015-02-02T12:37:32Z</dcterms:created>
  <dcterms:modified xsi:type="dcterms:W3CDTF">2015-02-05T22:38:40Z</dcterms:modified>
</cp:coreProperties>
</file>