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1" r:id="rId1"/>
  </p:sldMasterIdLst>
  <p:notesMasterIdLst>
    <p:notesMasterId r:id="rId23"/>
  </p:notesMasterIdLst>
  <p:sldIdLst>
    <p:sldId id="256" r:id="rId2"/>
    <p:sldId id="271" r:id="rId3"/>
    <p:sldId id="270" r:id="rId4"/>
    <p:sldId id="257" r:id="rId5"/>
    <p:sldId id="272" r:id="rId6"/>
    <p:sldId id="259" r:id="rId7"/>
    <p:sldId id="261" r:id="rId8"/>
    <p:sldId id="274" r:id="rId9"/>
    <p:sldId id="262" r:id="rId10"/>
    <p:sldId id="260" r:id="rId11"/>
    <p:sldId id="282" r:id="rId12"/>
    <p:sldId id="267" r:id="rId13"/>
    <p:sldId id="268" r:id="rId14"/>
    <p:sldId id="273" r:id="rId15"/>
    <p:sldId id="277" r:id="rId16"/>
    <p:sldId id="278" r:id="rId17"/>
    <p:sldId id="280" r:id="rId18"/>
    <p:sldId id="281" r:id="rId19"/>
    <p:sldId id="279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Лист1!$A$2:$C$2</c:f>
              <c:strCache>
                <c:ptCount val="3"/>
                <c:pt idx="0">
                  <c:v>верно</c:v>
                </c:pt>
                <c:pt idx="1">
                  <c:v>неверно</c:v>
                </c:pt>
                <c:pt idx="2">
                  <c:v>затруднились</c:v>
                </c:pt>
              </c:strCache>
            </c:strRef>
          </c:cat>
          <c:val>
            <c:numRef>
              <c:f>Лист1!$A$3:$C$3</c:f>
              <c:numCache>
                <c:formatCode>General</c:formatCode>
                <c:ptCount val="3"/>
                <c:pt idx="0">
                  <c:v>15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670800638063571"/>
          <c:y val="0.4104849586583007"/>
          <c:w val="0.26022760159707908"/>
          <c:h val="0.41840956974474564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Лист2!$A$2:$C$2</c:f>
              <c:strCache>
                <c:ptCount val="3"/>
                <c:pt idx="0">
                  <c:v>затруднились</c:v>
                </c:pt>
                <c:pt idx="1">
                  <c:v>по 1-2 примера</c:v>
                </c:pt>
                <c:pt idx="2">
                  <c:v>упомянули шлюз</c:v>
                </c:pt>
              </c:strCache>
            </c:strRef>
          </c:cat>
          <c:val>
            <c:numRef>
              <c:f>Лист2!$A$3:$C$3</c:f>
              <c:numCache>
                <c:formatCode>General</c:formatCode>
                <c:ptCount val="3"/>
                <c:pt idx="0">
                  <c:v>3</c:v>
                </c:pt>
                <c:pt idx="1">
                  <c:v>12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769527073004792"/>
          <c:y val="0.3836951978224945"/>
          <c:w val="0.26304547001069312"/>
          <c:h val="0.33754763293477213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Лист3!$A$2:$C$2</c:f>
              <c:strCache>
                <c:ptCount val="3"/>
                <c:pt idx="0">
                  <c:v>верно </c:v>
                </c:pt>
                <c:pt idx="1">
                  <c:v>неверно</c:v>
                </c:pt>
                <c:pt idx="2">
                  <c:v>не ответили</c:v>
                </c:pt>
              </c:strCache>
            </c:strRef>
          </c:cat>
          <c:val>
            <c:numRef>
              <c:f>Лист3!$A$3:$C$3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0403847088558411"/>
          <c:y val="0.41690094293768848"/>
          <c:w val="0.18670226985515706"/>
          <c:h val="0.36990157480314972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08E8142-3E5C-4825-A33E-27424C52BC85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D5A827-AD3B-419B-AD71-E1CACD4B6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AC8C51-1B07-4AD2-B2DC-A9213A94279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13A99-CEE7-48E9-857C-1BFC079B3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69F61-FE2A-4229-9FE5-79D598A2A1F1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8C5EB-1033-4BA5-A2A9-59F068E7821A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E1557-4252-4848-999D-9DABBE8DA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F39B4-0D44-4577-9BC8-D5869CF7FF95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8C521-504C-4624-A11A-E83A4A9B3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DC87F-C85D-4317-BAEC-2FB4B24CFACD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127F-8DCB-4A7B-BD6D-753FD3F3C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94D7E-63C2-4631-A204-B163F8E6C966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458DA-2F85-411A-89D5-164B808E4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AF22A-F313-4366-90A8-5E0836357E55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81F9A-CAE0-4203-A9A0-CAD91C16E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91709-D766-4B83-AA34-563B6758A5D8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6C5AC-9CC7-4AE1-BC83-FB0C09947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22D1D-F6E2-4766-A243-3C10331947D7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4E6F5-52F9-4B2C-B883-01D45598A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2AD8A-43E1-445B-944A-3D24D6040AC9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2BD8E-0F66-4DD0-B0F9-D7FDF8861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D8455-A0F4-4FA0-A922-41E7930FE20E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A03F3-96F8-4593-94AA-F6CFEFA0F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4A952-6BA9-467D-BFE1-1D060EC533D0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70CA6-CEA8-42F0-BA67-AF1E815D7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1E9EF-BB81-4D63-AC4D-002FE23F2294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815AE-A746-497F-AE53-F4FBCCD7B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3FE51AD-C5AB-429E-82EE-6D9544187B57}" type="datetime1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917DA50-27C4-43C2-8F91-27B7D007D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  <p:sldLayoutId id="2147483683" r:id="rId12"/>
  </p:sldLayoutIdLst>
  <p:transition>
    <p:wheel spokes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900igr.net/datai/fizika/Soobschajuschiesja-sosudy-i-ikh-primenenie/0011-004-Opyt-1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hyperlink" Target="http://img-fotki.yandex.ru/get/5100/salvavenia.7/0_2cb68_916cdac0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www.bargainbiatch.typepad.com/.a/6a00e55203e66b8833013485b38826970c-800w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&#1059;&#1095;&#1077;&#1085;&#1080;&#1082;\Desktop\6%20&#1092;&#1077;&#1074;&#1088;&#1072;&#1083;&#1103;%202015\&#1055;&#1088;&#1086;&#1093;&#1086;&#1078;&#1076;&#1077;&#1085;&#1080;&#1077;%20&#1096;&#1083;&#1102;&#1079;&#1072;%20&#1085;&#1072;%20&#1042;&#1086;&#1083;&#1075;&#1077;%20(&#1059;&#1075;&#1083;&#1080;&#1095;)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9;&#1095;&#1077;&#1085;&#1080;&#1082;\Desktop\6%20&#1092;&#1077;&#1074;&#1088;&#1072;&#1083;&#1103;%202015\&#1050;&#1072;&#1082;%20&#1088;&#1072;&#1073;&#1086;&#1090;&#1072;&#1102;&#1090;%20&#1096;&#1083;&#1102;&#1079;&#1099;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images.yandex.ru/yandsearch?img_url=www.cook.freecopy.su/cookbook/pictures/4306.jpg&amp;iorient=&amp;icolor=&amp;site=&amp;text=%D0%BA%D0%B0%D1%80%D1%82%D0%B8%D0%BD%D0%BA%D0%B8%20%D1%87%D0%B0%D0%B9%D0%BD%D0%B8%D0%BA&amp;wp=&amp;pos=4&amp;isize=&amp;type=&amp;recent=&amp;rpt=simage&amp;itype=&amp;nojs=1" TargetMode="External"/><Relationship Id="rId7" Type="http://schemas.openxmlformats.org/officeDocument/2006/relationships/hyperlink" Target="http://images.yandex.ru/yandsearch?img_url=www.ljplus.ru/img4/a/_/a_shutov/politik00.jpg&amp;iorient=&amp;icolor=&amp;site=&amp;text=%D0%BA%D0%B0%D1%80%D1%82%D0%B8%D0%BD%D0%BA%D0%B8%20%D0%BB%D0%B5%D0%B9%D0%BA%D0%B0&amp;wp=&amp;pos=27&amp;isize=&amp;type=&amp;recent=&amp;rpt=simage&amp;itype=&amp;nojs=1" TargetMode="External"/><Relationship Id="rId12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hyperlink" Target="http://images.yandex.ru/yandsearch?img_url=damascus.ru/images/damascus_akses_vost_350s.jpg&amp;iorient=&amp;icolor=&amp;site=&amp;text=%D0%BA%D0%B0%D1%80%D1%82%D0%B8%D0%BD%D0%BA%D0%B8%20%D0%BA%D0%BE%D1%84%D0%B5%D0%B9%D0%BD%D0%B8%D0%BA&amp;wp=&amp;pos=1&amp;isize=&amp;type=&amp;recent=&amp;rpt=simage&amp;itype=&amp;nojs=1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rektor.ru/_mod_files/ce_images/eshop/molecule_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naukamira.ru/pribor/IMG_2640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files.school-collection.edu.ru/dlrstore/aad031b3-77f3-4670-b272-d67668d890ee/7_196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>
            <a:spLocks noChangeArrowheads="1"/>
          </p:cNvSpPr>
          <p:nvPr/>
        </p:nvSpPr>
        <p:spPr bwMode="auto">
          <a:xfrm>
            <a:off x="571500" y="857250"/>
            <a:ext cx="81438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Times New Roman" pitchFamily="18" charset="0"/>
                <a:cs typeface="Times New Roman" pitchFamily="18" charset="0"/>
              </a:rPr>
              <a:t>Применение сообщающихся сосудов </a:t>
            </a:r>
          </a:p>
          <a:p>
            <a:pPr algn="ctr"/>
            <a:r>
              <a:rPr lang="ru-RU" sz="5400" b="1">
                <a:latin typeface="Times New Roman" pitchFamily="18" charset="0"/>
                <a:cs typeface="Times New Roman" pitchFamily="18" charset="0"/>
              </a:rPr>
              <a:t>в шлюзах</a:t>
            </a:r>
          </a:p>
          <a:p>
            <a:pPr algn="ctr"/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4787900" y="3716338"/>
            <a:ext cx="4137025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Выполнил: ученик 7 класса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МБОУ СОШ № 105 г.о. Самара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Урусов Матвей.</a:t>
            </a:r>
          </a:p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учитель физики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Миронова Ю.В.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2643188" y="6143625"/>
            <a:ext cx="3514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г. Самара, 2015 г.</a:t>
            </a:r>
          </a:p>
        </p:txBody>
      </p:sp>
      <p:pic>
        <p:nvPicPr>
          <p:cNvPr id="15364" name="Picture 2" descr="http://cs625119.vk.me/v625119719/1a1c8/P9GuIZ_DqZ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132138"/>
            <a:ext cx="2522537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datai/fizika/Soobschajuschiesja-sosudy-i-ikh-primenenie/0011-004-Opyt-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0"/>
            <a:ext cx="2857500" cy="485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2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noFill/>
        </p:spPr>
        <p:txBody>
          <a:bodyPr anchor="t"/>
          <a:lstStyle/>
          <a:p>
            <a:fld id="{A5D35445-C77F-45D1-8FBF-C1AE26C53291}" type="slidenum">
              <a:rPr lang="ru-RU" b="1" smtClean="0">
                <a:effectLst/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http://img-fotki.yandex.ru/get/5100/salvavenia.7/0_2cb68_916cdac0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0"/>
            <a:ext cx="4716462" cy="353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noFill/>
        </p:spPr>
        <p:txBody>
          <a:bodyPr anchor="t"/>
          <a:lstStyle/>
          <a:p>
            <a:fld id="{1C5DB78D-7612-41D6-92A1-9652322FE0A0}" type="slidenum">
              <a:rPr lang="ru-RU" b="1" smtClean="0">
                <a:effectLst/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ttp://www.bargainbiatch.typepad.com/.a/6a00e55203e66b8833013485b38826970c-800wi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3146425"/>
            <a:ext cx="5076825" cy="338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2" name="Picture 6" descr="%D8%EB%FE%E7%FB%20%C2%EE%EB%E6%F1%EA%EE%E9%20%C3%DD%D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33913" y="3146425"/>
            <a:ext cx="4357687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8" descr="800px-Sluice_nr3_-_Moscow_Cana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0"/>
            <a:ext cx="44545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001153_6634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071563"/>
            <a:ext cx="5286375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5572125" y="571500"/>
            <a:ext cx="2643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Схема шлюза:</a:t>
            </a:r>
          </a:p>
        </p:txBody>
      </p:sp>
      <p:sp>
        <p:nvSpPr>
          <p:cNvPr id="28675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noFill/>
        </p:spPr>
        <p:txBody>
          <a:bodyPr anchor="t"/>
          <a:lstStyle/>
          <a:p>
            <a:fld id="{654C72F5-5E16-4487-A3A2-D5B4E7D3B931}" type="slidenum">
              <a:rPr lang="ru-RU" b="1" smtClean="0">
                <a:effectLst/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2" descr="14"/>
          <p:cNvPicPr>
            <a:picLocks noChangeAspect="1" noChangeArrowheads="1"/>
          </p:cNvPicPr>
          <p:nvPr/>
        </p:nvPicPr>
        <p:blipFill>
          <a:blip r:embed="rId3">
            <a:lum contrast="60000"/>
          </a:blip>
          <a:srcRect l="1962" t="1492" r="5902" b="458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1" name="Прохождение шлюза на Волге (Углич).mp4">
            <a:hlinkClick r:id="" action="ppaction://media"/>
          </p:cNvPr>
          <p:cNvPicPr>
            <a:picLocks noGrp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1030288"/>
            <a:ext cx="6480175" cy="4832350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86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81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effectLst/>
              </a:rPr>
              <a:t>Анкетирование 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4000" smtClean="0">
                <a:effectLst/>
              </a:rPr>
              <a:t>1. Что такое сообщающиеся сосуды?</a:t>
            </a:r>
          </a:p>
          <a:p>
            <a:pPr marL="0" indent="0">
              <a:buFontTx/>
              <a:buNone/>
            </a:pPr>
            <a:r>
              <a:rPr lang="ru-RU" sz="4000" smtClean="0">
                <a:effectLst/>
              </a:rPr>
              <a:t>2. Что является примером сообщающихся сосудов?</a:t>
            </a:r>
          </a:p>
          <a:p>
            <a:pPr marL="0" indent="0">
              <a:buFontTx/>
              <a:buNone/>
            </a:pPr>
            <a:r>
              <a:rPr lang="ru-RU" sz="4000" smtClean="0">
                <a:effectLst/>
              </a:rPr>
              <a:t>3. Что такое шлюз?</a:t>
            </a:r>
          </a:p>
          <a:p>
            <a:pPr marL="0" indent="0">
              <a:buFontTx/>
              <a:buNone/>
            </a:pPr>
            <a:endParaRPr lang="ru-RU" smtClean="0">
              <a:effectLst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623887"/>
          </a:xfrm>
        </p:spPr>
        <p:txBody>
          <a:bodyPr/>
          <a:lstStyle/>
          <a:p>
            <a:pPr>
              <a:defRPr/>
            </a:pPr>
            <a:r>
              <a:rPr lang="ru-RU" sz="3200" dirty="0">
                <a:effectLst/>
              </a:rPr>
              <a:t>Что такое сообщающиеся сосуды?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542727" y="1777579"/>
          <a:ext cx="712879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623887"/>
          </a:xfrm>
        </p:spPr>
        <p:txBody>
          <a:bodyPr/>
          <a:lstStyle/>
          <a:p>
            <a:pPr>
              <a:defRPr/>
            </a:pPr>
            <a:r>
              <a:rPr lang="ru-RU" sz="2800" dirty="0">
                <a:effectLst/>
              </a:rPr>
              <a:t>Что является примером сообщающихся сосудов?</a:t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623887"/>
          </a:xfrm>
        </p:spPr>
        <p:txBody>
          <a:bodyPr/>
          <a:lstStyle/>
          <a:p>
            <a:pPr>
              <a:defRPr/>
            </a:pPr>
            <a:r>
              <a:rPr lang="ru-RU" dirty="0">
                <a:effectLst/>
              </a:rPr>
              <a:t>Что такое шлюз?</a:t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23528" y="2060848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effectLst/>
              </a:rPr>
              <a:t>Я считаю, что я выполнил поставленные задачи; доказал, что шлюз – это модель сообщающихся сосудов и что закон сообщающихся сосудов действует в шлюзах тоже.</a:t>
            </a:r>
          </a:p>
          <a:p>
            <a:pPr>
              <a:defRPr/>
            </a:pPr>
            <a:r>
              <a:rPr lang="ru-RU" dirty="0">
                <a:effectLst/>
              </a:rPr>
              <a:t>Мой проект является долгосрочным.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Гипотеза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Шлюз является моделью сообщающихся сосудов, а значит принцип работы шлюзов такой же, как у сообщающихся сосудов.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Как работают шлюзы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6013" y="836613"/>
            <a:ext cx="69119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27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2772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000" smtClean="0">
                <a:effectLst/>
              </a:rPr>
              <a:t>СПАСИБО ЗА ВНИМАНИЕ!!!</a:t>
            </a:r>
          </a:p>
        </p:txBody>
      </p:sp>
      <p:pic>
        <p:nvPicPr>
          <p:cNvPr id="36866" name="Picture 2" descr="http://cs618627.vk.me/v618627487/8353/xoWtAFHR6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2588" y="2636838"/>
            <a:ext cx="57531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Обосновать расположение поверхности однородной жидкости в сообщающихся сосудах на одном уровне. 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Показать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применения сообщающихся сосудов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технике – в шлюзах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384300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</a:rPr>
              <a:t>сформулировать понятие сообщающихся сосудов и их свойствах;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</a:rPr>
              <a:t>проанализировать литературу по теме исследования;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</a:rPr>
              <a:t>научиться анализировать, сравнивать, находить примеры сообщающихся сосудов в быту, технике, природе;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</a:rPr>
              <a:t>устанавливать связи между элементами содержания ранее изученного материала.</a:t>
            </a:r>
          </a:p>
          <a:p>
            <a:pPr>
              <a:defRPr/>
            </a:pPr>
            <a:endParaRPr lang="ru-RU" dirty="0" smtClean="0"/>
          </a:p>
        </p:txBody>
      </p:sp>
      <p:sp>
        <p:nvSpPr>
          <p:cNvPr id="19459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 anchor="t"/>
          <a:lstStyle/>
          <a:p>
            <a:fld id="{AE03F620-5A00-464B-9969-570BA7FA43EE}" type="slidenum">
              <a:rPr lang="ru-RU" b="1" smtClean="0">
                <a:effectLst/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Объект исследования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Сообщающиеся сосуды.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кофей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620713"/>
            <a:ext cx="221932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6" descr="http://im2-tub-ru.yandex.net/i?id=177372438-68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4581525"/>
            <a:ext cx="2100263" cy="1655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8" name="Picture 8" descr="http://im6-tub-ru.yandex.net/i?id=114170530-51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3644900"/>
            <a:ext cx="1928813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4" name="Picture 14" descr="http://im8-tub-ru.yandex.net/i?id=278564995-11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8313" y="692150"/>
            <a:ext cx="2714625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9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noFill/>
        </p:spPr>
        <p:txBody>
          <a:bodyPr anchor="t"/>
          <a:lstStyle/>
          <a:p>
            <a:fld id="{AB96CDA1-5B87-4475-89F2-416457E787D7}" type="slidenum">
              <a:rPr lang="ru-RU" b="1" smtClean="0">
                <a:effectLst/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2" descr="http://www.komfortbt.ru/pics/pmed_1799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5288" y="3716338"/>
            <a:ext cx="2570162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http://autocoffee.ru/catalog_imgs/item_imgs/bigimg_130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84888" y="765175"/>
            <a:ext cx="26638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http://menaj.md/products_pictures/p8_mare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56325" y="2852738"/>
            <a:ext cx="2390775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2" descr="http://www.giftbaskettime.ru/img/big/ILY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92725" y="4581525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www.rektor.ru/_mod_files/ce_images/eshop/molecule_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4286250" cy="2887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://naukamira.ru/pribor/IMG_264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13" y="3214688"/>
            <a:ext cx="5000625" cy="3252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noFill/>
        </p:spPr>
        <p:txBody>
          <a:bodyPr anchor="t"/>
          <a:lstStyle/>
          <a:p>
            <a:fld id="{2777AC77-3F8D-41B7-AF6A-9B4BAF80DE8B}" type="slidenum">
              <a:rPr lang="ru-RU" b="1" smtClean="0">
                <a:effectLst/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М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97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М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154363"/>
            <a:ext cx="4932362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928688" y="1214438"/>
            <a:ext cx="72866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сообщающихся сосудах любой формы и сечения поверхности однородной жидкости устанавливаются на одном уровне (при условии, что давление  воздуха над жидкостью одинаковое).</a:t>
            </a: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3000375" y="357188"/>
            <a:ext cx="3028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pic>
        <p:nvPicPr>
          <p:cNvPr id="5" name="Picture 8" descr="http://files.school-collection.edu.ru/dlrstore/aad031b3-77f3-4670-b272-d67668d890ee/7_19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3143250"/>
            <a:ext cx="5000625" cy="322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8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noFill/>
        </p:spPr>
        <p:txBody>
          <a:bodyPr anchor="t"/>
          <a:lstStyle/>
          <a:p>
            <a:fld id="{BE4FF323-7B77-406A-BF1D-54F300DE6464}" type="slidenum">
              <a:rPr lang="ru-RU" b="1" smtClean="0">
                <a:effectLst/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2455</TotalTime>
  <Words>192</Words>
  <Application>Microsoft Office PowerPoint</Application>
  <PresentationFormat>Экран (4:3)</PresentationFormat>
  <Paragraphs>44</Paragraphs>
  <Slides>21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Tahoma</vt:lpstr>
      <vt:lpstr>Wingdings</vt:lpstr>
      <vt:lpstr>Calibri</vt:lpstr>
      <vt:lpstr>Times New Roman</vt:lpstr>
      <vt:lpstr>Океан</vt:lpstr>
      <vt:lpstr>Океан</vt:lpstr>
      <vt:lpstr>Слайд 1</vt:lpstr>
      <vt:lpstr>Гипотеза</vt:lpstr>
      <vt:lpstr>Цель: </vt:lpstr>
      <vt:lpstr>Задачи: </vt:lpstr>
      <vt:lpstr>Объект исследования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Анкетирование </vt:lpstr>
      <vt:lpstr>Что такое сообщающиеся сосуды? </vt:lpstr>
      <vt:lpstr>Что является примером сообщающихся сосудов? </vt:lpstr>
      <vt:lpstr>Что такое шлюз? </vt:lpstr>
      <vt:lpstr>Заключение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Юлёк</cp:lastModifiedBy>
  <cp:revision>52</cp:revision>
  <dcterms:created xsi:type="dcterms:W3CDTF">2012-10-08T15:35:51Z</dcterms:created>
  <dcterms:modified xsi:type="dcterms:W3CDTF">2015-02-06T00:40:43Z</dcterms:modified>
</cp:coreProperties>
</file>