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>
        <p:scale>
          <a:sx n="70" d="100"/>
          <a:sy n="70" d="100"/>
        </p:scale>
        <p:origin x="-8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8AF2F2-F43B-4566-89AD-54A10E323E0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DFCD49-D739-4DAA-B469-F3D847C6162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4%D0%BE%D1%82%D0%BE%D1%81%D0%B8%D0%BD%D1%82%D0%B5%D0%B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0%B5%D0%BB%D0%BE%D0%B2%D0%B5%D0%BA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ru.wikipedia.org/wiki/%D0%96%D0%B8%D0%B2%D0%BE%D1%82%D0%BD%D1%8B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D%D0%BD%D0%B5%D1%80%D0%B3%D0%B8%D1%8F" TargetMode="External"/><Relationship Id="rId5" Type="http://schemas.openxmlformats.org/officeDocument/2006/relationships/hyperlink" Target="https://ru.wikipedia.org/wiki/%D0%A2%D1%80%D0%B0%D0%BD%D1%81%D0%BB%D1%8F%D1%86%D0%B8%D1%8F_(%D0%B1%D0%B8%D0%BE%D0%BB%D0%BE%D0%B3%D0%B8%D1%8F)" TargetMode="External"/><Relationship Id="rId4" Type="http://schemas.openxmlformats.org/officeDocument/2006/relationships/hyperlink" Target="https://ru.wikipedia.org/wiki/%D0%9F%D0%B8%D1%89%D0%B5%D0%B2%D0%B0%D1%80%D0%B5%D0%BD%D0%B8%D0%B5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4%D0%B8%D0%BF%D0%BE%D1%86%D0%B8%D1%82" TargetMode="External"/><Relationship Id="rId13" Type="http://schemas.openxmlformats.org/officeDocument/2006/relationships/hyperlink" Target="https://ru.wikipedia.org/wiki/%D0%A1%D0%BB%D0%B8%D0%B2%D0%BE%D1%87%D0%BD%D0%BE%D0%B5_%D0%BC%D0%B0%D1%81%D0%BB%D0%BE" TargetMode="External"/><Relationship Id="rId3" Type="http://schemas.openxmlformats.org/officeDocument/2006/relationships/hyperlink" Target="https://ru.wikipedia.org/wiki/%D0%A1%D0%BB%D0%BE%D0%B6%D0%BD%D1%8B%D0%B5_%D1%8D%D1%84%D0%B8%D1%80%D1%8B" TargetMode="External"/><Relationship Id="rId7" Type="http://schemas.openxmlformats.org/officeDocument/2006/relationships/hyperlink" Target="https://ru.wikipedia.org/wiki/%D0%9A%D0%BB%D0%B5%D1%82%D0%BE%D1%87%D0%BD%D0%B0%D1%8F_%D0%BC%D0%B5%D0%BC%D0%B1%D1%80%D0%B0%D0%BD%D0%B0" TargetMode="External"/><Relationship Id="rId12" Type="http://schemas.openxmlformats.org/officeDocument/2006/relationships/hyperlink" Target="https://ru.wikipedia.org/wiki/%D0%9C%D0%B0%D1%81%D0%BB%D0%BE" TargetMode="External"/><Relationship Id="rId2" Type="http://schemas.openxmlformats.org/officeDocument/2006/relationships/hyperlink" Target="https://ru.wikipedia.org/wiki/%D0%9E%D1%80%D0%B3%D0%B0%D0%BD%D0%B8%D1%87%D0%B5%D1%81%D0%BA%D0%B8%D0%B5_%D0%B2%D0%B5%D1%89%D0%B5%D1%81%D1%82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0%B8%D0%BF%D0%B8%D0%B4%D1%8B" TargetMode="External"/><Relationship Id="rId11" Type="http://schemas.openxmlformats.org/officeDocument/2006/relationships/hyperlink" Target="https://ru.wikipedia.org/wiki/%D0%9F%D0%B8%D1%82%D0%B0%D0%BD%D0%B8%D0%B5" TargetMode="External"/><Relationship Id="rId5" Type="http://schemas.openxmlformats.org/officeDocument/2006/relationships/hyperlink" Target="https://ru.wikipedia.org/wiki/%D0%96%D0%B8%D1%80%D0%BD%D1%8B%D0%B5_%D0%BA%D0%B8%D1%81%D0%BB%D0%BE%D1%82%D1%8B" TargetMode="External"/><Relationship Id="rId10" Type="http://schemas.openxmlformats.org/officeDocument/2006/relationships/hyperlink" Target="https://ru.wikipedia.org/wiki/%D0%91%D0%B5%D0%BB%D0%BA%D0%B8" TargetMode="External"/><Relationship Id="rId4" Type="http://schemas.openxmlformats.org/officeDocument/2006/relationships/hyperlink" Target="https://ru.wikipedia.org/wiki/%D0%93%D0%BB%D0%B8%D1%86%D0%B5%D1%80%D0%B8%D0%BD" TargetMode="External"/><Relationship Id="rId9" Type="http://schemas.openxmlformats.org/officeDocument/2006/relationships/hyperlink" Target="https://ru.wikipedia.org/wiki/%D0%A3%D0%B3%D0%BB%D0%B5%D0%B2%D0%BE%D0%B4%D1%8B" TargetMode="External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Углеводы, белки и жиры.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643578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Работу выполняла ученица 4 класса</a:t>
            </a:r>
            <a:endParaRPr lang="ru-RU" sz="2400" b="1" i="1" dirty="0">
              <a:ln w="12700">
                <a:noFill/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6000768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Новосельской</a:t>
            </a:r>
            <a:r>
              <a:rPr lang="ru-RU" sz="2400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ООШ</a:t>
            </a:r>
            <a:endParaRPr lang="ru-RU" sz="2400" b="1" i="1" dirty="0">
              <a:ln w="12700">
                <a:noFill/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6396335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Горденкова</a:t>
            </a:r>
            <a:r>
              <a:rPr lang="ru-RU" sz="2400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Дарья</a:t>
            </a:r>
            <a:endParaRPr lang="ru-RU" sz="2400" b="1" i="1" dirty="0">
              <a:ln w="12700">
                <a:noFill/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Содержимое 5" descr="prodam-trietanolamin--ab20-1342588935813762-1-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57298"/>
            <a:ext cx="3028019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300px-Proteinviews-1ti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929066"/>
            <a:ext cx="3809524" cy="1523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260px-Trimyristin-3D-vd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1643050"/>
            <a:ext cx="2476500" cy="20097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Углеводы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8001056" cy="2357454"/>
          </a:xfrm>
          <a:noFill/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Углеводы являются неотъемлемым компонентом клеток и тканей всех живых организмов представителей растительного и животного мира, составляя (по массе) основную часть органического вещества на Земле. Источником углеводов для всех живых организмов является процесс </a:t>
            </a:r>
            <a:r>
              <a:rPr lang="ru-RU" sz="4400" b="1" i="1" u="sng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tooltip="Фотосинтез"/>
              </a:rPr>
              <a:t>фотосинтеза</a:t>
            </a:r>
            <a:r>
              <a:rPr lang="ru-RU" sz="4400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осуществляемый растениями</a:t>
            </a:r>
            <a:r>
              <a:rPr lang="ru-RU" b="1" i="1" dirty="0" smtClean="0">
                <a:ln w="12700">
                  <a:noFill/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b="1" i="1" dirty="0">
              <a:ln w="12700">
                <a:noFill/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643314"/>
            <a:ext cx="3429024" cy="3071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Белки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6922606" cy="54102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Белки — важная часть питания 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  <a:hlinkClick r:id="rId2" tooltip="Животные"/>
              </a:rPr>
              <a:t>животных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 и 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  <a:hlinkClick r:id="rId3" tooltip="Человек"/>
              </a:rPr>
              <a:t>человека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 (основные источники: мясо, птица, рыба, молоко, орехи, бобовые, зерновые; в меньшей степени: овощи, фрукты, ягоды и грибы), поскольку в их организмах не могут синтезироваться все необходимые аминокислоты и часть должна поступать с белковой пищей. В процессе 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  <a:hlinkClick r:id="rId4" tooltip="Пищеварение"/>
              </a:rPr>
              <a:t>пищеварения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 ферменты разрушают потреблённые белки до аминокислот, которые используются для 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  <a:hlinkClick r:id="rId5" tooltip="Трансляция (биология)"/>
              </a:rPr>
              <a:t>биосинтеза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 собственных белков организма или подвергаются дальнейшему распаду для получения 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  <a:hlinkClick r:id="rId6" tooltip="Энергия"/>
              </a:rPr>
              <a:t>энергии</a:t>
            </a:r>
            <a:r>
              <a:rPr lang="ru-RU" sz="2400" i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  <a:endParaRPr lang="ru-RU" sz="2400" i="1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" name="Рисунок 3" descr="500px-Protein_Composit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6116" y="0"/>
            <a:ext cx="5857884" cy="15716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Жиры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90000"/>
                  </a:schemeClr>
                </a:solidFill>
              </a:rPr>
              <a:t>Жиры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или </a:t>
            </a:r>
            <a:r>
              <a:rPr lang="ru-RU" b="1" i="1" dirty="0" err="1" smtClean="0">
                <a:solidFill>
                  <a:schemeClr val="bg2">
                    <a:lumMod val="90000"/>
                  </a:schemeClr>
                </a:solidFill>
              </a:rPr>
              <a:t>триглицериды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— природные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2" tooltip="Органические вещества"/>
              </a:rPr>
              <a:t>органические соединения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, полные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3" tooltip="Сложные эфиры"/>
              </a:rPr>
              <a:t>сложные эфиры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4" tooltip="Глицерин"/>
              </a:rPr>
              <a:t>глицерина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и 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одноосновных 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5" tooltip="Жирные кислоты"/>
              </a:rPr>
              <a:t>жирных 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5" tooltip="Жирные кислоты"/>
              </a:rPr>
              <a:t>кислот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; входят в класс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6" tooltip="Липиды"/>
              </a:rPr>
              <a:t>липидов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В живых организмах выполняют, прежде всего, структурную и энергетическую функции: они являются основным компонентом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7" tooltip="Клеточная мембрана"/>
              </a:rPr>
              <a:t>клеточной мембраны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, а в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8" tooltip="Адипоцит"/>
              </a:rPr>
              <a:t>жировых клетках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сохраняется энергетический запас организма.</a:t>
            </a: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Наряду с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9" tooltip="Углеводы"/>
              </a:rPr>
              <a:t>углеводами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и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10" tooltip="Белки"/>
              </a:rPr>
              <a:t>белками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, жиры — один из главных компонентов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11" tooltip="Питание"/>
              </a:rPr>
              <a:t>питания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. Жидкие жиры растительного происхождения обычно называют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12" tooltip="Масло"/>
              </a:rPr>
              <a:t>маслами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 — так же, как и 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hlinkClick r:id="rId13" tooltip="Сливочное масло"/>
              </a:rPr>
              <a:t>сливочное масло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60px-Trimyristin-3D-vdW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58016" y="0"/>
            <a:ext cx="2285984" cy="20097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3286124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ru.wikipedia.org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214290"/>
            <a:ext cx="9144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214554"/>
            <a:ext cx="6929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 был взят: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67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Углеводы, белки и жиры.</vt:lpstr>
      <vt:lpstr>Углеводы</vt:lpstr>
      <vt:lpstr>Белки</vt:lpstr>
      <vt:lpstr>Жиры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углеводов,</dc:title>
  <dc:creator>дмитрий</dc:creator>
  <cp:lastModifiedBy>дмитрий</cp:lastModifiedBy>
  <cp:revision>8</cp:revision>
  <dcterms:created xsi:type="dcterms:W3CDTF">2015-02-01T09:14:52Z</dcterms:created>
  <dcterms:modified xsi:type="dcterms:W3CDTF">2015-02-01T10:26:18Z</dcterms:modified>
</cp:coreProperties>
</file>