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60" r:id="rId1"/>
  </p:sldMasterIdLst>
  <p:notesMasterIdLst>
    <p:notesMasterId r:id="rId17"/>
  </p:notesMasterIdLst>
  <p:sldIdLst>
    <p:sldId id="256" r:id="rId2"/>
    <p:sldId id="257" r:id="rId3"/>
    <p:sldId id="258" r:id="rId4"/>
    <p:sldId id="265" r:id="rId5"/>
    <p:sldId id="266" r:id="rId6"/>
    <p:sldId id="268" r:id="rId7"/>
    <p:sldId id="259" r:id="rId8"/>
    <p:sldId id="260" r:id="rId9"/>
    <p:sldId id="267" r:id="rId10"/>
    <p:sldId id="261" r:id="rId11"/>
    <p:sldId id="262" r:id="rId12"/>
    <p:sldId id="263" r:id="rId13"/>
    <p:sldId id="269" r:id="rId14"/>
    <p:sldId id="270" r:id="rId15"/>
    <p:sldId id="271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4AF05F-E138-4AAA-80A5-55F859367532}" type="datetimeFigureOut">
              <a:rPr lang="ru-RU" smtClean="0"/>
              <a:t>19.06.2014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AEA0B65-5C0C-4BC2-952B-81AC3699E56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6194886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8AEA0B65-5C0C-4BC2-952B-81AC3699E568}" type="slidenum">
              <a:rPr lang="ru-RU" smtClean="0"/>
              <a:t>1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961111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228600"/>
            <a:ext cx="7772400" cy="4571999"/>
          </a:xfrm>
        </p:spPr>
        <p:txBody>
          <a:bodyPr anchor="ctr">
            <a:noAutofit/>
          </a:bodyPr>
          <a:lstStyle>
            <a:lvl1pPr>
              <a:lnSpc>
                <a:spcPct val="100000"/>
              </a:lnSpc>
              <a:defRPr sz="8800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6858000" cy="914400"/>
          </a:xfrm>
        </p:spPr>
        <p:txBody>
          <a:bodyPr/>
          <a:lstStyle>
            <a:lvl1pPr marL="0" indent="0" algn="l">
              <a:buNone/>
              <a:defRPr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BCD09-E0EC-43EA-9049-DC5DB1E5C26B}" type="datetimeFigureOut">
              <a:rPr lang="ru-RU" smtClean="0"/>
              <a:t>19.06.2014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7B4B019-AC62-4546-9C5A-B310B58BAA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BCD09-E0EC-43EA-9049-DC5DB1E5C26B}" type="datetimeFigureOut">
              <a:rPr lang="ru-RU" smtClean="0"/>
              <a:t>19.06.2014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4B019-AC62-4546-9C5A-B310B58BAA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BCD09-E0EC-43EA-9049-DC5DB1E5C26B}" type="datetimeFigureOut">
              <a:rPr lang="ru-RU" smtClean="0"/>
              <a:t>19.06.2014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4B019-AC62-4546-9C5A-B310B58BAA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BCD09-E0EC-43EA-9049-DC5DB1E5C26B}" type="datetimeFigureOut">
              <a:rPr lang="ru-RU" smtClean="0"/>
              <a:t>19.06.2014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4B019-AC62-4546-9C5A-B310B58BAA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447800"/>
            <a:ext cx="7772400" cy="4321175"/>
          </a:xfrm>
        </p:spPr>
        <p:txBody>
          <a:bodyPr anchor="ctr">
            <a:noAutofit/>
          </a:bodyPr>
          <a:lstStyle>
            <a:lvl1pPr algn="l">
              <a:lnSpc>
                <a:spcPct val="100000"/>
              </a:lnSpc>
              <a:defRPr sz="8800" b="0" cap="all" spc="-80" baseline="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228601"/>
            <a:ext cx="7772400" cy="1066800"/>
          </a:xfrm>
        </p:spPr>
        <p:txBody>
          <a:bodyPr anchor="b"/>
          <a:lstStyle>
            <a:lvl1pPr marL="0" indent="0">
              <a:buNone/>
              <a:defRPr sz="2000" b="0" cap="all" spc="12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BCD09-E0EC-43EA-9049-DC5DB1E5C26B}" type="datetimeFigureOut">
              <a:rPr lang="ru-RU" smtClean="0"/>
              <a:t>19.06.2014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17B4B019-AC62-4546-9C5A-B310B58BAAF9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63068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090160" y="1574800"/>
            <a:ext cx="329184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BCD09-E0EC-43EA-9049-DC5DB1E5C26B}" type="datetimeFigureOut">
              <a:rPr lang="ru-RU" smtClean="0"/>
              <a:t>19.06.2014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4B019-AC62-4546-9C5A-B310B58BAA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27632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sz="1800" b="0" cap="all" spc="100" baseline="0">
                <a:solidFill>
                  <a:schemeClr val="tx1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27632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93208" y="1572768"/>
            <a:ext cx="3291840" cy="639762"/>
          </a:xfrm>
        </p:spPr>
        <p:txBody>
          <a:bodyPr anchor="b">
            <a:noAutofit/>
          </a:bodyPr>
          <a:lstStyle>
            <a:lvl1pPr marL="0" indent="0">
              <a:buNone/>
              <a:defRPr lang="en-US" sz="1800" b="0" kern="1200" cap="all" spc="100" baseline="0" dirty="0" smtClean="0">
                <a:solidFill>
                  <a:schemeClr val="tx1"/>
                </a:solidFill>
                <a:latin typeface="+mj-lt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spcBef>
                <a:spcPct val="20000"/>
              </a:spcBef>
              <a:buFont typeface="Arial" pitchFamily="34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93208" y="2259366"/>
            <a:ext cx="3291840" cy="384048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BCD09-E0EC-43EA-9049-DC5DB1E5C26B}" type="datetimeFigureOut">
              <a:rPr lang="ru-RU" smtClean="0"/>
              <a:t>19.06.2014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4B019-AC62-4546-9C5A-B310B58BAA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BCD09-E0EC-43EA-9049-DC5DB1E5C26B}" type="datetimeFigureOut">
              <a:rPr lang="ru-RU" smtClean="0"/>
              <a:t>19.06.2014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4B019-AC62-4546-9C5A-B310B58BAA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BCD09-E0EC-43EA-9049-DC5DB1E5C26B}" type="datetimeFigureOut">
              <a:rPr lang="ru-RU" smtClean="0"/>
              <a:t>19.06.2014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4B019-AC62-4546-9C5A-B310B58BAAF9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1600200"/>
            <a:ext cx="5111750" cy="448056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600200"/>
            <a:ext cx="3008313" cy="4480560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BCD09-E0EC-43EA-9049-DC5DB1E5C26B}" type="datetimeFigureOut">
              <a:rPr lang="ru-RU" smtClean="0"/>
              <a:t>19.06.2014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B4B019-AC62-4546-9C5A-B310B58BAAF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9001124" y="4846320"/>
            <a:ext cx="142876" cy="201168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-1" y="0"/>
            <a:ext cx="9000877" cy="4846320"/>
          </a:xfrm>
          <a:solidFill>
            <a:schemeClr val="bg1">
              <a:lumMod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5715000"/>
            <a:ext cx="8153400" cy="457200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BBCD09-E0EC-43EA-9049-DC5DB1E5C26B}" type="datetimeFigureOut">
              <a:rPr lang="ru-RU" smtClean="0"/>
              <a:t>19.06.2014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</a:lstStyle>
          <a:p>
            <a:fld id="{17B4B019-AC62-4546-9C5A-B310B58BAAF9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457200" y="4953000"/>
            <a:ext cx="8153400" cy="762000"/>
          </a:xfrm>
        </p:spPr>
        <p:txBody>
          <a:bodyPr anchor="t">
            <a:normAutofit/>
          </a:bodyPr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9001124" y="0"/>
            <a:ext cx="142876" cy="484632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5791200" cy="13716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752600"/>
            <a:ext cx="7620000" cy="4373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172201"/>
            <a:ext cx="3429000" cy="304800"/>
          </a:xfrm>
          <a:prstGeom prst="rect">
            <a:avLst/>
          </a:prstGeom>
        </p:spPr>
        <p:txBody>
          <a:bodyPr vert="horz" lIns="91440" tIns="45720" rIns="91440" bIns="0" rtlCol="0" anchor="b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fld id="{9CBBCD09-E0EC-43EA-9049-DC5DB1E5C26B}" type="datetimeFigureOut">
              <a:rPr lang="ru-RU" smtClean="0"/>
              <a:t>19.06.2014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200" y="6492875"/>
            <a:ext cx="3429000" cy="28384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>
                <a:solidFill>
                  <a:schemeClr val="tx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 rot="16200000">
            <a:off x="8227377" y="5885497"/>
            <a:ext cx="13157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2400" b="1">
                <a:solidFill>
                  <a:schemeClr val="tx2"/>
                </a:solidFill>
              </a:defRPr>
            </a:lvl1pPr>
          </a:lstStyle>
          <a:p>
            <a:fld id="{17B4B019-AC62-4546-9C5A-B310B58BAAF9}" type="slidenum">
              <a:rPr lang="ru-RU" smtClean="0"/>
              <a:t>‹#›</a:t>
            </a:fld>
            <a:endParaRPr lang="ru-RU"/>
          </a:p>
        </p:txBody>
      </p:sp>
      <p:sp>
        <p:nvSpPr>
          <p:cNvPr id="7" name="Rectangle 6"/>
          <p:cNvSpPr/>
          <p:nvPr/>
        </p:nvSpPr>
        <p:spPr>
          <a:xfrm>
            <a:off x="9001124" y="0"/>
            <a:ext cx="142876" cy="1371600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9001124" y="1371600"/>
            <a:ext cx="142876" cy="5486400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61" r:id="rId1"/>
    <p:sldLayoutId id="2147483962" r:id="rId2"/>
    <p:sldLayoutId id="2147483963" r:id="rId3"/>
    <p:sldLayoutId id="2147483964" r:id="rId4"/>
    <p:sldLayoutId id="2147483965" r:id="rId5"/>
    <p:sldLayoutId id="2147483966" r:id="rId6"/>
    <p:sldLayoutId id="2147483967" r:id="rId7"/>
    <p:sldLayoutId id="2147483968" r:id="rId8"/>
    <p:sldLayoutId id="2147483969" r:id="rId9"/>
    <p:sldLayoutId id="2147483970" r:id="rId10"/>
    <p:sldLayoutId id="21474839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3600" kern="1200" cap="all" spc="-6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spcBef>
          <a:spcPct val="20000"/>
        </a:spcBef>
        <a:spcAft>
          <a:spcPts val="600"/>
        </a:spcAft>
        <a:buFont typeface="Arial" pitchFamily="34" charset="0"/>
        <a:buNone/>
        <a:defRPr sz="2000" b="1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-18288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>
          <a:schemeClr val="tx2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g"/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g"/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png"/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9.png"/><Relationship Id="rId4" Type="http://schemas.openxmlformats.org/officeDocument/2006/relationships/image" Target="../media/image8.jp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hyperlink" Target="http://ru.wikipedia.org/wiki/%D0%94%D1%80%D0%B5%D0%B2%D0%BD%D0%B5%D0%B3%D1%80%D0%B5%D1%87%D0%B5%D1%81%D0%BA%D0%B8%D0%B9_%D1%8F%D0%B7%D1%8B%D0%BA" TargetMode="Externa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51520" y="1820206"/>
            <a:ext cx="8712968" cy="1828800"/>
          </a:xfrm>
        </p:spPr>
        <p:txBody>
          <a:bodyPr>
            <a:noAutofit/>
          </a:bodyPr>
          <a:lstStyle/>
          <a:p>
            <a:pPr algn="ctr"/>
            <a:r>
              <a:rPr lang="ru-RU" sz="44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Урок по курсу «</a:t>
            </a:r>
            <a:r>
              <a:rPr lang="ru-RU" sz="4400" dirty="0" err="1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Севастополеведение</a:t>
            </a:r>
            <a:r>
              <a:rPr lang="ru-RU" sz="4400" dirty="0" smtClean="0">
                <a:solidFill>
                  <a:schemeClr val="accent5">
                    <a:lumMod val="40000"/>
                    <a:lumOff val="60000"/>
                  </a:schemeClr>
                </a:solidFill>
              </a:rPr>
              <a:t>»</a:t>
            </a:r>
            <a:endParaRPr lang="ru-RU" sz="4400" dirty="0">
              <a:solidFill>
                <a:schemeClr val="accent5">
                  <a:lumMod val="40000"/>
                  <a:lumOff val="6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57200" y="4800600"/>
            <a:ext cx="8147248" cy="914400"/>
          </a:xfrm>
        </p:spPr>
        <p:txBody>
          <a:bodyPr>
            <a:normAutofit/>
          </a:bodyPr>
          <a:lstStyle/>
          <a:p>
            <a:pPr algn="ctr"/>
            <a:r>
              <a:rPr lang="ru-RU" sz="4000" dirty="0" smtClean="0">
                <a:solidFill>
                  <a:schemeClr val="tx1"/>
                </a:solidFill>
              </a:rPr>
              <a:t>3 класс</a:t>
            </a:r>
            <a:endParaRPr lang="ru-RU" sz="4000" dirty="0">
              <a:solidFill>
                <a:schemeClr val="tx1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899592" y="5805264"/>
            <a:ext cx="7344816" cy="916211"/>
          </a:xfrm>
        </p:spPr>
        <p:txBody>
          <a:bodyPr/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Учитель: Якименко Тамара Дмитриевна, ОШ №29, </a:t>
            </a:r>
          </a:p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г. Севастополь</a:t>
            </a:r>
            <a:endParaRPr lang="ru-RU" sz="2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2147503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003232" cy="97202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/>
                <a:ea typeface="Times New Roman"/>
              </a:rPr>
              <a:t>Эдуард Иванович </a:t>
            </a:r>
            <a:r>
              <a:rPr lang="ru-RU" sz="3200" b="1" dirty="0" err="1">
                <a:latin typeface="Times New Roman"/>
                <a:ea typeface="Times New Roman"/>
              </a:rPr>
              <a:t>Тотлебен</a:t>
            </a:r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5536" y="2204864"/>
            <a:ext cx="3678962" cy="4112660"/>
          </a:xfrm>
        </p:spPr>
      </p:pic>
      <p:pic>
        <p:nvPicPr>
          <p:cNvPr id="9" name="Объект 8"/>
          <p:cNvPicPr>
            <a:picLocks noGrp="1" noChangeAspect="1"/>
          </p:cNvPicPr>
          <p:nvPr>
            <p:ph sz="half" idx="2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55976" y="2348880"/>
            <a:ext cx="4224469" cy="3600400"/>
          </a:xfrm>
        </p:spPr>
      </p:pic>
    </p:spTree>
    <p:extLst>
      <p:ext uri="{BB962C8B-B14F-4D97-AF65-F5344CB8AC3E}">
        <p14:creationId xmlns:p14="http://schemas.microsoft.com/office/powerpoint/2010/main" val="5739958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152718"/>
            <a:ext cx="8784976" cy="97202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latin typeface="Times New Roman"/>
                <a:ea typeface="Times New Roman"/>
              </a:rPr>
              <a:t>Александр Васильевич Мельников</a:t>
            </a:r>
            <a:endParaRPr lang="ru-RU" sz="32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46469" y="1479261"/>
            <a:ext cx="4857779" cy="5046083"/>
          </a:xfrm>
        </p:spPr>
      </p:pic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9032205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291264" cy="972026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/>
                <a:ea typeface="Times New Roman"/>
              </a:rPr>
              <a:t>Лев Николаевич Толстой</a:t>
            </a:r>
            <a:endParaRPr lang="ru-RU" sz="32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1628800"/>
            <a:ext cx="3264133" cy="4525963"/>
          </a:xfrm>
        </p:spPr>
      </p:pic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76056" y="1628800"/>
            <a:ext cx="3168360" cy="4525963"/>
          </a:xfrm>
        </p:spPr>
      </p:pic>
    </p:spTree>
    <p:extLst>
      <p:ext uri="{BB962C8B-B14F-4D97-AF65-F5344CB8AC3E}">
        <p14:creationId xmlns:p14="http://schemas.microsoft.com/office/powerpoint/2010/main" val="81460151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7859216" cy="1371600"/>
          </a:xfrm>
        </p:spPr>
        <p:txBody>
          <a:bodyPr>
            <a:norm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3200" b="1" dirty="0">
                <a:latin typeface="Times New Roman"/>
                <a:ea typeface="Times New Roman"/>
                <a:cs typeface="Times New Roman"/>
              </a:rPr>
              <a:t>Игра «Микрофон</a:t>
            </a:r>
            <a:r>
              <a:rPr lang="ru-RU" sz="3200" b="1" dirty="0" smtClean="0">
                <a:latin typeface="Times New Roman"/>
                <a:ea typeface="Times New Roman"/>
                <a:cs typeface="Times New Roman"/>
              </a:rPr>
              <a:t>»</a:t>
            </a:r>
            <a:endParaRPr lang="ru-RU" sz="3200" dirty="0">
              <a:effectLst/>
              <a:latin typeface="Times New Roman"/>
              <a:ea typeface="Times New Roman"/>
              <a:cs typeface="Times New Roman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- Сегодня я узнал на уроке впервые…</a:t>
            </a:r>
            <a:endParaRPr lang="ru-RU" sz="3200" dirty="0"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- Меня сегодня удивило…</a:t>
            </a:r>
            <a:endParaRPr lang="ru-RU" sz="3200" dirty="0"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- До урока я думал иначе…</a:t>
            </a:r>
            <a:endParaRPr lang="ru-RU" sz="3200" dirty="0"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- Лучше всего на уроке я запомнил…</a:t>
            </a:r>
            <a:endParaRPr lang="ru-RU" sz="3200" dirty="0">
              <a:latin typeface="Times New Roman"/>
              <a:ea typeface="Times New Roman"/>
              <a:cs typeface="Times New Roman"/>
            </a:endParaRPr>
          </a:p>
          <a:p>
            <a:pPr algn="just">
              <a:lnSpc>
                <a:spcPct val="115000"/>
              </a:lnSpc>
              <a:spcAft>
                <a:spcPts val="1000"/>
              </a:spcAft>
            </a:pPr>
            <a:r>
              <a:rPr lang="ru-RU" sz="2800" dirty="0">
                <a:latin typeface="Times New Roman"/>
                <a:ea typeface="Times New Roman"/>
                <a:cs typeface="Times New Roman"/>
              </a:rPr>
              <a:t>- Самым тяжёлым для меня оказалось…</a:t>
            </a:r>
            <a:endParaRPr lang="ru-RU" sz="3200" dirty="0">
              <a:latin typeface="Times New Roman"/>
              <a:ea typeface="Times New Roman"/>
              <a:cs typeface="Times New Roman"/>
            </a:endParaRPr>
          </a:p>
          <a:p>
            <a:r>
              <a:rPr lang="ru-RU" sz="2800" dirty="0">
                <a:latin typeface="Times New Roman"/>
                <a:ea typeface="Times New Roman"/>
              </a:rPr>
              <a:t>- С этого урока я ухожу с…</a:t>
            </a:r>
            <a:endParaRPr lang="ru-RU" sz="2800" dirty="0"/>
          </a:p>
        </p:txBody>
      </p:sp>
    </p:spTree>
    <p:extLst>
      <p:ext uri="{BB962C8B-B14F-4D97-AF65-F5344CB8AC3E}">
        <p14:creationId xmlns:p14="http://schemas.microsoft.com/office/powerpoint/2010/main" val="231532732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075240" cy="1188050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D1282E"/>
                </a:solidFill>
                <a:latin typeface="Times New Roman"/>
                <a:ea typeface="Times New Roman"/>
              </a:rPr>
              <a:t>Рефлексия</a:t>
            </a:r>
            <a:endParaRPr lang="ru-RU" sz="40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27584" y="2204864"/>
            <a:ext cx="3600400" cy="3600400"/>
          </a:xfr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73262" y="2102070"/>
            <a:ext cx="3487170" cy="34871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41422963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7200" cap="all" spc="-60" dirty="0" smtClean="0">
                <a:solidFill>
                  <a:srgbClr val="D1282E"/>
                </a:solidFill>
                <a:latin typeface="Times New Roman"/>
                <a:ea typeface="Times New Roman"/>
                <a:cs typeface="+mj-cs"/>
              </a:rPr>
              <a:t>Спасибо за внимание!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12967903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" name="Picture 11" descr="SatopKorab01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11016" y="29154"/>
            <a:ext cx="3810000" cy="2857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39552" y="3334279"/>
            <a:ext cx="3849427" cy="2887070"/>
          </a:xfrm>
        </p:spPr>
      </p:pic>
      <p:pic>
        <p:nvPicPr>
          <p:cNvPr id="1028" name="Picture 4" descr="http://palomniki.su/assets/images/countries/ua/sevastopol/sv-n-br-kl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44562" y="3334279"/>
            <a:ext cx="3810000" cy="2857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1403648" y="2830223"/>
            <a:ext cx="6624736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Памятник затопленным кораблям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683568" y="6221349"/>
            <a:ext cx="377720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Панорама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676800" y="6312578"/>
            <a:ext cx="3777208" cy="504056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Храм святого Николая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2507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4830" y="3471267"/>
            <a:ext cx="2840288" cy="3155875"/>
          </a:xfrm>
        </p:spPr>
      </p:pic>
      <p:pic>
        <p:nvPicPr>
          <p:cNvPr id="9" name="Picture 2" descr="F:\Картинки\Катя\rrrrrr\2[1]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7180" y="3573015"/>
            <a:ext cx="2611375" cy="318435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88794" y="130417"/>
            <a:ext cx="2415267" cy="3312366"/>
          </a:xfrm>
          <a:prstGeom prst="rect">
            <a:avLst/>
          </a:prstGeom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260648"/>
            <a:ext cx="2539603" cy="318213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1828316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147248" cy="1371600"/>
          </a:xfrm>
        </p:spPr>
        <p:txBody>
          <a:bodyPr/>
          <a:lstStyle/>
          <a:p>
            <a:pPr algn="ctr"/>
            <a:r>
              <a:rPr lang="ru-RU" dirty="0" smtClean="0"/>
              <a:t>Тема урока: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2060848"/>
            <a:ext cx="8964488" cy="4065315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5400" dirty="0" smtClean="0"/>
              <a:t>Герои первой обороны Севастополя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320890719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1520" y="2204864"/>
            <a:ext cx="8784976" cy="4373563"/>
          </a:xfrm>
        </p:spPr>
        <p:txBody>
          <a:bodyPr>
            <a:normAutofit/>
          </a:bodyPr>
          <a:lstStyle/>
          <a:p>
            <a:r>
              <a:rPr lang="ru-RU" sz="3200" b="1" dirty="0" err="1">
                <a:solidFill>
                  <a:srgbClr val="C00000"/>
                </a:solidFill>
                <a:latin typeface="Times New Roman"/>
                <a:ea typeface="Times New Roman"/>
              </a:rPr>
              <a:t>Геро́й</a:t>
            </a:r>
            <a:r>
              <a:rPr lang="ru-RU" sz="3200" dirty="0">
                <a:latin typeface="Times New Roman"/>
                <a:ea typeface="Times New Roman"/>
              </a:rPr>
              <a:t> (от </a:t>
            </a:r>
            <a:r>
              <a:rPr lang="ru-RU" sz="3200" u="sng" dirty="0">
                <a:solidFill>
                  <a:srgbClr val="000000"/>
                </a:solidFill>
                <a:latin typeface="Times New Roman"/>
                <a:ea typeface="Times New Roman"/>
                <a:hlinkClick r:id="rId2" tooltip="Древнегреческий язык"/>
              </a:rPr>
              <a:t>др.-греч.</a:t>
            </a:r>
            <a:r>
              <a:rPr lang="ru-RU" sz="3200" dirty="0">
                <a:latin typeface="Times New Roman"/>
                <a:ea typeface="Times New Roman"/>
              </a:rPr>
              <a:t>, «доблестный муж, предводитель») — человек исключительной смелости и доблести.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212059448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152718"/>
            <a:ext cx="9252520" cy="90001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/>
                <a:ea typeface="Times New Roman"/>
              </a:rPr>
              <a:t>Владимир Алексеевич Корнилов</a:t>
            </a:r>
            <a:endParaRPr lang="ru-RU" sz="32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899592" y="1628800"/>
            <a:ext cx="3292475" cy="45143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" name="Объект 4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860033" y="1484784"/>
            <a:ext cx="3521968" cy="4608512"/>
          </a:xfrm>
        </p:spPr>
      </p:pic>
    </p:spTree>
    <p:extLst>
      <p:ext uri="{BB962C8B-B14F-4D97-AF65-F5344CB8AC3E}">
        <p14:creationId xmlns:p14="http://schemas.microsoft.com/office/powerpoint/2010/main" val="118292947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352928" cy="936104"/>
          </a:xfrm>
        </p:spPr>
        <p:txBody>
          <a:bodyPr>
            <a:normAutofit/>
          </a:bodyPr>
          <a:lstStyle/>
          <a:p>
            <a:r>
              <a:rPr lang="ru-RU" sz="3200" b="1" dirty="0">
                <a:latin typeface="Times New Roman"/>
                <a:ea typeface="Times New Roman"/>
              </a:rPr>
              <a:t>Владимир Иванович Истомин</a:t>
            </a:r>
            <a:r>
              <a:rPr lang="ru-RU" sz="3200" dirty="0">
                <a:latin typeface="Times New Roman"/>
                <a:ea typeface="Times New Roman"/>
              </a:rPr>
              <a:t> </a:t>
            </a:r>
            <a:endParaRPr lang="ru-RU" sz="3200" dirty="0"/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3568" y="1916832"/>
            <a:ext cx="3818434" cy="423637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Объект 2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2780928"/>
            <a:ext cx="4271407" cy="3312368"/>
          </a:xfrm>
        </p:spPr>
      </p:pic>
    </p:spTree>
    <p:extLst>
      <p:ext uri="{BB962C8B-B14F-4D97-AF65-F5344CB8AC3E}">
        <p14:creationId xmlns:p14="http://schemas.microsoft.com/office/powerpoint/2010/main" val="301924324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718"/>
            <a:ext cx="8219256" cy="900018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>
                <a:latin typeface="Times New Roman"/>
                <a:ea typeface="Times New Roman"/>
              </a:rPr>
              <a:t>Павел Степанович Нахимов</a:t>
            </a:r>
            <a:r>
              <a:rPr lang="ru-RU" sz="3200" dirty="0">
                <a:latin typeface="Times New Roman"/>
                <a:ea typeface="Times New Roman"/>
              </a:rPr>
              <a:t> </a:t>
            </a:r>
            <a:endParaRPr lang="ru-RU" sz="3200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556792"/>
            <a:ext cx="3678275" cy="4608512"/>
          </a:xfrm>
        </p:spPr>
      </p:pic>
      <p:pic>
        <p:nvPicPr>
          <p:cNvPr id="6" name="Picture 5" descr="Памятник П.С. Нахимову (фото А.Бричевский)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60032" y="1556792"/>
            <a:ext cx="3568119" cy="4588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238763399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57200" y="1988840"/>
            <a:ext cx="8435280" cy="4137323"/>
          </a:xfrm>
        </p:spPr>
        <p:txBody>
          <a:bodyPr>
            <a:normAutofit/>
          </a:bodyPr>
          <a:lstStyle/>
          <a:p>
            <a:r>
              <a:rPr lang="ru-RU" sz="7200" b="1" dirty="0">
                <a:solidFill>
                  <a:srgbClr val="C00000"/>
                </a:solidFill>
                <a:latin typeface="Times New Roman"/>
                <a:ea typeface="Times New Roman"/>
              </a:rPr>
              <a:t>Физкультминутка</a:t>
            </a:r>
            <a:endParaRPr lang="ru-RU" sz="72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645241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Главная">
  <a:themeElements>
    <a:clrScheme name="Главная">
      <a:dk1>
        <a:srgbClr val="000000"/>
      </a:dk1>
      <a:lt1>
        <a:srgbClr val="FFFFFF"/>
      </a:lt1>
      <a:dk2>
        <a:srgbClr val="D1282E"/>
      </a:dk2>
      <a:lt2>
        <a:srgbClr val="C8C8B1"/>
      </a:lt2>
      <a:accent1>
        <a:srgbClr val="7A7A7A"/>
      </a:accent1>
      <a:accent2>
        <a:srgbClr val="F5C201"/>
      </a:accent2>
      <a:accent3>
        <a:srgbClr val="526DB0"/>
      </a:accent3>
      <a:accent4>
        <a:srgbClr val="989AAC"/>
      </a:accent4>
      <a:accent5>
        <a:srgbClr val="DC5924"/>
      </a:accent5>
      <a:accent6>
        <a:srgbClr val="B4B392"/>
      </a:accent6>
      <a:hlink>
        <a:srgbClr val="CC9900"/>
      </a:hlink>
      <a:folHlink>
        <a:srgbClr val="969696"/>
      </a:folHlink>
    </a:clrScheme>
    <a:fontScheme name="Аптека">
      <a:majorFont>
        <a:latin typeface="Book Antiqua"/>
        <a:ea typeface=""/>
        <a:cs typeface=""/>
        <a:font script="Jpan" typeface="HGS明朝B"/>
        <a:font script="Hang" typeface="HY견명조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견명조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Главная">
      <a: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250000"/>
              </a:schemeClr>
            </a:gs>
            <a:gs pos="35000">
              <a:schemeClr val="phClr">
                <a:tint val="47000"/>
                <a:satMod val="275000"/>
              </a:schemeClr>
            </a:gs>
            <a:gs pos="100000">
              <a:schemeClr val="phClr">
                <a:tint val="25000"/>
                <a:satMod val="300000"/>
              </a:schemeClr>
            </a:gs>
          </a:gsLst>
          <a:lin ang="16200000" scaled="1"/>
        </a:gradFill>
        <a:solidFill>
          <a:schemeClr val="phClr">
            <a:satMod val="110000"/>
          </a:schemeClr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  <a:ln w="4127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9999" dist="23000" algn="bl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38100" dist="19050" algn="bl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balanced" dir="l"/>
          </a:scene3d>
          <a:sp3d prstMaterial="plastic">
            <a:bevelT w="38100" h="31750"/>
          </a:sp3d>
        </a:effectStyle>
      </a:effectStyleLst>
      <a:bgFillStyleLst>
        <a:solidFill>
          <a:schemeClr val="phClr"/>
        </a:solidFill>
        <a:blipFill rotWithShape="1">
          <a:blip xmlns:r="http://schemas.openxmlformats.org/officeDocument/2006/relationships" r:embed="rId1">
            <a:duotone>
              <a:schemeClr val="phClr">
                <a:tint val="96000"/>
              </a:schemeClr>
              <a:schemeClr val="phClr">
                <a:shade val="94000"/>
              </a:schemeClr>
            </a:duotone>
          </a:blip>
          <a:tile tx="0" ty="0" sx="100000" sy="100000" flip="none" algn="tl"/>
        </a:blipFill>
        <a:gradFill rotWithShape="1">
          <a:gsLst>
            <a:gs pos="0">
              <a:schemeClr val="phClr">
                <a:tint val="84000"/>
                <a:satMod val="110000"/>
              </a:schemeClr>
            </a:gs>
            <a:gs pos="44000">
              <a:schemeClr val="phClr">
                <a:tint val="93000"/>
                <a:satMod val="115000"/>
              </a:schemeClr>
            </a:gs>
            <a:gs pos="100000">
              <a:schemeClr val="phClr">
                <a:tint val="100000"/>
                <a:shade val="59000"/>
                <a:satMod val="120000"/>
              </a:schemeClr>
            </a:gs>
          </a:gsLst>
          <a:path path="circle">
            <a:fillToRect l="40000" t="60000" r="60000" b="4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Essential</Template>
  <TotalTime>200</TotalTime>
  <Words>120</Words>
  <Application>Microsoft Office PowerPoint</Application>
  <PresentationFormat>Экран (4:3)</PresentationFormat>
  <Paragraphs>27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Главная</vt:lpstr>
      <vt:lpstr>Урок по курсу «Севастополеведение»</vt:lpstr>
      <vt:lpstr>Презентация PowerPoint</vt:lpstr>
      <vt:lpstr>Презентация PowerPoint</vt:lpstr>
      <vt:lpstr>Тема урока:</vt:lpstr>
      <vt:lpstr>Презентация PowerPoint</vt:lpstr>
      <vt:lpstr>Владимир Алексеевич Корнилов</vt:lpstr>
      <vt:lpstr>Владимир Иванович Истомин </vt:lpstr>
      <vt:lpstr>Павел Степанович Нахимов </vt:lpstr>
      <vt:lpstr>Презентация PowerPoint</vt:lpstr>
      <vt:lpstr>Эдуард Иванович Тотлебен</vt:lpstr>
      <vt:lpstr>Александр Васильевич Мельников</vt:lpstr>
      <vt:lpstr>Лев Николаевич Толстой</vt:lpstr>
      <vt:lpstr>Игра «Микрофон»</vt:lpstr>
      <vt:lpstr>Рефлексия</vt:lpstr>
      <vt:lpstr>Презентация PowerPoint</vt:lpstr>
    </vt:vector>
  </TitlesOfParts>
  <Company>Microsoft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Урок по курсу «Севастополеведение»</dc:title>
  <dc:creator>User</dc:creator>
  <cp:lastModifiedBy>User</cp:lastModifiedBy>
  <cp:revision>22</cp:revision>
  <dcterms:created xsi:type="dcterms:W3CDTF">2014-06-16T21:25:02Z</dcterms:created>
  <dcterms:modified xsi:type="dcterms:W3CDTF">2014-06-19T03:50:13Z</dcterms:modified>
</cp:coreProperties>
</file>