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99C7"/>
    <a:srgbClr val="255E91"/>
    <a:srgbClr val="636363"/>
    <a:srgbClr val="9E48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742" autoAdjust="0"/>
  </p:normalViewPr>
  <p:slideViewPr>
    <p:cSldViewPr snapToGrid="0">
      <p:cViewPr varScale="1">
        <p:scale>
          <a:sx n="94" d="100"/>
          <a:sy n="94" d="100"/>
        </p:scale>
        <p:origin x="1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Флорбол</c:v>
                </c:pt>
              </c:strCache>
            </c:strRef>
          </c:tx>
          <c:spPr>
            <a:solidFill>
              <a:srgbClr val="2980B9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836 учащихся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Тенис и шахматы</c:v>
                </c:pt>
              </c:strCache>
            </c:strRef>
          </c:tx>
          <c:spPr>
            <a:solidFill>
              <a:srgbClr val="16A085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836 учащихся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0.18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Фехтование</c:v>
                </c:pt>
              </c:strCache>
            </c:strRef>
          </c:tx>
          <c:spPr>
            <a:solidFill>
              <a:srgbClr val="94B64E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836 учащихся</c:v>
                </c:pt>
              </c:strCache>
            </c:strRef>
          </c:cat>
          <c:val>
            <c:numRef>
              <c:f>Sheet1!$D$2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Трен. Зал</c:v>
                </c:pt>
              </c:strCache>
            </c:strRef>
          </c:tx>
          <c:spPr>
            <a:solidFill>
              <a:srgbClr val="F39C1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836 учащихся</c:v>
                </c:pt>
              </c:strCache>
            </c:strRef>
          </c:cat>
          <c:val>
            <c:numRef>
              <c:f>Sheet1!$E$2</c:f>
              <c:numCache>
                <c:formatCode>0%</c:formatCode>
                <c:ptCount val="1"/>
                <c:pt idx="0">
                  <c:v>0.05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Волейбол</c:v>
                </c:pt>
              </c:strCache>
            </c:strRef>
          </c:tx>
          <c:spPr>
            <a:solidFill>
              <a:srgbClr val="C0392B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836 учащихся</c:v>
                </c:pt>
              </c:strCache>
            </c:strRef>
          </c:cat>
          <c:val>
            <c:numRef>
              <c:f>Sheet1!$F$2</c:f>
              <c:numCache>
                <c:formatCode>0.00%</c:formatCode>
                <c:ptCount val="1"/>
                <c:pt idx="0">
                  <c:v>4.1000000000000002E-2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Баскетбол</c:v>
                </c:pt>
              </c:strCache>
            </c:strRef>
          </c:tx>
          <c:spPr>
            <a:solidFill>
              <a:srgbClr val="4B2C50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836 учащихся</c:v>
                </c:pt>
              </c:strCache>
            </c:strRef>
          </c:cat>
          <c:val>
            <c:numRef>
              <c:f>Sheet1!$G$2</c:f>
              <c:numCache>
                <c:formatCode>0%</c:formatCode>
                <c:ptCount val="1"/>
                <c:pt idx="0">
                  <c:v>0.04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Танцы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836 учащихся</c:v>
                </c:pt>
              </c:strCache>
            </c:strRef>
          </c:cat>
          <c:val>
            <c:numRef>
              <c:f>Sheet1!$H$2</c:f>
              <c:numCache>
                <c:formatCode>0.00%</c:formatCode>
                <c:ptCount val="1"/>
                <c:pt idx="0">
                  <c:v>2.1999999999999999E-2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Охота на лис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836 учащихся</c:v>
                </c:pt>
              </c:strCache>
            </c:strRef>
          </c:cat>
          <c:val>
            <c:numRef>
              <c:f>Sheet1!$I$2</c:f>
              <c:numCache>
                <c:formatCode>0.00%</c:formatCode>
                <c:ptCount val="1"/>
                <c:pt idx="0">
                  <c:v>2.1000000000000001E-2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Регулярно не занимаются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836 учащихся</c:v>
                </c:pt>
              </c:strCache>
            </c:strRef>
          </c:cat>
          <c:val>
            <c:numRef>
              <c:f>Sheet1!$J$2</c:f>
              <c:numCache>
                <c:formatCode>0.00%</c:formatCode>
                <c:ptCount val="1"/>
                <c:pt idx="0">
                  <c:v>0.186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1143168"/>
        <c:axId val="171143728"/>
      </c:barChart>
      <c:catAx>
        <c:axId val="171143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1143728"/>
        <c:crosses val="autoZero"/>
        <c:auto val="1"/>
        <c:lblAlgn val="ctr"/>
        <c:lblOffset val="100"/>
        <c:noMultiLvlLbl val="0"/>
      </c:catAx>
      <c:valAx>
        <c:axId val="171143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1143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aseline="0">
          <a:solidFill>
            <a:schemeClr val="tx1">
              <a:lumMod val="95000"/>
              <a:lumOff val="5000"/>
            </a:schemeClr>
          </a:solidFill>
        </a:defRPr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В 5 классе</c:v>
                </c:pt>
              </c:strCache>
            </c:strRef>
          </c:tx>
          <c:spPr>
            <a:solidFill>
              <a:srgbClr val="2980B9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Челночный бег</c:v>
                </c:pt>
                <c:pt idx="1">
                  <c:v>Наклон туловища</c:v>
                </c:pt>
                <c:pt idx="2">
                  <c:v>Подтягивание</c:v>
                </c:pt>
                <c:pt idx="3">
                  <c:v>Прыжки с места</c:v>
                </c:pt>
                <c:pt idx="4">
                  <c:v>Шести-минутный бег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566</c:v>
                </c:pt>
                <c:pt idx="1">
                  <c:v>800</c:v>
                </c:pt>
                <c:pt idx="2">
                  <c:v>630</c:v>
                </c:pt>
                <c:pt idx="3">
                  <c:v>845</c:v>
                </c:pt>
                <c:pt idx="4">
                  <c:v>520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В 7 классе</c:v>
                </c:pt>
              </c:strCache>
            </c:strRef>
          </c:tx>
          <c:spPr>
            <a:solidFill>
              <a:srgbClr val="16A085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Челночный бег</c:v>
                </c:pt>
                <c:pt idx="1">
                  <c:v>Наклон туловища</c:v>
                </c:pt>
                <c:pt idx="2">
                  <c:v>Подтягивание</c:v>
                </c:pt>
                <c:pt idx="3">
                  <c:v>Прыжки с места</c:v>
                </c:pt>
                <c:pt idx="4">
                  <c:v>Шести-минутный бег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614</c:v>
                </c:pt>
                <c:pt idx="1">
                  <c:v>900</c:v>
                </c:pt>
                <c:pt idx="2">
                  <c:v>680</c:v>
                </c:pt>
                <c:pt idx="3">
                  <c:v>891</c:v>
                </c:pt>
                <c:pt idx="4">
                  <c:v>557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5687536"/>
        <c:axId val="215688096"/>
      </c:barChart>
      <c:catAx>
        <c:axId val="215687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ru-RU"/>
          </a:p>
        </c:txPr>
        <c:crossAx val="215688096"/>
        <c:crosses val="autoZero"/>
        <c:auto val="1"/>
        <c:lblAlgn val="ctr"/>
        <c:lblOffset val="100"/>
        <c:noMultiLvlLbl val="0"/>
      </c:catAx>
      <c:valAx>
        <c:axId val="21568809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215687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В 5 классе</c:v>
                </c:pt>
              </c:strCache>
            </c:strRef>
          </c:tx>
          <c:spPr>
            <a:solidFill>
              <a:srgbClr val="2980B9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Челночный бег</c:v>
                </c:pt>
                <c:pt idx="1">
                  <c:v>Наклон туловища</c:v>
                </c:pt>
                <c:pt idx="2">
                  <c:v>Подтягивание</c:v>
                </c:pt>
                <c:pt idx="3">
                  <c:v>Прыжки с места</c:v>
                </c:pt>
                <c:pt idx="4">
                  <c:v>Шести-минутный бег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550</c:v>
                </c:pt>
                <c:pt idx="1">
                  <c:v>1000</c:v>
                </c:pt>
                <c:pt idx="2">
                  <c:v>750</c:v>
                </c:pt>
                <c:pt idx="3">
                  <c:v>890</c:v>
                </c:pt>
                <c:pt idx="4">
                  <c:v>515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В 7 классе</c:v>
                </c:pt>
              </c:strCache>
            </c:strRef>
          </c:tx>
          <c:spPr>
            <a:solidFill>
              <a:srgbClr val="16A085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Челночный бег</c:v>
                </c:pt>
                <c:pt idx="1">
                  <c:v>Наклон туловища</c:v>
                </c:pt>
                <c:pt idx="2">
                  <c:v>Подтягивание</c:v>
                </c:pt>
                <c:pt idx="3">
                  <c:v>Прыжки с места</c:v>
                </c:pt>
                <c:pt idx="4">
                  <c:v>Шести-минутный бег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583</c:v>
                </c:pt>
                <c:pt idx="1">
                  <c:v>1012</c:v>
                </c:pt>
                <c:pt idx="2">
                  <c:v>1240</c:v>
                </c:pt>
                <c:pt idx="3">
                  <c:v>980</c:v>
                </c:pt>
                <c:pt idx="4">
                  <c:v>694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5690896"/>
        <c:axId val="215691456"/>
      </c:barChart>
      <c:catAx>
        <c:axId val="21569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ru-RU"/>
          </a:p>
        </c:txPr>
        <c:crossAx val="215691456"/>
        <c:crosses val="autoZero"/>
        <c:auto val="1"/>
        <c:lblAlgn val="ctr"/>
        <c:lblOffset val="100"/>
        <c:noMultiLvlLbl val="0"/>
      </c:catAx>
      <c:valAx>
        <c:axId val="21569145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215690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Не занимаются флорболом</c:v>
                </c:pt>
              </c:strCache>
            </c:strRef>
          </c:tx>
          <c:spPr>
            <a:solidFill>
              <a:srgbClr val="2980B9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Челночный бег</c:v>
                </c:pt>
                <c:pt idx="1">
                  <c:v>Наклон туловища</c:v>
                </c:pt>
                <c:pt idx="2">
                  <c:v>Подтягивание</c:v>
                </c:pt>
                <c:pt idx="3">
                  <c:v>Прыжки с места</c:v>
                </c:pt>
                <c:pt idx="4">
                  <c:v>Шести-минутный бег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48</c:v>
                </c:pt>
                <c:pt idx="1">
                  <c:v>20</c:v>
                </c:pt>
                <c:pt idx="2">
                  <c:v>5</c:v>
                </c:pt>
                <c:pt idx="3">
                  <c:v>46</c:v>
                </c:pt>
                <c:pt idx="4">
                  <c:v>37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Занимаются флорболом</c:v>
                </c:pt>
              </c:strCache>
            </c:strRef>
          </c:tx>
          <c:spPr>
            <a:solidFill>
              <a:srgbClr val="16A085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Челночный бег</c:v>
                </c:pt>
                <c:pt idx="1">
                  <c:v>Наклон туловища</c:v>
                </c:pt>
                <c:pt idx="2">
                  <c:v>Подтягивание</c:v>
                </c:pt>
                <c:pt idx="3">
                  <c:v>Прыжки с места</c:v>
                </c:pt>
                <c:pt idx="4">
                  <c:v>Шести-минутный бег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33</c:v>
                </c:pt>
                <c:pt idx="1">
                  <c:v>120</c:v>
                </c:pt>
                <c:pt idx="2">
                  <c:v>49</c:v>
                </c:pt>
                <c:pt idx="3">
                  <c:v>90</c:v>
                </c:pt>
                <c:pt idx="4">
                  <c:v>179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5408704"/>
        <c:axId val="165407024"/>
      </c:barChart>
      <c:catAx>
        <c:axId val="165408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ru-RU"/>
          </a:p>
        </c:txPr>
        <c:crossAx val="165407024"/>
        <c:crosses val="autoZero"/>
        <c:auto val="1"/>
        <c:lblAlgn val="ctr"/>
        <c:lblOffset val="100"/>
        <c:noMultiLvlLbl val="0"/>
      </c:catAx>
      <c:valAx>
        <c:axId val="16540702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165408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В 5 классе</c:v>
                </c:pt>
              </c:strCache>
            </c:strRef>
          </c:tx>
          <c:spPr>
            <a:solidFill>
              <a:srgbClr val="2980B9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Челночный бег</c:v>
                </c:pt>
                <c:pt idx="1">
                  <c:v>Наклон туловища</c:v>
                </c:pt>
                <c:pt idx="2">
                  <c:v>Подтягивание</c:v>
                </c:pt>
                <c:pt idx="3">
                  <c:v>Прыжки с места</c:v>
                </c:pt>
                <c:pt idx="4">
                  <c:v>Шести-минутный бег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543</c:v>
                </c:pt>
                <c:pt idx="1">
                  <c:v>610</c:v>
                </c:pt>
                <c:pt idx="2">
                  <c:v>280</c:v>
                </c:pt>
                <c:pt idx="3">
                  <c:v>895</c:v>
                </c:pt>
                <c:pt idx="4">
                  <c:v>640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В 7 классе</c:v>
                </c:pt>
              </c:strCache>
            </c:strRef>
          </c:tx>
          <c:spPr>
            <a:solidFill>
              <a:srgbClr val="16A085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Челночный бег</c:v>
                </c:pt>
                <c:pt idx="1">
                  <c:v>Наклон туловища</c:v>
                </c:pt>
                <c:pt idx="2">
                  <c:v>Подтягивание</c:v>
                </c:pt>
                <c:pt idx="3">
                  <c:v>Прыжки с места</c:v>
                </c:pt>
                <c:pt idx="4">
                  <c:v>Шести-минутный бег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630</c:v>
                </c:pt>
                <c:pt idx="1">
                  <c:v>390</c:v>
                </c:pt>
                <c:pt idx="2">
                  <c:v>410</c:v>
                </c:pt>
                <c:pt idx="3">
                  <c:v>1060</c:v>
                </c:pt>
                <c:pt idx="4">
                  <c:v>780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9529024"/>
        <c:axId val="169529584"/>
      </c:barChart>
      <c:catAx>
        <c:axId val="169529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ru-RU"/>
          </a:p>
        </c:txPr>
        <c:crossAx val="169529584"/>
        <c:crosses val="autoZero"/>
        <c:auto val="1"/>
        <c:lblAlgn val="ctr"/>
        <c:lblOffset val="100"/>
        <c:noMultiLvlLbl val="0"/>
      </c:catAx>
      <c:valAx>
        <c:axId val="1695295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169529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В 5 классе</c:v>
                </c:pt>
              </c:strCache>
            </c:strRef>
          </c:tx>
          <c:spPr>
            <a:solidFill>
              <a:srgbClr val="2980B9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Челночный бег</c:v>
                </c:pt>
                <c:pt idx="1">
                  <c:v>Наклон туловища</c:v>
                </c:pt>
                <c:pt idx="2">
                  <c:v>Подтягивание</c:v>
                </c:pt>
                <c:pt idx="3">
                  <c:v>Прыжки с места</c:v>
                </c:pt>
                <c:pt idx="4">
                  <c:v>Шести-минутный бег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513</c:v>
                </c:pt>
                <c:pt idx="1">
                  <c:v>570</c:v>
                </c:pt>
                <c:pt idx="2">
                  <c:v>170</c:v>
                </c:pt>
                <c:pt idx="3">
                  <c:v>927</c:v>
                </c:pt>
                <c:pt idx="4">
                  <c:v>550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В 7 классе</c:v>
                </c:pt>
              </c:strCache>
            </c:strRef>
          </c:tx>
          <c:spPr>
            <a:solidFill>
              <a:srgbClr val="16A085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Челночный бег</c:v>
                </c:pt>
                <c:pt idx="1">
                  <c:v>Наклон туловища</c:v>
                </c:pt>
                <c:pt idx="2">
                  <c:v>Подтягивание</c:v>
                </c:pt>
                <c:pt idx="3">
                  <c:v>Прыжки с места</c:v>
                </c:pt>
                <c:pt idx="4">
                  <c:v>Шести-минутный бег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596</c:v>
                </c:pt>
                <c:pt idx="1">
                  <c:v>710</c:v>
                </c:pt>
                <c:pt idx="2">
                  <c:v>260</c:v>
                </c:pt>
                <c:pt idx="3">
                  <c:v>1095</c:v>
                </c:pt>
                <c:pt idx="4">
                  <c:v>750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9532384"/>
        <c:axId val="169532944"/>
      </c:barChart>
      <c:catAx>
        <c:axId val="169532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ru-RU"/>
          </a:p>
        </c:txPr>
        <c:crossAx val="169532944"/>
        <c:crosses val="autoZero"/>
        <c:auto val="1"/>
        <c:lblAlgn val="ctr"/>
        <c:lblOffset val="100"/>
        <c:noMultiLvlLbl val="0"/>
      </c:catAx>
      <c:valAx>
        <c:axId val="16953294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169532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Не занимаются флорболом</c:v>
                </c:pt>
              </c:strCache>
            </c:strRef>
          </c:tx>
          <c:spPr>
            <a:solidFill>
              <a:srgbClr val="2980B9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Челночный бег</c:v>
                </c:pt>
                <c:pt idx="1">
                  <c:v>Наклон туловища</c:v>
                </c:pt>
                <c:pt idx="2">
                  <c:v>Подтягивание</c:v>
                </c:pt>
                <c:pt idx="3">
                  <c:v>Прыжки с места</c:v>
                </c:pt>
                <c:pt idx="4">
                  <c:v>Шести-минутный бег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8.6999999999999993</c:v>
                </c:pt>
                <c:pt idx="1">
                  <c:v>22</c:v>
                </c:pt>
                <c:pt idx="2">
                  <c:v>13</c:v>
                </c:pt>
                <c:pt idx="3">
                  <c:v>16.5</c:v>
                </c:pt>
                <c:pt idx="4">
                  <c:v>14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Занимаются флорболом</c:v>
                </c:pt>
              </c:strCache>
            </c:strRef>
          </c:tx>
          <c:spPr>
            <a:solidFill>
              <a:srgbClr val="16A085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Челночный бег</c:v>
                </c:pt>
                <c:pt idx="1">
                  <c:v>Наклон туловища</c:v>
                </c:pt>
                <c:pt idx="2">
                  <c:v>Подтягивание</c:v>
                </c:pt>
                <c:pt idx="3">
                  <c:v>Прыжки с места</c:v>
                </c:pt>
                <c:pt idx="4">
                  <c:v>Шести-минутный бег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8.3000000000000007</c:v>
                </c:pt>
                <c:pt idx="1">
                  <c:v>15</c:v>
                </c:pt>
                <c:pt idx="2">
                  <c:v>19</c:v>
                </c:pt>
                <c:pt idx="3">
                  <c:v>16.8</c:v>
                </c:pt>
                <c:pt idx="4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6319616"/>
        <c:axId val="216320176"/>
      </c:barChart>
      <c:catAx>
        <c:axId val="216319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ru-RU"/>
          </a:p>
        </c:txPr>
        <c:crossAx val="216320176"/>
        <c:crosses val="autoZero"/>
        <c:auto val="1"/>
        <c:lblAlgn val="ctr"/>
        <c:lblOffset val="100"/>
        <c:noMultiLvlLbl val="0"/>
      </c:catAx>
      <c:valAx>
        <c:axId val="21632017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216319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6292E-8414-4AB3-B7EE-C1DCC332DB5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F142-212C-48F4-88F0-1C1D60367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11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6292E-8414-4AB3-B7EE-C1DCC332DB5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F142-212C-48F4-88F0-1C1D60367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41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6292E-8414-4AB3-B7EE-C1DCC332DB5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F142-212C-48F4-88F0-1C1D60367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46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6292E-8414-4AB3-B7EE-C1DCC332DB5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F142-212C-48F4-88F0-1C1D60367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0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6292E-8414-4AB3-B7EE-C1DCC332DB5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F142-212C-48F4-88F0-1C1D60367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03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6292E-8414-4AB3-B7EE-C1DCC332DB5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F142-212C-48F4-88F0-1C1D60367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8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6292E-8414-4AB3-B7EE-C1DCC332DB5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F142-212C-48F4-88F0-1C1D60367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857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6292E-8414-4AB3-B7EE-C1DCC332DB5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F142-212C-48F4-88F0-1C1D60367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13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6292E-8414-4AB3-B7EE-C1DCC332DB5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F142-212C-48F4-88F0-1C1D60367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50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6292E-8414-4AB3-B7EE-C1DCC332DB5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F142-212C-48F4-88F0-1C1D60367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019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6292E-8414-4AB3-B7EE-C1DCC332DB5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F142-212C-48F4-88F0-1C1D60367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44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6292E-8414-4AB3-B7EE-C1DCC332DB5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6F142-212C-48F4-88F0-1C1D60367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319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541459" y="219332"/>
            <a:ext cx="11089321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ru-RU" sz="2400" b="1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НИЖЕГОРОДСКИЙ ИНСТИТУТ РАЗВИТИЯ ОБРАЗОВАНИЯ</a:t>
            </a:r>
          </a:p>
          <a:p>
            <a:pPr algn="ctr" defTabSz="1088232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Кафедра физической культуры и ОБЖ</a:t>
            </a:r>
          </a:p>
          <a:p>
            <a:pPr algn="ctr" defTabSz="1088232"/>
            <a:endParaRPr lang="en-CA" sz="2400" b="1" spc="-15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37289" y="1156561"/>
            <a:ext cx="4526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МБОУ СОШ №30 им. Л. Л. Антоновой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63067" y="3289724"/>
            <a:ext cx="901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«Влияние занятий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флорболом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на развитие физических качеств учащихся среднего звена»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44571" y="5667619"/>
            <a:ext cx="2724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Нижний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Новгород</a:t>
            </a:r>
          </a:p>
          <a:p>
            <a:pPr algn="ctr"/>
            <a:r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3"/>
          <p:cNvGrpSpPr/>
          <p:nvPr/>
        </p:nvGrpSpPr>
        <p:grpSpPr>
          <a:xfrm>
            <a:off x="617672" y="6390149"/>
            <a:ext cx="10902149" cy="152400"/>
            <a:chOff x="537376" y="5518223"/>
            <a:chExt cx="10902149" cy="152400"/>
          </a:xfrm>
        </p:grpSpPr>
        <p:cxnSp>
          <p:nvCxnSpPr>
            <p:cNvPr id="22" name="Straight Connector 24"/>
            <p:cNvCxnSpPr/>
            <p:nvPr/>
          </p:nvCxnSpPr>
          <p:spPr>
            <a:xfrm>
              <a:off x="537376" y="5594423"/>
              <a:ext cx="10902149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ounded Rectangle 26"/>
            <p:cNvSpPr/>
            <p:nvPr/>
          </p:nvSpPr>
          <p:spPr>
            <a:xfrm>
              <a:off x="5571511" y="5518223"/>
              <a:ext cx="152400" cy="152400"/>
            </a:xfrm>
            <a:prstGeom prst="roundRect">
              <a:avLst/>
            </a:prstGeom>
            <a:solidFill>
              <a:srgbClr val="298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ounded Rectangle 27"/>
            <p:cNvSpPr/>
            <p:nvPr/>
          </p:nvSpPr>
          <p:spPr>
            <a:xfrm>
              <a:off x="5756747" y="5518223"/>
              <a:ext cx="152400" cy="152400"/>
            </a:xfrm>
            <a:prstGeom prst="roundRect">
              <a:avLst/>
            </a:prstGeom>
            <a:solidFill>
              <a:srgbClr val="16A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8"/>
            <p:cNvSpPr/>
            <p:nvPr/>
          </p:nvSpPr>
          <p:spPr>
            <a:xfrm>
              <a:off x="5950341" y="5518223"/>
              <a:ext cx="152400" cy="152400"/>
            </a:xfrm>
            <a:prstGeom prst="roundRect">
              <a:avLst/>
            </a:prstGeom>
            <a:solidFill>
              <a:srgbClr val="94B6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9"/>
            <p:cNvSpPr/>
            <p:nvPr/>
          </p:nvSpPr>
          <p:spPr>
            <a:xfrm>
              <a:off x="6143935" y="5518223"/>
              <a:ext cx="152400" cy="152400"/>
            </a:xfrm>
            <a:prstGeom prst="roundRect">
              <a:avLst/>
            </a:prstGeom>
            <a:solidFill>
              <a:srgbClr val="F39C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ounded Rectangle 30"/>
            <p:cNvSpPr/>
            <p:nvPr/>
          </p:nvSpPr>
          <p:spPr>
            <a:xfrm>
              <a:off x="6337529" y="5518223"/>
              <a:ext cx="152400" cy="152400"/>
            </a:xfrm>
            <a:prstGeom prst="roundRect">
              <a:avLst/>
            </a:prstGeom>
            <a:solidFill>
              <a:srgbClr val="C039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44826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1847474423"/>
              </p:ext>
            </p:extLst>
          </p:nvPr>
        </p:nvGraphicFramePr>
        <p:xfrm>
          <a:off x="573487" y="1566153"/>
          <a:ext cx="10946335" cy="3822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895437" y="1105375"/>
            <a:ext cx="1034662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 anchor="ctr">
            <a:spAutoFit/>
          </a:bodyPr>
          <a:lstStyle/>
          <a:p>
            <a:pPr algn="ctr"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 Semibold" pitchFamily="34" charset="0"/>
                <a:cs typeface="Arial" panose="020B0604020202020204" pitchFamily="34" charset="0"/>
              </a:rPr>
              <a:t>Юноши</a:t>
            </a:r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 Semibold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27814" y="508899"/>
            <a:ext cx="1168198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ru-RU" sz="24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График показателей развития физических качеств учащихся не занимающихся </a:t>
            </a:r>
            <a:r>
              <a:rPr lang="ru-RU" sz="2400" spc="-15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флорболом</a:t>
            </a:r>
            <a:endParaRPr lang="en-CA" sz="2400" spc="-15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31491" y="5770272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- 8,7 сек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18027" y="5770272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-22 см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15028" y="5770272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 раз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52557" y="5770272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65 см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470016" y="5780875"/>
            <a:ext cx="1772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1400 метров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3"/>
          <p:cNvGrpSpPr/>
          <p:nvPr/>
        </p:nvGrpSpPr>
        <p:grpSpPr>
          <a:xfrm>
            <a:off x="599468" y="5519374"/>
            <a:ext cx="10902149" cy="152400"/>
            <a:chOff x="537376" y="5518223"/>
            <a:chExt cx="10902149" cy="152400"/>
          </a:xfrm>
        </p:grpSpPr>
        <p:cxnSp>
          <p:nvCxnSpPr>
            <p:cNvPr id="22" name="Straight Connector 24"/>
            <p:cNvCxnSpPr/>
            <p:nvPr/>
          </p:nvCxnSpPr>
          <p:spPr>
            <a:xfrm>
              <a:off x="537376" y="5594423"/>
              <a:ext cx="10902149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ounded Rectangle 26"/>
            <p:cNvSpPr/>
            <p:nvPr/>
          </p:nvSpPr>
          <p:spPr>
            <a:xfrm>
              <a:off x="5571511" y="5518223"/>
              <a:ext cx="152400" cy="152400"/>
            </a:xfrm>
            <a:prstGeom prst="roundRect">
              <a:avLst/>
            </a:prstGeom>
            <a:solidFill>
              <a:srgbClr val="298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ounded Rectangle 27"/>
            <p:cNvSpPr/>
            <p:nvPr/>
          </p:nvSpPr>
          <p:spPr>
            <a:xfrm>
              <a:off x="5756747" y="5518223"/>
              <a:ext cx="152400" cy="152400"/>
            </a:xfrm>
            <a:prstGeom prst="roundRect">
              <a:avLst/>
            </a:prstGeom>
            <a:solidFill>
              <a:srgbClr val="16A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8"/>
            <p:cNvSpPr/>
            <p:nvPr/>
          </p:nvSpPr>
          <p:spPr>
            <a:xfrm>
              <a:off x="5950341" y="5518223"/>
              <a:ext cx="152400" cy="152400"/>
            </a:xfrm>
            <a:prstGeom prst="roundRect">
              <a:avLst/>
            </a:prstGeom>
            <a:solidFill>
              <a:srgbClr val="94B6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9"/>
            <p:cNvSpPr/>
            <p:nvPr/>
          </p:nvSpPr>
          <p:spPr>
            <a:xfrm>
              <a:off x="6143935" y="5518223"/>
              <a:ext cx="152400" cy="152400"/>
            </a:xfrm>
            <a:prstGeom prst="roundRect">
              <a:avLst/>
            </a:prstGeom>
            <a:solidFill>
              <a:srgbClr val="F39C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ounded Rectangle 30"/>
            <p:cNvSpPr/>
            <p:nvPr/>
          </p:nvSpPr>
          <p:spPr>
            <a:xfrm>
              <a:off x="6337529" y="5518223"/>
              <a:ext cx="152400" cy="152400"/>
            </a:xfrm>
            <a:prstGeom prst="roundRect">
              <a:avLst/>
            </a:prstGeom>
            <a:solidFill>
              <a:srgbClr val="C039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23797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2612608563"/>
              </p:ext>
            </p:extLst>
          </p:nvPr>
        </p:nvGraphicFramePr>
        <p:xfrm>
          <a:off x="573487" y="1566153"/>
          <a:ext cx="10946335" cy="3822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895437" y="1105375"/>
            <a:ext cx="1034662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 anchor="ctr">
            <a:spAutoFit/>
          </a:bodyPr>
          <a:lstStyle/>
          <a:p>
            <a:pPr algn="ctr"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 Semibold" pitchFamily="34" charset="0"/>
                <a:cs typeface="Arial" panose="020B0604020202020204" pitchFamily="34" charset="0"/>
              </a:rPr>
              <a:t>Юноши</a:t>
            </a:r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 Semibold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412159" y="508899"/>
            <a:ext cx="1131329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ru-RU" sz="24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График показателей развития физических качеств учащихся занимающихся </a:t>
            </a:r>
            <a:r>
              <a:rPr lang="ru-RU" sz="2400" spc="-15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флорболом</a:t>
            </a:r>
            <a:endParaRPr lang="en-CA" sz="2400" spc="-15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31491" y="5770272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- 8,3 сек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26217" y="5770272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см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73434" y="5770272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9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раз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72047" y="5770272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168 см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534027" y="5770272"/>
            <a:ext cx="1830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2000 метров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3"/>
          <p:cNvGrpSpPr/>
          <p:nvPr/>
        </p:nvGrpSpPr>
        <p:grpSpPr>
          <a:xfrm>
            <a:off x="599468" y="5519374"/>
            <a:ext cx="10902149" cy="152400"/>
            <a:chOff x="537376" y="5518223"/>
            <a:chExt cx="10902149" cy="152400"/>
          </a:xfrm>
        </p:grpSpPr>
        <p:cxnSp>
          <p:nvCxnSpPr>
            <p:cNvPr id="22" name="Straight Connector 24"/>
            <p:cNvCxnSpPr/>
            <p:nvPr/>
          </p:nvCxnSpPr>
          <p:spPr>
            <a:xfrm>
              <a:off x="537376" y="5594423"/>
              <a:ext cx="10902149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ounded Rectangle 26"/>
            <p:cNvSpPr/>
            <p:nvPr/>
          </p:nvSpPr>
          <p:spPr>
            <a:xfrm>
              <a:off x="5571511" y="5518223"/>
              <a:ext cx="152400" cy="152400"/>
            </a:xfrm>
            <a:prstGeom prst="roundRect">
              <a:avLst/>
            </a:prstGeom>
            <a:solidFill>
              <a:srgbClr val="298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ounded Rectangle 27"/>
            <p:cNvSpPr/>
            <p:nvPr/>
          </p:nvSpPr>
          <p:spPr>
            <a:xfrm>
              <a:off x="5756747" y="5518223"/>
              <a:ext cx="152400" cy="152400"/>
            </a:xfrm>
            <a:prstGeom prst="roundRect">
              <a:avLst/>
            </a:prstGeom>
            <a:solidFill>
              <a:srgbClr val="16A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8"/>
            <p:cNvSpPr/>
            <p:nvPr/>
          </p:nvSpPr>
          <p:spPr>
            <a:xfrm>
              <a:off x="5950341" y="5518223"/>
              <a:ext cx="152400" cy="152400"/>
            </a:xfrm>
            <a:prstGeom prst="roundRect">
              <a:avLst/>
            </a:prstGeom>
            <a:solidFill>
              <a:srgbClr val="94B6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9"/>
            <p:cNvSpPr/>
            <p:nvPr/>
          </p:nvSpPr>
          <p:spPr>
            <a:xfrm>
              <a:off x="6143935" y="5518223"/>
              <a:ext cx="152400" cy="152400"/>
            </a:xfrm>
            <a:prstGeom prst="roundRect">
              <a:avLst/>
            </a:prstGeom>
            <a:solidFill>
              <a:srgbClr val="F39C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ounded Rectangle 30"/>
            <p:cNvSpPr/>
            <p:nvPr/>
          </p:nvSpPr>
          <p:spPr>
            <a:xfrm>
              <a:off x="6337529" y="5518223"/>
              <a:ext cx="152400" cy="152400"/>
            </a:xfrm>
            <a:prstGeom prst="roundRect">
              <a:avLst/>
            </a:prstGeom>
            <a:solidFill>
              <a:srgbClr val="C039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9160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3394661394"/>
              </p:ext>
            </p:extLst>
          </p:nvPr>
        </p:nvGraphicFramePr>
        <p:xfrm>
          <a:off x="573487" y="1566153"/>
          <a:ext cx="10946335" cy="3822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080484" y="369198"/>
            <a:ext cx="8016298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ru-RU" sz="24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График разницы показателей развития физических качеств у юношей занимающихся и не занимающихся </a:t>
            </a:r>
            <a:r>
              <a:rPr lang="ru-RU" sz="2400" spc="-15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флорборлом</a:t>
            </a:r>
            <a:endParaRPr lang="en-CA" sz="2400" spc="-15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31491" y="5770272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-0,4 сек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26217" y="5770272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-7 см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73434" y="5770272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раз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920651" y="5770272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см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665438" y="5770272"/>
            <a:ext cx="1612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1100 метров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3"/>
          <p:cNvGrpSpPr/>
          <p:nvPr/>
        </p:nvGrpSpPr>
        <p:grpSpPr>
          <a:xfrm>
            <a:off x="599468" y="5519374"/>
            <a:ext cx="10902149" cy="152400"/>
            <a:chOff x="537376" y="5518223"/>
            <a:chExt cx="10902149" cy="152400"/>
          </a:xfrm>
        </p:grpSpPr>
        <p:cxnSp>
          <p:nvCxnSpPr>
            <p:cNvPr id="22" name="Straight Connector 24"/>
            <p:cNvCxnSpPr/>
            <p:nvPr/>
          </p:nvCxnSpPr>
          <p:spPr>
            <a:xfrm>
              <a:off x="537376" y="5594423"/>
              <a:ext cx="10902149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ounded Rectangle 26"/>
            <p:cNvSpPr/>
            <p:nvPr/>
          </p:nvSpPr>
          <p:spPr>
            <a:xfrm>
              <a:off x="5571511" y="5518223"/>
              <a:ext cx="152400" cy="152400"/>
            </a:xfrm>
            <a:prstGeom prst="roundRect">
              <a:avLst/>
            </a:prstGeom>
            <a:solidFill>
              <a:srgbClr val="298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ounded Rectangle 27"/>
            <p:cNvSpPr/>
            <p:nvPr/>
          </p:nvSpPr>
          <p:spPr>
            <a:xfrm>
              <a:off x="5756747" y="5518223"/>
              <a:ext cx="152400" cy="152400"/>
            </a:xfrm>
            <a:prstGeom prst="roundRect">
              <a:avLst/>
            </a:prstGeom>
            <a:solidFill>
              <a:srgbClr val="16A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8"/>
            <p:cNvSpPr/>
            <p:nvPr/>
          </p:nvSpPr>
          <p:spPr>
            <a:xfrm>
              <a:off x="5950341" y="5518223"/>
              <a:ext cx="152400" cy="152400"/>
            </a:xfrm>
            <a:prstGeom prst="roundRect">
              <a:avLst/>
            </a:prstGeom>
            <a:solidFill>
              <a:srgbClr val="94B6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9"/>
            <p:cNvSpPr/>
            <p:nvPr/>
          </p:nvSpPr>
          <p:spPr>
            <a:xfrm>
              <a:off x="6143935" y="5518223"/>
              <a:ext cx="152400" cy="152400"/>
            </a:xfrm>
            <a:prstGeom prst="roundRect">
              <a:avLst/>
            </a:prstGeom>
            <a:solidFill>
              <a:srgbClr val="F39C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ounded Rectangle 30"/>
            <p:cNvSpPr/>
            <p:nvPr/>
          </p:nvSpPr>
          <p:spPr>
            <a:xfrm>
              <a:off x="6337529" y="5518223"/>
              <a:ext cx="152400" cy="152400"/>
            </a:xfrm>
            <a:prstGeom prst="roundRect">
              <a:avLst/>
            </a:prstGeom>
            <a:solidFill>
              <a:srgbClr val="C039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0040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896995" y="1474515"/>
            <a:ext cx="1059396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 anchor="ctr">
            <a:spAutoFit/>
          </a:bodyPr>
          <a:lstStyle/>
          <a:p>
            <a:pPr algn="ctr" defTabSz="1088232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 Semibold" pitchFamily="34" charset="0"/>
                <a:cs typeface="Arial" panose="020B0604020202020204" pitchFamily="34" charset="0"/>
              </a:rPr>
              <a:t>В результате исследования было выявлено что занятие </a:t>
            </a:r>
            <a:r>
              <a:rPr lang="ru-RU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 Semibold" pitchFamily="34" charset="0"/>
                <a:cs typeface="Arial" panose="020B0604020202020204" pitchFamily="34" charset="0"/>
              </a:rPr>
              <a:t>флорболом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 Semibold" pitchFamily="34" charset="0"/>
                <a:cs typeface="Arial" panose="020B0604020202020204" pitchFamily="34" charset="0"/>
              </a:rPr>
              <a:t> способствовало развитию следующих физических качеств: силы мышц рук, выносливости и незначительно силы мышц ног. Такие качества как быстрота и гибкость развилась в меньшей степени нежели у юношей не занимающихся </a:t>
            </a:r>
            <a:r>
              <a:rPr lang="ru-RU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 Semibold" pitchFamily="34" charset="0"/>
                <a:cs typeface="Arial" panose="020B0604020202020204" pitchFamily="34" charset="0"/>
              </a:rPr>
              <a:t>флорболом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 Semibold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225362" y="582867"/>
            <a:ext cx="568989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ru-RU" sz="2400" b="1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Результаты проведенного исследования</a:t>
            </a:r>
            <a:endParaRPr lang="en-CA" sz="2400" b="1" spc="-15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3131700" y="4637040"/>
            <a:ext cx="3070225" cy="232266"/>
          </a:xfrm>
          <a:custGeom>
            <a:avLst/>
            <a:gdLst>
              <a:gd name="T0" fmla="*/ 0 w 197"/>
              <a:gd name="T1" fmla="*/ 87 h 87"/>
              <a:gd name="T2" fmla="*/ 99 w 197"/>
              <a:gd name="T3" fmla="*/ 87 h 87"/>
              <a:gd name="T4" fmla="*/ 99 w 197"/>
              <a:gd name="T5" fmla="*/ 87 h 87"/>
              <a:gd name="T6" fmla="*/ 197 w 197"/>
              <a:gd name="T7" fmla="*/ 87 h 87"/>
              <a:gd name="T8" fmla="*/ 110 w 197"/>
              <a:gd name="T9" fmla="*/ 6 h 87"/>
              <a:gd name="T10" fmla="*/ 99 w 197"/>
              <a:gd name="T11" fmla="*/ 0 h 87"/>
              <a:gd name="T12" fmla="*/ 99 w 197"/>
              <a:gd name="T13" fmla="*/ 0 h 87"/>
              <a:gd name="T14" fmla="*/ 99 w 197"/>
              <a:gd name="T15" fmla="*/ 0 h 87"/>
              <a:gd name="T16" fmla="*/ 88 w 197"/>
              <a:gd name="T17" fmla="*/ 6 h 87"/>
              <a:gd name="T18" fmla="*/ 0 w 197"/>
              <a:gd name="T1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7" h="87">
                <a:moveTo>
                  <a:pt x="0" y="87"/>
                </a:moveTo>
                <a:cubicBezTo>
                  <a:pt x="99" y="87"/>
                  <a:pt x="99" y="87"/>
                  <a:pt x="99" y="87"/>
                </a:cubicBezTo>
                <a:cubicBezTo>
                  <a:pt x="99" y="87"/>
                  <a:pt x="99" y="87"/>
                  <a:pt x="99" y="87"/>
                </a:cubicBezTo>
                <a:cubicBezTo>
                  <a:pt x="197" y="87"/>
                  <a:pt x="197" y="87"/>
                  <a:pt x="197" y="87"/>
                </a:cubicBezTo>
                <a:cubicBezTo>
                  <a:pt x="177" y="80"/>
                  <a:pt x="150" y="56"/>
                  <a:pt x="110" y="6"/>
                </a:cubicBezTo>
                <a:cubicBezTo>
                  <a:pt x="106" y="2"/>
                  <a:pt x="102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5" y="0"/>
                  <a:pt x="92" y="2"/>
                  <a:pt x="88" y="6"/>
                </a:cubicBezTo>
                <a:cubicBezTo>
                  <a:pt x="48" y="56"/>
                  <a:pt x="20" y="80"/>
                  <a:pt x="0" y="87"/>
                </a:cubicBezTo>
                <a:close/>
              </a:path>
            </a:pathLst>
          </a:custGeom>
          <a:solidFill>
            <a:srgbClr val="F39C12">
              <a:alpha val="6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1698187" y="4637040"/>
            <a:ext cx="3054350" cy="241791"/>
          </a:xfrm>
          <a:custGeom>
            <a:avLst/>
            <a:gdLst>
              <a:gd name="T0" fmla="*/ 0 w 196"/>
              <a:gd name="T1" fmla="*/ 87 h 87"/>
              <a:gd name="T2" fmla="*/ 98 w 196"/>
              <a:gd name="T3" fmla="*/ 87 h 87"/>
              <a:gd name="T4" fmla="*/ 98 w 196"/>
              <a:gd name="T5" fmla="*/ 87 h 87"/>
              <a:gd name="T6" fmla="*/ 196 w 196"/>
              <a:gd name="T7" fmla="*/ 87 h 87"/>
              <a:gd name="T8" fmla="*/ 109 w 196"/>
              <a:gd name="T9" fmla="*/ 6 h 87"/>
              <a:gd name="T10" fmla="*/ 98 w 196"/>
              <a:gd name="T11" fmla="*/ 0 h 87"/>
              <a:gd name="T12" fmla="*/ 98 w 196"/>
              <a:gd name="T13" fmla="*/ 0 h 87"/>
              <a:gd name="T14" fmla="*/ 98 w 196"/>
              <a:gd name="T15" fmla="*/ 0 h 87"/>
              <a:gd name="T16" fmla="*/ 87 w 196"/>
              <a:gd name="T17" fmla="*/ 6 h 87"/>
              <a:gd name="T18" fmla="*/ 0 w 196"/>
              <a:gd name="T1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6" h="87">
                <a:moveTo>
                  <a:pt x="0" y="87"/>
                </a:moveTo>
                <a:cubicBezTo>
                  <a:pt x="98" y="87"/>
                  <a:pt x="98" y="87"/>
                  <a:pt x="98" y="87"/>
                </a:cubicBezTo>
                <a:cubicBezTo>
                  <a:pt x="98" y="87"/>
                  <a:pt x="98" y="87"/>
                  <a:pt x="98" y="87"/>
                </a:cubicBezTo>
                <a:cubicBezTo>
                  <a:pt x="196" y="87"/>
                  <a:pt x="196" y="87"/>
                  <a:pt x="196" y="87"/>
                </a:cubicBezTo>
                <a:cubicBezTo>
                  <a:pt x="177" y="80"/>
                  <a:pt x="149" y="56"/>
                  <a:pt x="109" y="6"/>
                </a:cubicBezTo>
                <a:cubicBezTo>
                  <a:pt x="105" y="2"/>
                  <a:pt x="102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5" y="0"/>
                  <a:pt x="91" y="2"/>
                  <a:pt x="87" y="6"/>
                </a:cubicBezTo>
                <a:cubicBezTo>
                  <a:pt x="47" y="56"/>
                  <a:pt x="20" y="80"/>
                  <a:pt x="0" y="87"/>
                </a:cubicBezTo>
                <a:close/>
              </a:path>
            </a:pathLst>
          </a:custGeom>
          <a:solidFill>
            <a:srgbClr val="C0392B">
              <a:alpha val="6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>
            <a:off x="6124137" y="4256360"/>
            <a:ext cx="3071813" cy="622471"/>
          </a:xfrm>
          <a:custGeom>
            <a:avLst/>
            <a:gdLst>
              <a:gd name="T0" fmla="*/ 0 w 197"/>
              <a:gd name="T1" fmla="*/ 87 h 87"/>
              <a:gd name="T2" fmla="*/ 99 w 197"/>
              <a:gd name="T3" fmla="*/ 87 h 87"/>
              <a:gd name="T4" fmla="*/ 99 w 197"/>
              <a:gd name="T5" fmla="*/ 87 h 87"/>
              <a:gd name="T6" fmla="*/ 197 w 197"/>
              <a:gd name="T7" fmla="*/ 87 h 87"/>
              <a:gd name="T8" fmla="*/ 110 w 197"/>
              <a:gd name="T9" fmla="*/ 6 h 87"/>
              <a:gd name="T10" fmla="*/ 99 w 197"/>
              <a:gd name="T11" fmla="*/ 0 h 87"/>
              <a:gd name="T12" fmla="*/ 99 w 197"/>
              <a:gd name="T13" fmla="*/ 0 h 87"/>
              <a:gd name="T14" fmla="*/ 99 w 197"/>
              <a:gd name="T15" fmla="*/ 0 h 87"/>
              <a:gd name="T16" fmla="*/ 88 w 197"/>
              <a:gd name="T17" fmla="*/ 6 h 87"/>
              <a:gd name="T18" fmla="*/ 0 w 197"/>
              <a:gd name="T1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7" h="87">
                <a:moveTo>
                  <a:pt x="0" y="87"/>
                </a:moveTo>
                <a:cubicBezTo>
                  <a:pt x="99" y="87"/>
                  <a:pt x="99" y="87"/>
                  <a:pt x="99" y="87"/>
                </a:cubicBezTo>
                <a:cubicBezTo>
                  <a:pt x="99" y="87"/>
                  <a:pt x="99" y="87"/>
                  <a:pt x="99" y="87"/>
                </a:cubicBezTo>
                <a:cubicBezTo>
                  <a:pt x="197" y="87"/>
                  <a:pt x="197" y="87"/>
                  <a:pt x="197" y="87"/>
                </a:cubicBezTo>
                <a:cubicBezTo>
                  <a:pt x="177" y="80"/>
                  <a:pt x="149" y="56"/>
                  <a:pt x="110" y="6"/>
                </a:cubicBezTo>
                <a:cubicBezTo>
                  <a:pt x="106" y="2"/>
                  <a:pt x="102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5" y="0"/>
                  <a:pt x="92" y="2"/>
                  <a:pt x="88" y="6"/>
                </a:cubicBezTo>
                <a:cubicBezTo>
                  <a:pt x="48" y="56"/>
                  <a:pt x="20" y="80"/>
                  <a:pt x="0" y="87"/>
                </a:cubicBezTo>
                <a:close/>
              </a:path>
            </a:pathLst>
          </a:custGeom>
          <a:solidFill>
            <a:srgbClr val="16A085">
              <a:alpha val="6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8"/>
          <p:cNvSpPr>
            <a:spLocks/>
          </p:cNvSpPr>
          <p:nvPr/>
        </p:nvSpPr>
        <p:spPr bwMode="auto">
          <a:xfrm>
            <a:off x="4690625" y="3261360"/>
            <a:ext cx="3054350" cy="1617472"/>
          </a:xfrm>
          <a:custGeom>
            <a:avLst/>
            <a:gdLst>
              <a:gd name="T0" fmla="*/ 0 w 196"/>
              <a:gd name="T1" fmla="*/ 87 h 87"/>
              <a:gd name="T2" fmla="*/ 98 w 196"/>
              <a:gd name="T3" fmla="*/ 87 h 87"/>
              <a:gd name="T4" fmla="*/ 98 w 196"/>
              <a:gd name="T5" fmla="*/ 87 h 87"/>
              <a:gd name="T6" fmla="*/ 196 w 196"/>
              <a:gd name="T7" fmla="*/ 87 h 87"/>
              <a:gd name="T8" fmla="*/ 109 w 196"/>
              <a:gd name="T9" fmla="*/ 6 h 87"/>
              <a:gd name="T10" fmla="*/ 98 w 196"/>
              <a:gd name="T11" fmla="*/ 0 h 87"/>
              <a:gd name="T12" fmla="*/ 98 w 196"/>
              <a:gd name="T13" fmla="*/ 0 h 87"/>
              <a:gd name="T14" fmla="*/ 98 w 196"/>
              <a:gd name="T15" fmla="*/ 0 h 87"/>
              <a:gd name="T16" fmla="*/ 87 w 196"/>
              <a:gd name="T17" fmla="*/ 6 h 87"/>
              <a:gd name="T18" fmla="*/ 0 w 196"/>
              <a:gd name="T1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6" h="87">
                <a:moveTo>
                  <a:pt x="0" y="87"/>
                </a:moveTo>
                <a:cubicBezTo>
                  <a:pt x="98" y="87"/>
                  <a:pt x="98" y="87"/>
                  <a:pt x="98" y="87"/>
                </a:cubicBezTo>
                <a:cubicBezTo>
                  <a:pt x="98" y="87"/>
                  <a:pt x="98" y="87"/>
                  <a:pt x="98" y="87"/>
                </a:cubicBezTo>
                <a:cubicBezTo>
                  <a:pt x="196" y="87"/>
                  <a:pt x="196" y="87"/>
                  <a:pt x="196" y="87"/>
                </a:cubicBezTo>
                <a:cubicBezTo>
                  <a:pt x="176" y="80"/>
                  <a:pt x="149" y="56"/>
                  <a:pt x="109" y="6"/>
                </a:cubicBezTo>
                <a:cubicBezTo>
                  <a:pt x="105" y="2"/>
                  <a:pt x="102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4" y="0"/>
                  <a:pt x="91" y="2"/>
                  <a:pt x="87" y="6"/>
                </a:cubicBezTo>
                <a:cubicBezTo>
                  <a:pt x="47" y="56"/>
                  <a:pt x="19" y="80"/>
                  <a:pt x="0" y="87"/>
                </a:cubicBezTo>
                <a:close/>
              </a:path>
            </a:pathLst>
          </a:custGeom>
          <a:solidFill>
            <a:srgbClr val="94B64E">
              <a:alpha val="6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0"/>
          <p:cNvSpPr>
            <a:spLocks/>
          </p:cNvSpPr>
          <p:nvPr/>
        </p:nvSpPr>
        <p:spPr bwMode="auto">
          <a:xfrm>
            <a:off x="7698937" y="2386457"/>
            <a:ext cx="3070225" cy="2492375"/>
          </a:xfrm>
          <a:custGeom>
            <a:avLst/>
            <a:gdLst>
              <a:gd name="T0" fmla="*/ 0 w 197"/>
              <a:gd name="T1" fmla="*/ 87 h 87"/>
              <a:gd name="T2" fmla="*/ 98 w 197"/>
              <a:gd name="T3" fmla="*/ 87 h 87"/>
              <a:gd name="T4" fmla="*/ 98 w 197"/>
              <a:gd name="T5" fmla="*/ 87 h 87"/>
              <a:gd name="T6" fmla="*/ 197 w 197"/>
              <a:gd name="T7" fmla="*/ 87 h 87"/>
              <a:gd name="T8" fmla="*/ 109 w 197"/>
              <a:gd name="T9" fmla="*/ 6 h 87"/>
              <a:gd name="T10" fmla="*/ 98 w 197"/>
              <a:gd name="T11" fmla="*/ 0 h 87"/>
              <a:gd name="T12" fmla="*/ 98 w 197"/>
              <a:gd name="T13" fmla="*/ 0 h 87"/>
              <a:gd name="T14" fmla="*/ 98 w 197"/>
              <a:gd name="T15" fmla="*/ 0 h 87"/>
              <a:gd name="T16" fmla="*/ 88 w 197"/>
              <a:gd name="T17" fmla="*/ 6 h 87"/>
              <a:gd name="T18" fmla="*/ 0 w 197"/>
              <a:gd name="T1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7" h="87">
                <a:moveTo>
                  <a:pt x="0" y="87"/>
                </a:moveTo>
                <a:cubicBezTo>
                  <a:pt x="98" y="87"/>
                  <a:pt x="98" y="87"/>
                  <a:pt x="98" y="87"/>
                </a:cubicBezTo>
                <a:cubicBezTo>
                  <a:pt x="98" y="87"/>
                  <a:pt x="98" y="87"/>
                  <a:pt x="98" y="87"/>
                </a:cubicBezTo>
                <a:cubicBezTo>
                  <a:pt x="197" y="87"/>
                  <a:pt x="197" y="87"/>
                  <a:pt x="197" y="87"/>
                </a:cubicBezTo>
                <a:cubicBezTo>
                  <a:pt x="177" y="80"/>
                  <a:pt x="149" y="56"/>
                  <a:pt x="109" y="6"/>
                </a:cubicBezTo>
                <a:cubicBezTo>
                  <a:pt x="105" y="2"/>
                  <a:pt x="102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5" y="0"/>
                  <a:pt x="91" y="2"/>
                  <a:pt x="88" y="6"/>
                </a:cubicBezTo>
                <a:cubicBezTo>
                  <a:pt x="48" y="56"/>
                  <a:pt x="20" y="80"/>
                  <a:pt x="0" y="87"/>
                </a:cubicBezTo>
                <a:close/>
              </a:path>
            </a:pathLst>
          </a:custGeom>
          <a:solidFill>
            <a:srgbClr val="2980B9">
              <a:alpha val="6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2830314" y="5897117"/>
            <a:ext cx="549569" cy="549569"/>
          </a:xfrm>
          <a:prstGeom prst="roundRect">
            <a:avLst/>
          </a:prstGeom>
          <a:solidFill>
            <a:srgbClr val="F39C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90674" y="6033402"/>
            <a:ext cx="18471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Гибкость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20725" y="5113190"/>
            <a:ext cx="549569" cy="549569"/>
          </a:xfrm>
          <a:prstGeom prst="roundRect">
            <a:avLst/>
          </a:prstGeom>
          <a:solidFill>
            <a:srgbClr val="C039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81085" y="5249475"/>
            <a:ext cx="18471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Быстрота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8352558" y="5113190"/>
            <a:ext cx="549569" cy="549569"/>
          </a:xfrm>
          <a:prstGeom prst="roundRect">
            <a:avLst/>
          </a:prstGeom>
          <a:solidFill>
            <a:srgbClr val="2980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9112918" y="5249475"/>
            <a:ext cx="18471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Выносливость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6546545" y="5897117"/>
            <a:ext cx="549569" cy="549569"/>
          </a:xfrm>
          <a:prstGeom prst="roundRect">
            <a:avLst/>
          </a:prstGeom>
          <a:solidFill>
            <a:srgbClr val="16A0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306905" y="6033402"/>
            <a:ext cx="18471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Сила мышц ног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4706531" y="5113190"/>
            <a:ext cx="549569" cy="549569"/>
          </a:xfrm>
          <a:prstGeom prst="roundRect">
            <a:avLst/>
          </a:prstGeom>
          <a:solidFill>
            <a:srgbClr val="94B6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437855" y="5249475"/>
            <a:ext cx="18471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Сила мышц рук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25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895437" y="1120764"/>
            <a:ext cx="1034662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 anchor="ctr">
            <a:spAutoFit/>
          </a:bodyPr>
          <a:lstStyle/>
          <a:p>
            <a:pPr algn="ctr" defTabSz="1088232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 Semibold" pitchFamily="34" charset="0"/>
                <a:cs typeface="Arial" panose="020B0604020202020204" pitchFamily="34" charset="0"/>
              </a:rPr>
              <a:t>Занятия </a:t>
            </a:r>
            <a:r>
              <a:rPr lang="ru-RU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 Semibold" pitchFamily="34" charset="0"/>
                <a:cs typeface="Arial" panose="020B0604020202020204" pitchFamily="34" charset="0"/>
              </a:rPr>
              <a:t>флорболом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 Semibold" pitchFamily="34" charset="0"/>
                <a:cs typeface="Arial" panose="020B0604020202020204" pitchFamily="34" charset="0"/>
              </a:rPr>
              <a:t> положительно оказывает влияние на развитие физических качеств учащихся.</a:t>
            </a:r>
            <a:endParaRPr 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 Semibold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416302" y="508899"/>
            <a:ext cx="530510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ru-RU" sz="2400" b="1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Выводы проведенного исследования</a:t>
            </a:r>
            <a:endParaRPr lang="en-CA" sz="2400" b="1" spc="-15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810626" y="1739098"/>
            <a:ext cx="6443092" cy="1032973"/>
          </a:xfrm>
          <a:prstGeom prst="roundRect">
            <a:avLst>
              <a:gd name="adj" fmla="val 50000"/>
            </a:avLst>
          </a:prstGeom>
          <a:solidFill>
            <a:srgbClr val="C039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У девушек занятие </a:t>
            </a:r>
            <a:r>
              <a:rPr lang="ru-RU" sz="1600" dirty="0" err="1" smtClean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флорболом</a:t>
            </a:r>
            <a:r>
              <a:rPr lang="ru-RU" sz="1600" dirty="0" smtClean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способствовало развитию силы, выносливости, гибкости и ловкости. </a:t>
            </a:r>
            <a:endParaRPr lang="en-US" sz="16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810626" y="2893572"/>
            <a:ext cx="6443092" cy="1032973"/>
          </a:xfrm>
          <a:prstGeom prst="roundRect">
            <a:avLst>
              <a:gd name="adj" fmla="val 50000"/>
            </a:avLst>
          </a:prstGeom>
          <a:solidFill>
            <a:srgbClr val="F39C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У юношей занятие </a:t>
            </a:r>
            <a:r>
              <a:rPr lang="ru-RU" sz="1600" dirty="0" err="1" smtClean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флорболом</a:t>
            </a:r>
            <a:r>
              <a:rPr lang="ru-RU" sz="1600" dirty="0" smtClean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способствовало развитию силы, выносливости.</a:t>
            </a:r>
            <a:endParaRPr lang="en-US" sz="16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810626" y="4048047"/>
            <a:ext cx="6443092" cy="1032973"/>
          </a:xfrm>
          <a:prstGeom prst="roundRect">
            <a:avLst>
              <a:gd name="adj" fmla="val 50000"/>
            </a:avLst>
          </a:prstGeom>
          <a:solidFill>
            <a:srgbClr val="94B6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Преподавателям и тренерам следует обратить внимание на развитие быстроты, ловкости и гибкости у занимающихся </a:t>
            </a:r>
            <a:r>
              <a:rPr lang="ru-RU" sz="1600" dirty="0" err="1" smtClean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флорболом</a:t>
            </a:r>
            <a:r>
              <a:rPr lang="ru-RU" sz="1600" dirty="0" smtClean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.  </a:t>
            </a:r>
            <a:endParaRPr lang="en-US" sz="16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810626" y="5202521"/>
            <a:ext cx="6443092" cy="1032973"/>
          </a:xfrm>
          <a:prstGeom prst="roundRect">
            <a:avLst>
              <a:gd name="adj" fmla="val 50000"/>
            </a:avLst>
          </a:prstGeom>
          <a:solidFill>
            <a:srgbClr val="2980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Игра во </a:t>
            </a:r>
            <a:r>
              <a:rPr lang="ru-RU" sz="1600" dirty="0" err="1" smtClean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флорбол</a:t>
            </a:r>
            <a:r>
              <a:rPr lang="ru-RU" sz="1600" dirty="0" smtClean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имеет право на существование как любая спортивная игра,  в которую можно играть в любом возрасте, как юношам так и девушкам.</a:t>
            </a:r>
            <a:endParaRPr lang="en-US" sz="16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272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895437" y="1120764"/>
            <a:ext cx="1034662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 anchor="ctr">
            <a:spAutoFit/>
          </a:bodyPr>
          <a:lstStyle/>
          <a:p>
            <a:pPr algn="ctr" defTabSz="1088232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 Semibold" pitchFamily="34" charset="0"/>
                <a:cs typeface="Arial" panose="020B0604020202020204" pitchFamily="34" charset="0"/>
              </a:rPr>
              <a:t>Без учета школьных соревнований, районных игр и товарищеских встреч</a:t>
            </a:r>
            <a:endParaRPr 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 Semibold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451413" y="508899"/>
            <a:ext cx="92349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ru-RU" sz="2400" b="1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Количество ежегодных участников в соревнованиях по </a:t>
            </a:r>
            <a:r>
              <a:rPr lang="ru-RU" sz="2400" b="1" spc="-15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флорболу</a:t>
            </a:r>
            <a:r>
              <a:rPr lang="ru-RU" sz="2400" b="1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 </a:t>
            </a:r>
            <a:endParaRPr lang="en-CA" sz="2400" b="1" spc="-15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183"/>
          <p:cNvSpPr>
            <a:spLocks/>
          </p:cNvSpPr>
          <p:nvPr/>
        </p:nvSpPr>
        <p:spPr bwMode="auto">
          <a:xfrm>
            <a:off x="2847935" y="1893491"/>
            <a:ext cx="2486065" cy="4232706"/>
          </a:xfrm>
          <a:custGeom>
            <a:avLst/>
            <a:gdLst>
              <a:gd name="T0" fmla="*/ 262 w 262"/>
              <a:gd name="T1" fmla="*/ 405 h 446"/>
              <a:gd name="T2" fmla="*/ 64 w 262"/>
              <a:gd name="T3" fmla="*/ 0 h 446"/>
              <a:gd name="T4" fmla="*/ 26 w 262"/>
              <a:gd name="T5" fmla="*/ 78 h 446"/>
              <a:gd name="T6" fmla="*/ 207 w 262"/>
              <a:gd name="T7" fmla="*/ 446 h 446"/>
              <a:gd name="T8" fmla="*/ 262 w 262"/>
              <a:gd name="T9" fmla="*/ 406 h 446"/>
              <a:gd name="T10" fmla="*/ 262 w 262"/>
              <a:gd name="T11" fmla="*/ 406 h 446"/>
              <a:gd name="T12" fmla="*/ 262 w 262"/>
              <a:gd name="T13" fmla="*/ 406 h 446"/>
              <a:gd name="T14" fmla="*/ 262 w 262"/>
              <a:gd name="T15" fmla="*/ 405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2" h="446">
                <a:moveTo>
                  <a:pt x="262" y="405"/>
                </a:moveTo>
                <a:cubicBezTo>
                  <a:pt x="64" y="0"/>
                  <a:pt x="64" y="0"/>
                  <a:pt x="64" y="0"/>
                </a:cubicBezTo>
                <a:cubicBezTo>
                  <a:pt x="26" y="78"/>
                  <a:pt x="26" y="78"/>
                  <a:pt x="26" y="78"/>
                </a:cubicBezTo>
                <a:cubicBezTo>
                  <a:pt x="17" y="96"/>
                  <a:pt x="0" y="151"/>
                  <a:pt x="207" y="446"/>
                </a:cubicBezTo>
                <a:cubicBezTo>
                  <a:pt x="240" y="434"/>
                  <a:pt x="261" y="419"/>
                  <a:pt x="262" y="406"/>
                </a:cubicBezTo>
                <a:cubicBezTo>
                  <a:pt x="262" y="406"/>
                  <a:pt x="262" y="406"/>
                  <a:pt x="262" y="406"/>
                </a:cubicBezTo>
                <a:cubicBezTo>
                  <a:pt x="262" y="406"/>
                  <a:pt x="262" y="406"/>
                  <a:pt x="262" y="406"/>
                </a:cubicBezTo>
                <a:cubicBezTo>
                  <a:pt x="262" y="406"/>
                  <a:pt x="262" y="406"/>
                  <a:pt x="262" y="405"/>
                </a:cubicBezTo>
                <a:close/>
              </a:path>
            </a:pathLst>
          </a:custGeom>
          <a:solidFill>
            <a:srgbClr val="C0392B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85"/>
          <p:cNvSpPr>
            <a:spLocks/>
          </p:cNvSpPr>
          <p:nvPr/>
        </p:nvSpPr>
        <p:spPr bwMode="auto">
          <a:xfrm>
            <a:off x="2348325" y="2536989"/>
            <a:ext cx="2466082" cy="3749082"/>
          </a:xfrm>
          <a:custGeom>
            <a:avLst/>
            <a:gdLst>
              <a:gd name="T0" fmla="*/ 30 w 260"/>
              <a:gd name="T1" fmla="*/ 92 h 395"/>
              <a:gd name="T2" fmla="*/ 184 w 260"/>
              <a:gd name="T3" fmla="*/ 395 h 395"/>
              <a:gd name="T4" fmla="*/ 260 w 260"/>
              <a:gd name="T5" fmla="*/ 377 h 395"/>
              <a:gd name="T6" fmla="*/ 75 w 260"/>
              <a:gd name="T7" fmla="*/ 0 h 395"/>
              <a:gd name="T8" fmla="*/ 30 w 260"/>
              <a:gd name="T9" fmla="*/ 92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395">
                <a:moveTo>
                  <a:pt x="30" y="92"/>
                </a:moveTo>
                <a:cubicBezTo>
                  <a:pt x="0" y="151"/>
                  <a:pt x="111" y="294"/>
                  <a:pt x="184" y="395"/>
                </a:cubicBezTo>
                <a:cubicBezTo>
                  <a:pt x="213" y="391"/>
                  <a:pt x="239" y="384"/>
                  <a:pt x="260" y="377"/>
                </a:cubicBezTo>
                <a:cubicBezTo>
                  <a:pt x="108" y="98"/>
                  <a:pt x="65" y="20"/>
                  <a:pt x="75" y="0"/>
                </a:cubicBezTo>
                <a:lnTo>
                  <a:pt x="30" y="92"/>
                </a:lnTo>
                <a:close/>
              </a:path>
            </a:pathLst>
          </a:custGeom>
          <a:solidFill>
            <a:srgbClr val="F39C1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9"/>
          <p:cNvSpPr>
            <a:spLocks/>
          </p:cNvSpPr>
          <p:nvPr/>
        </p:nvSpPr>
        <p:spPr bwMode="auto">
          <a:xfrm>
            <a:off x="1690367" y="4123756"/>
            <a:ext cx="1630731" cy="2202286"/>
          </a:xfrm>
          <a:custGeom>
            <a:avLst/>
            <a:gdLst>
              <a:gd name="T0" fmla="*/ 0 w 172"/>
              <a:gd name="T1" fmla="*/ 100 h 232"/>
              <a:gd name="T2" fmla="*/ 78 w 172"/>
              <a:gd name="T3" fmla="*/ 222 h 232"/>
              <a:gd name="T4" fmla="*/ 172 w 172"/>
              <a:gd name="T5" fmla="*/ 232 h 232"/>
              <a:gd name="T6" fmla="*/ 49 w 172"/>
              <a:gd name="T7" fmla="*/ 0 h 232"/>
              <a:gd name="T8" fmla="*/ 0 w 172"/>
              <a:gd name="T9" fmla="*/ 10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" h="232">
                <a:moveTo>
                  <a:pt x="0" y="100"/>
                </a:moveTo>
                <a:cubicBezTo>
                  <a:pt x="22" y="142"/>
                  <a:pt x="51" y="175"/>
                  <a:pt x="78" y="222"/>
                </a:cubicBezTo>
                <a:cubicBezTo>
                  <a:pt x="106" y="228"/>
                  <a:pt x="138" y="232"/>
                  <a:pt x="172" y="232"/>
                </a:cubicBezTo>
                <a:cubicBezTo>
                  <a:pt x="68" y="54"/>
                  <a:pt x="43" y="13"/>
                  <a:pt x="49" y="0"/>
                </a:cubicBezTo>
                <a:lnTo>
                  <a:pt x="0" y="100"/>
                </a:lnTo>
                <a:close/>
              </a:path>
            </a:pathLst>
          </a:custGeom>
          <a:solidFill>
            <a:srgbClr val="16A08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90"/>
          <p:cNvSpPr>
            <a:spLocks/>
          </p:cNvSpPr>
          <p:nvPr/>
        </p:nvSpPr>
        <p:spPr bwMode="auto">
          <a:xfrm>
            <a:off x="1362162" y="4911141"/>
            <a:ext cx="1091152" cy="1318973"/>
          </a:xfrm>
          <a:custGeom>
            <a:avLst/>
            <a:gdLst>
              <a:gd name="T0" fmla="*/ 0 w 115"/>
              <a:gd name="T1" fmla="*/ 79 h 139"/>
              <a:gd name="T2" fmla="*/ 0 w 115"/>
              <a:gd name="T3" fmla="*/ 81 h 139"/>
              <a:gd name="T4" fmla="*/ 0 w 115"/>
              <a:gd name="T5" fmla="*/ 81 h 139"/>
              <a:gd name="T6" fmla="*/ 0 w 115"/>
              <a:gd name="T7" fmla="*/ 81 h 139"/>
              <a:gd name="T8" fmla="*/ 115 w 115"/>
              <a:gd name="T9" fmla="*/ 139 h 139"/>
              <a:gd name="T10" fmla="*/ 39 w 115"/>
              <a:gd name="T11" fmla="*/ 0 h 139"/>
              <a:gd name="T12" fmla="*/ 0 w 115"/>
              <a:gd name="T13" fmla="*/ 7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5" h="139">
                <a:moveTo>
                  <a:pt x="0" y="79"/>
                </a:moveTo>
                <a:cubicBezTo>
                  <a:pt x="0" y="80"/>
                  <a:pt x="0" y="80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2" y="101"/>
                  <a:pt x="48" y="125"/>
                  <a:pt x="115" y="139"/>
                </a:cubicBezTo>
                <a:cubicBezTo>
                  <a:pt x="48" y="36"/>
                  <a:pt x="36" y="7"/>
                  <a:pt x="39" y="0"/>
                </a:cubicBezTo>
                <a:lnTo>
                  <a:pt x="0" y="79"/>
                </a:lnTo>
                <a:close/>
              </a:path>
            </a:pathLst>
          </a:custGeom>
          <a:solidFill>
            <a:srgbClr val="2980B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187"/>
          <p:cNvSpPr>
            <a:spLocks/>
          </p:cNvSpPr>
          <p:nvPr/>
        </p:nvSpPr>
        <p:spPr bwMode="auto">
          <a:xfrm>
            <a:off x="2124661" y="3344360"/>
            <a:ext cx="1982457" cy="2981679"/>
          </a:xfrm>
          <a:custGeom>
            <a:avLst/>
            <a:gdLst>
              <a:gd name="T0" fmla="*/ 0 w 209"/>
              <a:gd name="T1" fmla="*/ 103 h 314"/>
              <a:gd name="T2" fmla="*/ 126 w 209"/>
              <a:gd name="T3" fmla="*/ 314 h 314"/>
              <a:gd name="T4" fmla="*/ 137 w 209"/>
              <a:gd name="T5" fmla="*/ 314 h 314"/>
              <a:gd name="T6" fmla="*/ 209 w 209"/>
              <a:gd name="T7" fmla="*/ 309 h 314"/>
              <a:gd name="T8" fmla="*/ 51 w 209"/>
              <a:gd name="T9" fmla="*/ 0 h 314"/>
              <a:gd name="T10" fmla="*/ 0 w 209"/>
              <a:gd name="T11" fmla="*/ 103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9" h="314">
                <a:moveTo>
                  <a:pt x="0" y="103"/>
                </a:moveTo>
                <a:cubicBezTo>
                  <a:pt x="31" y="168"/>
                  <a:pt x="78" y="231"/>
                  <a:pt x="126" y="314"/>
                </a:cubicBezTo>
                <a:cubicBezTo>
                  <a:pt x="129" y="314"/>
                  <a:pt x="133" y="314"/>
                  <a:pt x="137" y="314"/>
                </a:cubicBezTo>
                <a:cubicBezTo>
                  <a:pt x="162" y="314"/>
                  <a:pt x="187" y="313"/>
                  <a:pt x="209" y="309"/>
                </a:cubicBezTo>
                <a:cubicBezTo>
                  <a:pt x="88" y="101"/>
                  <a:pt x="43" y="21"/>
                  <a:pt x="51" y="0"/>
                </a:cubicBezTo>
                <a:lnTo>
                  <a:pt x="0" y="103"/>
                </a:lnTo>
                <a:close/>
              </a:path>
            </a:pathLst>
          </a:custGeom>
          <a:solidFill>
            <a:srgbClr val="94B64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7236390" y="1529989"/>
            <a:ext cx="4244410" cy="90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200000"/>
              </a:lnSpc>
            </a:pPr>
            <a:r>
              <a:rPr lang="ru-RU" sz="1600" b="1" dirty="0" smtClean="0">
                <a:solidFill>
                  <a:srgbClr val="C0392B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600 человек</a:t>
            </a:r>
            <a:endParaRPr lang="en-US" sz="1600" b="1" dirty="0" smtClean="0">
              <a:solidFill>
                <a:srgbClr val="C0392B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  <a:p>
            <a:pPr defTabSz="1088232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Всероссийский турнир по </a:t>
            </a:r>
            <a:r>
              <a:rPr lang="ru-RU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флорболу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 «Золотая клюшка» в городе Великий Новгород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44" name="Text Box 10"/>
          <p:cNvSpPr txBox="1">
            <a:spLocks noChangeArrowheads="1"/>
          </p:cNvSpPr>
          <p:nvPr/>
        </p:nvSpPr>
        <p:spPr bwMode="auto">
          <a:xfrm>
            <a:off x="7236390" y="2428211"/>
            <a:ext cx="4005670" cy="90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200000"/>
              </a:lnSpc>
            </a:pPr>
            <a:r>
              <a:rPr lang="ru-RU" sz="1600" b="1" dirty="0" smtClean="0">
                <a:solidFill>
                  <a:srgbClr val="F39C12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460 человек</a:t>
            </a:r>
            <a:endParaRPr lang="en-US" sz="1600" b="1" dirty="0" smtClean="0">
              <a:solidFill>
                <a:srgbClr val="F39C12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  <a:p>
            <a:pPr defTabSz="1088232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Всероссийский турнир по </a:t>
            </a:r>
            <a:r>
              <a:rPr lang="ru-RU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флорболу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 памяти Л. Л. Антоновой  МБОУ СОШ №30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46" name="Text Box 10"/>
          <p:cNvSpPr txBox="1">
            <a:spLocks noChangeArrowheads="1"/>
          </p:cNvSpPr>
          <p:nvPr/>
        </p:nvSpPr>
        <p:spPr bwMode="auto">
          <a:xfrm>
            <a:off x="7236390" y="3362692"/>
            <a:ext cx="4244410" cy="90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200000"/>
              </a:lnSpc>
            </a:pPr>
            <a:r>
              <a:rPr lang="ru-RU" sz="1600" b="1" dirty="0" smtClean="0">
                <a:solidFill>
                  <a:srgbClr val="94B64E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400 человек</a:t>
            </a:r>
            <a:endParaRPr lang="en-US" sz="1600" b="1" dirty="0" smtClean="0">
              <a:solidFill>
                <a:srgbClr val="94B64E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  <a:p>
            <a:pPr defTabSz="1088232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Первенство нижегородской области по </a:t>
            </a:r>
            <a:r>
              <a:rPr lang="ru-RU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флорболу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 среди детских и юношеских команд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48" name="Text Box 10"/>
          <p:cNvSpPr txBox="1">
            <a:spLocks noChangeArrowheads="1"/>
          </p:cNvSpPr>
          <p:nvPr/>
        </p:nvSpPr>
        <p:spPr bwMode="auto">
          <a:xfrm>
            <a:off x="7236390" y="4289489"/>
            <a:ext cx="4005670" cy="90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200000"/>
              </a:lnSpc>
            </a:pPr>
            <a:r>
              <a:rPr lang="ru-RU" sz="1600" b="1" dirty="0" smtClean="0">
                <a:solidFill>
                  <a:srgbClr val="16A085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360 человек</a:t>
            </a:r>
            <a:r>
              <a:rPr lang="en-US" sz="1600" b="1" dirty="0" smtClean="0">
                <a:solidFill>
                  <a:srgbClr val="16A085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 </a:t>
            </a:r>
          </a:p>
          <a:p>
            <a:pPr defTabSz="1088232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Первенство нижегородской области по </a:t>
            </a:r>
            <a:r>
              <a:rPr lang="ru-RU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флорболу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 среди взрослых команд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50" name="Text Box 10"/>
          <p:cNvSpPr txBox="1">
            <a:spLocks noChangeArrowheads="1"/>
          </p:cNvSpPr>
          <p:nvPr/>
        </p:nvSpPr>
        <p:spPr bwMode="auto">
          <a:xfrm>
            <a:off x="7236390" y="5204726"/>
            <a:ext cx="4005670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200000"/>
              </a:lnSpc>
            </a:pPr>
            <a:r>
              <a:rPr lang="ru-RU" sz="1600" b="1" dirty="0" smtClean="0">
                <a:solidFill>
                  <a:srgbClr val="2980B9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300 человек</a:t>
            </a:r>
            <a:endParaRPr lang="en-US" sz="1600" b="1" dirty="0" smtClean="0">
              <a:solidFill>
                <a:srgbClr val="2980B9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  <a:p>
            <a:pPr defTabSz="1088232"/>
            <a:r>
              <a:rPr lang="ru-RU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Флорбольный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 турнир «Нижегородская метелица»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6346789" y="5381982"/>
            <a:ext cx="720966" cy="720966"/>
          </a:xfrm>
          <a:prstGeom prst="roundRect">
            <a:avLst/>
          </a:prstGeom>
          <a:solidFill>
            <a:srgbClr val="2980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>
            <a:off x="6346789" y="4466745"/>
            <a:ext cx="720966" cy="720966"/>
          </a:xfrm>
          <a:prstGeom prst="roundRect">
            <a:avLst/>
          </a:prstGeom>
          <a:solidFill>
            <a:srgbClr val="16A0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/>
          <p:cNvSpPr/>
          <p:nvPr/>
        </p:nvSpPr>
        <p:spPr>
          <a:xfrm>
            <a:off x="6346789" y="2605467"/>
            <a:ext cx="720966" cy="720966"/>
          </a:xfrm>
          <a:prstGeom prst="roundRect">
            <a:avLst/>
          </a:prstGeom>
          <a:solidFill>
            <a:srgbClr val="F39C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/>
          <p:cNvSpPr/>
          <p:nvPr/>
        </p:nvSpPr>
        <p:spPr>
          <a:xfrm>
            <a:off x="6346789" y="1707245"/>
            <a:ext cx="720966" cy="720966"/>
          </a:xfrm>
          <a:prstGeom prst="roundRect">
            <a:avLst/>
          </a:prstGeom>
          <a:solidFill>
            <a:srgbClr val="C039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>
            <a:off x="6346789" y="3539948"/>
            <a:ext cx="720966" cy="720966"/>
          </a:xfrm>
          <a:prstGeom prst="roundRect">
            <a:avLst/>
          </a:prstGeom>
          <a:solidFill>
            <a:srgbClr val="94B6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80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093513" y="677599"/>
            <a:ext cx="540757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ru-RU" sz="2400" b="1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Спортивные достижения по </a:t>
            </a:r>
            <a:r>
              <a:rPr lang="ru-RU" sz="2400" b="1" spc="-15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флорболу</a:t>
            </a:r>
            <a:endParaRPr lang="en-CA" sz="2400" b="1" spc="-15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8" t="-113" r="6602" b="-1"/>
          <a:stretch/>
        </p:blipFill>
        <p:spPr>
          <a:xfrm>
            <a:off x="7630204" y="677599"/>
            <a:ext cx="4020169" cy="29590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3" r="10624"/>
          <a:stretch/>
        </p:blipFill>
        <p:spPr>
          <a:xfrm>
            <a:off x="387341" y="1509214"/>
            <a:ext cx="6819900" cy="448607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1" r="7254"/>
          <a:stretch/>
        </p:blipFill>
        <p:spPr>
          <a:xfrm>
            <a:off x="7635420" y="3752253"/>
            <a:ext cx="4014953" cy="2835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474370" y="508899"/>
            <a:ext cx="918899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ru-RU" sz="2400" b="1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«Основные направления в сфере физической культуры и спорта»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3127685" y="1650055"/>
            <a:ext cx="2734236" cy="4613445"/>
            <a:chOff x="3571401" y="1783151"/>
            <a:chExt cx="2734236" cy="4613445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rot="5400000">
              <a:off x="2631797" y="2722756"/>
              <a:ext cx="4613444" cy="2734236"/>
            </a:xfrm>
            <a:custGeom>
              <a:avLst/>
              <a:gdLst>
                <a:gd name="T0" fmla="*/ 1991 w 1991"/>
                <a:gd name="T1" fmla="*/ 633 h 1180"/>
                <a:gd name="T2" fmla="*/ 996 w 1991"/>
                <a:gd name="T3" fmla="*/ 0 h 1180"/>
                <a:gd name="T4" fmla="*/ 996 w 1991"/>
                <a:gd name="T5" fmla="*/ 2 h 1180"/>
                <a:gd name="T6" fmla="*/ 993 w 1991"/>
                <a:gd name="T7" fmla="*/ 0 h 1180"/>
                <a:gd name="T8" fmla="*/ 0 w 1991"/>
                <a:gd name="T9" fmla="*/ 633 h 1180"/>
                <a:gd name="T10" fmla="*/ 0 w 1991"/>
                <a:gd name="T11" fmla="*/ 1180 h 1180"/>
                <a:gd name="T12" fmla="*/ 996 w 1991"/>
                <a:gd name="T13" fmla="*/ 550 h 1180"/>
                <a:gd name="T14" fmla="*/ 1991 w 1991"/>
                <a:gd name="T15" fmla="*/ 1180 h 1180"/>
                <a:gd name="T16" fmla="*/ 1991 w 1991"/>
                <a:gd name="T17" fmla="*/ 633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1" h="1180">
                  <a:moveTo>
                    <a:pt x="1991" y="633"/>
                  </a:moveTo>
                  <a:lnTo>
                    <a:pt x="996" y="0"/>
                  </a:lnTo>
                  <a:lnTo>
                    <a:pt x="996" y="2"/>
                  </a:lnTo>
                  <a:lnTo>
                    <a:pt x="993" y="0"/>
                  </a:lnTo>
                  <a:lnTo>
                    <a:pt x="0" y="633"/>
                  </a:lnTo>
                  <a:lnTo>
                    <a:pt x="0" y="1180"/>
                  </a:lnTo>
                  <a:lnTo>
                    <a:pt x="996" y="550"/>
                  </a:lnTo>
                  <a:lnTo>
                    <a:pt x="1991" y="1180"/>
                  </a:lnTo>
                  <a:lnTo>
                    <a:pt x="1991" y="633"/>
                  </a:lnTo>
                  <a:close/>
                </a:path>
              </a:pathLst>
            </a:custGeom>
            <a:solidFill>
              <a:srgbClr val="C0392B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rot="5400000">
              <a:off x="3155471" y="2203714"/>
              <a:ext cx="2307881" cy="1466756"/>
            </a:xfrm>
            <a:custGeom>
              <a:avLst/>
              <a:gdLst>
                <a:gd name="T0" fmla="*/ 996 w 996"/>
                <a:gd name="T1" fmla="*/ 171 h 633"/>
                <a:gd name="T2" fmla="*/ 996 w 996"/>
                <a:gd name="T3" fmla="*/ 0 h 633"/>
                <a:gd name="T4" fmla="*/ 0 w 996"/>
                <a:gd name="T5" fmla="*/ 633 h 633"/>
                <a:gd name="T6" fmla="*/ 266 w 996"/>
                <a:gd name="T7" fmla="*/ 633 h 633"/>
                <a:gd name="T8" fmla="*/ 996 w 996"/>
                <a:gd name="T9" fmla="*/ 171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633">
                  <a:moveTo>
                    <a:pt x="996" y="171"/>
                  </a:moveTo>
                  <a:lnTo>
                    <a:pt x="996" y="0"/>
                  </a:lnTo>
                  <a:lnTo>
                    <a:pt x="0" y="633"/>
                  </a:lnTo>
                  <a:lnTo>
                    <a:pt x="266" y="633"/>
                  </a:lnTo>
                  <a:lnTo>
                    <a:pt x="996" y="171"/>
                  </a:lnTo>
                  <a:close/>
                </a:path>
              </a:pathLst>
            </a:custGeom>
            <a:solidFill>
              <a:srgbClr val="C0392B">
                <a:alpha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5400000">
              <a:off x="3156630" y="4510436"/>
              <a:ext cx="2305563" cy="1466756"/>
            </a:xfrm>
            <a:custGeom>
              <a:avLst/>
              <a:gdLst>
                <a:gd name="T0" fmla="*/ 0 w 995"/>
                <a:gd name="T1" fmla="*/ 0 h 633"/>
                <a:gd name="T2" fmla="*/ 0 w 995"/>
                <a:gd name="T3" fmla="*/ 171 h 633"/>
                <a:gd name="T4" fmla="*/ 730 w 995"/>
                <a:gd name="T5" fmla="*/ 633 h 633"/>
                <a:gd name="T6" fmla="*/ 995 w 995"/>
                <a:gd name="T7" fmla="*/ 633 h 633"/>
                <a:gd name="T8" fmla="*/ 0 w 995"/>
                <a:gd name="T9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633">
                  <a:moveTo>
                    <a:pt x="0" y="0"/>
                  </a:moveTo>
                  <a:lnTo>
                    <a:pt x="0" y="171"/>
                  </a:lnTo>
                  <a:lnTo>
                    <a:pt x="730" y="633"/>
                  </a:lnTo>
                  <a:lnTo>
                    <a:pt x="995" y="6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392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2101187" y="2266419"/>
            <a:ext cx="2101655" cy="3383038"/>
            <a:chOff x="2544903" y="2399515"/>
            <a:chExt cx="2101655" cy="3383038"/>
          </a:xfrm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 rot="5400000">
              <a:off x="1904212" y="3040206"/>
              <a:ext cx="3383038" cy="2101655"/>
            </a:xfrm>
            <a:custGeom>
              <a:avLst/>
              <a:gdLst>
                <a:gd name="T0" fmla="*/ 1460 w 1460"/>
                <a:gd name="T1" fmla="*/ 462 h 907"/>
                <a:gd name="T2" fmla="*/ 730 w 1460"/>
                <a:gd name="T3" fmla="*/ 0 h 907"/>
                <a:gd name="T4" fmla="*/ 730 w 1460"/>
                <a:gd name="T5" fmla="*/ 0 h 907"/>
                <a:gd name="T6" fmla="*/ 727 w 1460"/>
                <a:gd name="T7" fmla="*/ 0 h 907"/>
                <a:gd name="T8" fmla="*/ 0 w 1460"/>
                <a:gd name="T9" fmla="*/ 462 h 907"/>
                <a:gd name="T10" fmla="*/ 0 w 1460"/>
                <a:gd name="T11" fmla="*/ 907 h 907"/>
                <a:gd name="T12" fmla="*/ 730 w 1460"/>
                <a:gd name="T13" fmla="*/ 445 h 907"/>
                <a:gd name="T14" fmla="*/ 1460 w 1460"/>
                <a:gd name="T15" fmla="*/ 907 h 907"/>
                <a:gd name="T16" fmla="*/ 1460 w 1460"/>
                <a:gd name="T17" fmla="*/ 462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0" h="907">
                  <a:moveTo>
                    <a:pt x="1460" y="462"/>
                  </a:moveTo>
                  <a:lnTo>
                    <a:pt x="730" y="0"/>
                  </a:lnTo>
                  <a:lnTo>
                    <a:pt x="730" y="0"/>
                  </a:lnTo>
                  <a:lnTo>
                    <a:pt x="727" y="0"/>
                  </a:lnTo>
                  <a:lnTo>
                    <a:pt x="0" y="462"/>
                  </a:lnTo>
                  <a:lnTo>
                    <a:pt x="0" y="907"/>
                  </a:lnTo>
                  <a:lnTo>
                    <a:pt x="730" y="445"/>
                  </a:lnTo>
                  <a:lnTo>
                    <a:pt x="1460" y="907"/>
                  </a:lnTo>
                  <a:lnTo>
                    <a:pt x="1460" y="462"/>
                  </a:lnTo>
                  <a:close/>
                </a:path>
              </a:pathLst>
            </a:custGeom>
            <a:solidFill>
              <a:srgbClr val="F39C12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rot="5400000">
              <a:off x="2241505" y="2710013"/>
              <a:ext cx="1691519" cy="1070523"/>
            </a:xfrm>
            <a:custGeom>
              <a:avLst/>
              <a:gdLst>
                <a:gd name="T0" fmla="*/ 0 w 730"/>
                <a:gd name="T1" fmla="*/ 462 h 462"/>
                <a:gd name="T2" fmla="*/ 194 w 730"/>
                <a:gd name="T3" fmla="*/ 462 h 462"/>
                <a:gd name="T4" fmla="*/ 730 w 730"/>
                <a:gd name="T5" fmla="*/ 123 h 462"/>
                <a:gd name="T6" fmla="*/ 730 w 730"/>
                <a:gd name="T7" fmla="*/ 0 h 462"/>
                <a:gd name="T8" fmla="*/ 0 w 730"/>
                <a:gd name="T9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0" h="462">
                  <a:moveTo>
                    <a:pt x="0" y="462"/>
                  </a:moveTo>
                  <a:lnTo>
                    <a:pt x="194" y="462"/>
                  </a:lnTo>
                  <a:lnTo>
                    <a:pt x="730" y="123"/>
                  </a:lnTo>
                  <a:lnTo>
                    <a:pt x="730" y="0"/>
                  </a:lnTo>
                  <a:lnTo>
                    <a:pt x="0" y="462"/>
                  </a:lnTo>
                  <a:close/>
                </a:path>
              </a:pathLst>
            </a:custGeom>
            <a:solidFill>
              <a:srgbClr val="F39C1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 rot="5400000">
              <a:off x="2241505" y="4401532"/>
              <a:ext cx="1691519" cy="1070523"/>
            </a:xfrm>
            <a:custGeom>
              <a:avLst/>
              <a:gdLst>
                <a:gd name="T0" fmla="*/ 0 w 730"/>
                <a:gd name="T1" fmla="*/ 0 h 462"/>
                <a:gd name="T2" fmla="*/ 0 w 730"/>
                <a:gd name="T3" fmla="*/ 123 h 462"/>
                <a:gd name="T4" fmla="*/ 535 w 730"/>
                <a:gd name="T5" fmla="*/ 462 h 462"/>
                <a:gd name="T6" fmla="*/ 730 w 730"/>
                <a:gd name="T7" fmla="*/ 462 h 462"/>
                <a:gd name="T8" fmla="*/ 0 w 730"/>
                <a:gd name="T9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0" h="462">
                  <a:moveTo>
                    <a:pt x="0" y="0"/>
                  </a:moveTo>
                  <a:lnTo>
                    <a:pt x="0" y="123"/>
                  </a:lnTo>
                  <a:lnTo>
                    <a:pt x="535" y="462"/>
                  </a:lnTo>
                  <a:lnTo>
                    <a:pt x="730" y="4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9C1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297432" y="2715945"/>
            <a:ext cx="1603469" cy="2477033"/>
            <a:chOff x="1741148" y="2849041"/>
            <a:chExt cx="1603469" cy="2477033"/>
          </a:xfrm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 rot="5400000">
              <a:off x="1304367" y="3285824"/>
              <a:ext cx="2477032" cy="1603468"/>
            </a:xfrm>
            <a:custGeom>
              <a:avLst/>
              <a:gdLst>
                <a:gd name="T0" fmla="*/ 1069 w 1069"/>
                <a:gd name="T1" fmla="*/ 339 h 692"/>
                <a:gd name="T2" fmla="*/ 536 w 1069"/>
                <a:gd name="T3" fmla="*/ 0 h 692"/>
                <a:gd name="T4" fmla="*/ 536 w 1069"/>
                <a:gd name="T5" fmla="*/ 0 h 692"/>
                <a:gd name="T6" fmla="*/ 536 w 1069"/>
                <a:gd name="T7" fmla="*/ 0 h 692"/>
                <a:gd name="T8" fmla="*/ 0 w 1069"/>
                <a:gd name="T9" fmla="*/ 339 h 692"/>
                <a:gd name="T10" fmla="*/ 0 w 1069"/>
                <a:gd name="T11" fmla="*/ 692 h 692"/>
                <a:gd name="T12" fmla="*/ 536 w 1069"/>
                <a:gd name="T13" fmla="*/ 353 h 692"/>
                <a:gd name="T14" fmla="*/ 1069 w 1069"/>
                <a:gd name="T15" fmla="*/ 692 h 692"/>
                <a:gd name="T16" fmla="*/ 1069 w 1069"/>
                <a:gd name="T17" fmla="*/ 339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692">
                  <a:moveTo>
                    <a:pt x="1069" y="339"/>
                  </a:moveTo>
                  <a:lnTo>
                    <a:pt x="536" y="0"/>
                  </a:lnTo>
                  <a:lnTo>
                    <a:pt x="536" y="0"/>
                  </a:lnTo>
                  <a:lnTo>
                    <a:pt x="536" y="0"/>
                  </a:lnTo>
                  <a:lnTo>
                    <a:pt x="0" y="339"/>
                  </a:lnTo>
                  <a:lnTo>
                    <a:pt x="0" y="692"/>
                  </a:lnTo>
                  <a:lnTo>
                    <a:pt x="536" y="353"/>
                  </a:lnTo>
                  <a:lnTo>
                    <a:pt x="1069" y="692"/>
                  </a:lnTo>
                  <a:lnTo>
                    <a:pt x="1069" y="339"/>
                  </a:lnTo>
                  <a:close/>
                </a:path>
              </a:pathLst>
            </a:custGeom>
            <a:solidFill>
              <a:srgbClr val="A9C57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rot="5400000">
              <a:off x="1512909" y="3077280"/>
              <a:ext cx="1241992" cy="785514"/>
            </a:xfrm>
            <a:custGeom>
              <a:avLst/>
              <a:gdLst>
                <a:gd name="T0" fmla="*/ 536 w 536"/>
                <a:gd name="T1" fmla="*/ 90 h 339"/>
                <a:gd name="T2" fmla="*/ 536 w 536"/>
                <a:gd name="T3" fmla="*/ 0 h 339"/>
                <a:gd name="T4" fmla="*/ 0 w 536"/>
                <a:gd name="T5" fmla="*/ 339 h 339"/>
                <a:gd name="T6" fmla="*/ 145 w 536"/>
                <a:gd name="T7" fmla="*/ 339 h 339"/>
                <a:gd name="T8" fmla="*/ 536 w 536"/>
                <a:gd name="T9" fmla="*/ 9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6" h="339">
                  <a:moveTo>
                    <a:pt x="536" y="90"/>
                  </a:moveTo>
                  <a:lnTo>
                    <a:pt x="536" y="0"/>
                  </a:lnTo>
                  <a:lnTo>
                    <a:pt x="0" y="339"/>
                  </a:lnTo>
                  <a:lnTo>
                    <a:pt x="145" y="339"/>
                  </a:lnTo>
                  <a:lnTo>
                    <a:pt x="536" y="90"/>
                  </a:lnTo>
                  <a:close/>
                </a:path>
              </a:pathLst>
            </a:custGeom>
            <a:solidFill>
              <a:srgbClr val="94B64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 rot="5400000">
              <a:off x="1516385" y="4315796"/>
              <a:ext cx="1235040" cy="785514"/>
            </a:xfrm>
            <a:custGeom>
              <a:avLst/>
              <a:gdLst>
                <a:gd name="T0" fmla="*/ 0 w 533"/>
                <a:gd name="T1" fmla="*/ 90 h 339"/>
                <a:gd name="T2" fmla="*/ 391 w 533"/>
                <a:gd name="T3" fmla="*/ 339 h 339"/>
                <a:gd name="T4" fmla="*/ 533 w 533"/>
                <a:gd name="T5" fmla="*/ 339 h 339"/>
                <a:gd name="T6" fmla="*/ 0 w 533"/>
                <a:gd name="T7" fmla="*/ 0 h 339"/>
                <a:gd name="T8" fmla="*/ 0 w 533"/>
                <a:gd name="T9" fmla="*/ 9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3" h="339">
                  <a:moveTo>
                    <a:pt x="0" y="90"/>
                  </a:moveTo>
                  <a:lnTo>
                    <a:pt x="391" y="339"/>
                  </a:lnTo>
                  <a:lnTo>
                    <a:pt x="533" y="339"/>
                  </a:lnTo>
                  <a:lnTo>
                    <a:pt x="0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94B64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60578" y="3051931"/>
            <a:ext cx="1318459" cy="1812011"/>
            <a:chOff x="1004294" y="3185027"/>
            <a:chExt cx="1318459" cy="1812011"/>
          </a:xfrm>
        </p:grpSpPr>
        <p:sp>
          <p:nvSpPr>
            <p:cNvPr id="18" name="Freeform 17"/>
            <p:cNvSpPr>
              <a:spLocks/>
            </p:cNvSpPr>
            <p:nvPr/>
          </p:nvSpPr>
          <p:spPr bwMode="auto">
            <a:xfrm rot="5400000">
              <a:off x="759835" y="3429486"/>
              <a:ext cx="1807377" cy="1318459"/>
            </a:xfrm>
            <a:custGeom>
              <a:avLst/>
              <a:gdLst>
                <a:gd name="T0" fmla="*/ 780 w 780"/>
                <a:gd name="T1" fmla="*/ 249 h 569"/>
                <a:gd name="T2" fmla="*/ 391 w 780"/>
                <a:gd name="T3" fmla="*/ 0 h 569"/>
                <a:gd name="T4" fmla="*/ 391 w 780"/>
                <a:gd name="T5" fmla="*/ 2 h 569"/>
                <a:gd name="T6" fmla="*/ 391 w 780"/>
                <a:gd name="T7" fmla="*/ 0 h 569"/>
                <a:gd name="T8" fmla="*/ 0 w 780"/>
                <a:gd name="T9" fmla="*/ 249 h 569"/>
                <a:gd name="T10" fmla="*/ 0 w 780"/>
                <a:gd name="T11" fmla="*/ 569 h 569"/>
                <a:gd name="T12" fmla="*/ 391 w 780"/>
                <a:gd name="T13" fmla="*/ 320 h 569"/>
                <a:gd name="T14" fmla="*/ 780 w 780"/>
                <a:gd name="T15" fmla="*/ 569 h 569"/>
                <a:gd name="T16" fmla="*/ 780 w 780"/>
                <a:gd name="T17" fmla="*/ 249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0" h="569">
                  <a:moveTo>
                    <a:pt x="780" y="249"/>
                  </a:moveTo>
                  <a:lnTo>
                    <a:pt x="391" y="0"/>
                  </a:lnTo>
                  <a:lnTo>
                    <a:pt x="391" y="2"/>
                  </a:lnTo>
                  <a:lnTo>
                    <a:pt x="391" y="0"/>
                  </a:lnTo>
                  <a:lnTo>
                    <a:pt x="0" y="249"/>
                  </a:lnTo>
                  <a:lnTo>
                    <a:pt x="0" y="569"/>
                  </a:lnTo>
                  <a:lnTo>
                    <a:pt x="391" y="320"/>
                  </a:lnTo>
                  <a:lnTo>
                    <a:pt x="780" y="569"/>
                  </a:lnTo>
                  <a:lnTo>
                    <a:pt x="780" y="249"/>
                  </a:lnTo>
                  <a:close/>
                </a:path>
              </a:pathLst>
            </a:custGeom>
            <a:solidFill>
              <a:srgbClr val="2980B9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 rot="5400000">
              <a:off x="846877" y="3349544"/>
              <a:ext cx="906005" cy="576971"/>
            </a:xfrm>
            <a:custGeom>
              <a:avLst/>
              <a:gdLst>
                <a:gd name="T0" fmla="*/ 391 w 391"/>
                <a:gd name="T1" fmla="*/ 88 h 249"/>
                <a:gd name="T2" fmla="*/ 391 w 391"/>
                <a:gd name="T3" fmla="*/ 0 h 249"/>
                <a:gd name="T4" fmla="*/ 0 w 391"/>
                <a:gd name="T5" fmla="*/ 249 h 249"/>
                <a:gd name="T6" fmla="*/ 135 w 391"/>
                <a:gd name="T7" fmla="*/ 249 h 249"/>
                <a:gd name="T8" fmla="*/ 391 w 391"/>
                <a:gd name="T9" fmla="*/ 88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249">
                  <a:moveTo>
                    <a:pt x="391" y="88"/>
                  </a:moveTo>
                  <a:lnTo>
                    <a:pt x="391" y="0"/>
                  </a:lnTo>
                  <a:lnTo>
                    <a:pt x="0" y="249"/>
                  </a:lnTo>
                  <a:lnTo>
                    <a:pt x="135" y="249"/>
                  </a:lnTo>
                  <a:lnTo>
                    <a:pt x="391" y="88"/>
                  </a:lnTo>
                  <a:close/>
                </a:path>
              </a:pathLst>
            </a:custGeom>
            <a:solidFill>
              <a:srgbClr val="2980B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5400000">
              <a:off x="846877" y="4255550"/>
              <a:ext cx="906005" cy="576971"/>
            </a:xfrm>
            <a:custGeom>
              <a:avLst/>
              <a:gdLst>
                <a:gd name="T0" fmla="*/ 0 w 391"/>
                <a:gd name="T1" fmla="*/ 0 h 249"/>
                <a:gd name="T2" fmla="*/ 0 w 391"/>
                <a:gd name="T3" fmla="*/ 88 h 249"/>
                <a:gd name="T4" fmla="*/ 253 w 391"/>
                <a:gd name="T5" fmla="*/ 249 h 249"/>
                <a:gd name="T6" fmla="*/ 391 w 391"/>
                <a:gd name="T7" fmla="*/ 249 h 249"/>
                <a:gd name="T8" fmla="*/ 0 w 391"/>
                <a:gd name="T9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249">
                  <a:moveTo>
                    <a:pt x="0" y="0"/>
                  </a:moveTo>
                  <a:lnTo>
                    <a:pt x="0" y="88"/>
                  </a:lnTo>
                  <a:lnTo>
                    <a:pt x="253" y="249"/>
                  </a:lnTo>
                  <a:lnTo>
                    <a:pt x="391" y="2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980B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6883722" y="1881584"/>
            <a:ext cx="4983158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just" defTabSz="1088232"/>
            <a:r>
              <a:rPr lang="ru-RU" sz="1400" b="1" dirty="0" smtClean="0">
                <a:solidFill>
                  <a:srgbClr val="C0392B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Формирование у учащихся понимания необходимости занятий физической культурой и спортом, повышение уровня знаний в этой сфере</a:t>
            </a:r>
            <a:endParaRPr lang="en-US" sz="1400" b="1" dirty="0" smtClean="0">
              <a:solidFill>
                <a:srgbClr val="C0392B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6883722" y="2946019"/>
            <a:ext cx="4983158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just" defTabSz="1088232"/>
            <a:r>
              <a:rPr lang="ru-RU" sz="1400" b="1" dirty="0" smtClean="0">
                <a:solidFill>
                  <a:srgbClr val="F39C12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Создание эффективной системы физкультурно-оздоровительной и спортивно-массовой работы среди учащихся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6887593" y="4050334"/>
            <a:ext cx="4979287" cy="90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just" defTabSz="1088232"/>
            <a:r>
              <a:rPr lang="ru-RU" sz="1400" b="1" dirty="0" smtClean="0">
                <a:solidFill>
                  <a:srgbClr val="94B64E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Формирование просветительного образования, вовлечение подростков и молодежи в активную занятость физкультурой и спортом, формирование здорового образа жизни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5997265" y="2984397"/>
            <a:ext cx="720966" cy="720966"/>
          </a:xfrm>
          <a:prstGeom prst="roundRect">
            <a:avLst/>
          </a:prstGeom>
          <a:solidFill>
            <a:srgbClr val="F39C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5997992" y="1905935"/>
            <a:ext cx="720966" cy="720966"/>
          </a:xfrm>
          <a:prstGeom prst="roundRect">
            <a:avLst/>
          </a:prstGeom>
          <a:solidFill>
            <a:srgbClr val="C039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5997992" y="4114533"/>
            <a:ext cx="720966" cy="720966"/>
          </a:xfrm>
          <a:prstGeom prst="roundRect">
            <a:avLst/>
          </a:prstGeom>
          <a:solidFill>
            <a:srgbClr val="94B6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45"/>
          <p:cNvSpPr>
            <a:spLocks/>
          </p:cNvSpPr>
          <p:nvPr/>
        </p:nvSpPr>
        <p:spPr bwMode="auto">
          <a:xfrm>
            <a:off x="6066503" y="2080819"/>
            <a:ext cx="520576" cy="445601"/>
          </a:xfrm>
          <a:custGeom>
            <a:avLst/>
            <a:gdLst>
              <a:gd name="T0" fmla="*/ 94 w 112"/>
              <a:gd name="T1" fmla="*/ 2 h 90"/>
              <a:gd name="T2" fmla="*/ 110 w 112"/>
              <a:gd name="T3" fmla="*/ 14 h 90"/>
              <a:gd name="T4" fmla="*/ 54 w 112"/>
              <a:gd name="T5" fmla="*/ 74 h 90"/>
              <a:gd name="T6" fmla="*/ 54 w 112"/>
              <a:gd name="T7" fmla="*/ 74 h 90"/>
              <a:gd name="T8" fmla="*/ 54 w 112"/>
              <a:gd name="T9" fmla="*/ 75 h 90"/>
              <a:gd name="T10" fmla="*/ 54 w 112"/>
              <a:gd name="T11" fmla="*/ 75 h 90"/>
              <a:gd name="T12" fmla="*/ 53 w 112"/>
              <a:gd name="T13" fmla="*/ 75 h 90"/>
              <a:gd name="T14" fmla="*/ 53 w 112"/>
              <a:gd name="T15" fmla="*/ 75 h 90"/>
              <a:gd name="T16" fmla="*/ 53 w 112"/>
              <a:gd name="T17" fmla="*/ 75 h 90"/>
              <a:gd name="T18" fmla="*/ 53 w 112"/>
              <a:gd name="T19" fmla="*/ 75 h 90"/>
              <a:gd name="T20" fmla="*/ 53 w 112"/>
              <a:gd name="T21" fmla="*/ 75 h 90"/>
              <a:gd name="T22" fmla="*/ 53 w 112"/>
              <a:gd name="T23" fmla="*/ 75 h 90"/>
              <a:gd name="T24" fmla="*/ 53 w 112"/>
              <a:gd name="T25" fmla="*/ 75 h 90"/>
              <a:gd name="T26" fmla="*/ 53 w 112"/>
              <a:gd name="T27" fmla="*/ 75 h 90"/>
              <a:gd name="T28" fmla="*/ 53 w 112"/>
              <a:gd name="T29" fmla="*/ 75 h 90"/>
              <a:gd name="T30" fmla="*/ 53 w 112"/>
              <a:gd name="T31" fmla="*/ 75 h 90"/>
              <a:gd name="T32" fmla="*/ 53 w 112"/>
              <a:gd name="T33" fmla="*/ 75 h 90"/>
              <a:gd name="T34" fmla="*/ 53 w 112"/>
              <a:gd name="T35" fmla="*/ 75 h 90"/>
              <a:gd name="T36" fmla="*/ 53 w 112"/>
              <a:gd name="T37" fmla="*/ 75 h 90"/>
              <a:gd name="T38" fmla="*/ 53 w 112"/>
              <a:gd name="T39" fmla="*/ 75 h 90"/>
              <a:gd name="T40" fmla="*/ 52 w 112"/>
              <a:gd name="T41" fmla="*/ 75 h 90"/>
              <a:gd name="T42" fmla="*/ 52 w 112"/>
              <a:gd name="T43" fmla="*/ 75 h 90"/>
              <a:gd name="T44" fmla="*/ 52 w 112"/>
              <a:gd name="T45" fmla="*/ 75 h 90"/>
              <a:gd name="T46" fmla="*/ 52 w 112"/>
              <a:gd name="T47" fmla="*/ 75 h 90"/>
              <a:gd name="T48" fmla="*/ 52 w 112"/>
              <a:gd name="T49" fmla="*/ 75 h 90"/>
              <a:gd name="T50" fmla="*/ 52 w 112"/>
              <a:gd name="T51" fmla="*/ 75 h 90"/>
              <a:gd name="T52" fmla="*/ 52 w 112"/>
              <a:gd name="T53" fmla="*/ 75 h 90"/>
              <a:gd name="T54" fmla="*/ 52 w 112"/>
              <a:gd name="T55" fmla="*/ 75 h 90"/>
              <a:gd name="T56" fmla="*/ 52 w 112"/>
              <a:gd name="T57" fmla="*/ 75 h 90"/>
              <a:gd name="T58" fmla="*/ 52 w 112"/>
              <a:gd name="T59" fmla="*/ 75 h 90"/>
              <a:gd name="T60" fmla="*/ 52 w 112"/>
              <a:gd name="T61" fmla="*/ 75 h 90"/>
              <a:gd name="T62" fmla="*/ 52 w 112"/>
              <a:gd name="T63" fmla="*/ 75 h 90"/>
              <a:gd name="T64" fmla="*/ 52 w 112"/>
              <a:gd name="T65" fmla="*/ 75 h 90"/>
              <a:gd name="T66" fmla="*/ 51 w 112"/>
              <a:gd name="T67" fmla="*/ 75 h 90"/>
              <a:gd name="T68" fmla="*/ 51 w 112"/>
              <a:gd name="T69" fmla="*/ 75 h 90"/>
              <a:gd name="T70" fmla="*/ 51 w 112"/>
              <a:gd name="T71" fmla="*/ 75 h 90"/>
              <a:gd name="T72" fmla="*/ 51 w 112"/>
              <a:gd name="T73" fmla="*/ 75 h 90"/>
              <a:gd name="T74" fmla="*/ 51 w 112"/>
              <a:gd name="T75" fmla="*/ 75 h 90"/>
              <a:gd name="T76" fmla="*/ 51 w 112"/>
              <a:gd name="T77" fmla="*/ 75 h 90"/>
              <a:gd name="T78" fmla="*/ 51 w 112"/>
              <a:gd name="T79" fmla="*/ 75 h 90"/>
              <a:gd name="T80" fmla="*/ 51 w 112"/>
              <a:gd name="T81" fmla="*/ 75 h 90"/>
              <a:gd name="T82" fmla="*/ 51 w 112"/>
              <a:gd name="T83" fmla="*/ 75 h 90"/>
              <a:gd name="T84" fmla="*/ 50 w 112"/>
              <a:gd name="T85" fmla="*/ 75 h 90"/>
              <a:gd name="T86" fmla="*/ 50 w 112"/>
              <a:gd name="T87" fmla="*/ 75 h 90"/>
              <a:gd name="T88" fmla="*/ 50 w 112"/>
              <a:gd name="T89" fmla="*/ 74 h 90"/>
              <a:gd name="T90" fmla="*/ 15 w 112"/>
              <a:gd name="T91" fmla="*/ 36 h 90"/>
              <a:gd name="T92" fmla="*/ 32 w 112"/>
              <a:gd name="T93" fmla="*/ 24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2" h="90">
                <a:moveTo>
                  <a:pt x="52" y="44"/>
                </a:moveTo>
                <a:cubicBezTo>
                  <a:pt x="94" y="2"/>
                  <a:pt x="94" y="2"/>
                  <a:pt x="94" y="2"/>
                </a:cubicBezTo>
                <a:cubicBezTo>
                  <a:pt x="95" y="0"/>
                  <a:pt x="97" y="0"/>
                  <a:pt x="99" y="2"/>
                </a:cubicBezTo>
                <a:cubicBezTo>
                  <a:pt x="110" y="14"/>
                  <a:pt x="110" y="14"/>
                  <a:pt x="110" y="14"/>
                </a:cubicBezTo>
                <a:cubicBezTo>
                  <a:pt x="112" y="15"/>
                  <a:pt x="112" y="17"/>
                  <a:pt x="110" y="18"/>
                </a:cubicBezTo>
                <a:cubicBezTo>
                  <a:pt x="92" y="37"/>
                  <a:pt x="73" y="56"/>
                  <a:pt x="54" y="74"/>
                </a:cubicBezTo>
                <a:cubicBezTo>
                  <a:pt x="54" y="74"/>
                  <a:pt x="54" y="74"/>
                  <a:pt x="54" y="74"/>
                </a:cubicBezTo>
                <a:cubicBezTo>
                  <a:pt x="54" y="74"/>
                  <a:pt x="54" y="74"/>
                  <a:pt x="54" y="74"/>
                </a:cubicBezTo>
                <a:cubicBezTo>
                  <a:pt x="54" y="75"/>
                  <a:pt x="54" y="75"/>
                  <a:pt x="54" y="75"/>
                </a:cubicBezTo>
                <a:cubicBezTo>
                  <a:pt x="54" y="75"/>
                  <a:pt x="54" y="75"/>
                  <a:pt x="54" y="75"/>
                </a:cubicBezTo>
                <a:cubicBezTo>
                  <a:pt x="54" y="75"/>
                  <a:pt x="54" y="75"/>
                  <a:pt x="54" y="75"/>
                </a:cubicBezTo>
                <a:cubicBezTo>
                  <a:pt x="54" y="75"/>
                  <a:pt x="54" y="75"/>
                  <a:pt x="54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51" y="75"/>
                  <a:pt x="50" y="75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5"/>
                  <a:pt x="50" y="75"/>
                  <a:pt x="50" y="74"/>
                </a:cubicBezTo>
                <a:cubicBezTo>
                  <a:pt x="0" y="24"/>
                  <a:pt x="65" y="90"/>
                  <a:pt x="15" y="40"/>
                </a:cubicBezTo>
                <a:cubicBezTo>
                  <a:pt x="14" y="39"/>
                  <a:pt x="14" y="37"/>
                  <a:pt x="15" y="36"/>
                </a:cubicBezTo>
                <a:cubicBezTo>
                  <a:pt x="27" y="24"/>
                  <a:pt x="27" y="24"/>
                  <a:pt x="27" y="24"/>
                </a:cubicBezTo>
                <a:cubicBezTo>
                  <a:pt x="28" y="23"/>
                  <a:pt x="30" y="23"/>
                  <a:pt x="32" y="24"/>
                </a:cubicBezTo>
                <a:lnTo>
                  <a:pt x="52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9" name="Group 148"/>
          <p:cNvGrpSpPr/>
          <p:nvPr/>
        </p:nvGrpSpPr>
        <p:grpSpPr>
          <a:xfrm>
            <a:off x="6142234" y="3059394"/>
            <a:ext cx="431027" cy="570971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70" name="Freeform 121"/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22"/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23"/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24"/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25"/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26"/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27"/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28"/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8" name="Group 138"/>
          <p:cNvGrpSpPr/>
          <p:nvPr/>
        </p:nvGrpSpPr>
        <p:grpSpPr>
          <a:xfrm>
            <a:off x="6110472" y="4167473"/>
            <a:ext cx="469729" cy="615085"/>
            <a:chOff x="6913563" y="2465388"/>
            <a:chExt cx="179388" cy="233363"/>
          </a:xfrm>
          <a:solidFill>
            <a:schemeClr val="bg1"/>
          </a:solidFill>
        </p:grpSpPr>
        <p:sp>
          <p:nvSpPr>
            <p:cNvPr id="79" name="Freeform 57"/>
            <p:cNvSpPr>
              <a:spLocks noEditPoints="1"/>
            </p:cNvSpPr>
            <p:nvPr/>
          </p:nvSpPr>
          <p:spPr bwMode="auto">
            <a:xfrm>
              <a:off x="6913563" y="2465388"/>
              <a:ext cx="179388" cy="195263"/>
            </a:xfrm>
            <a:custGeom>
              <a:avLst/>
              <a:gdLst>
                <a:gd name="T0" fmla="*/ 25 w 48"/>
                <a:gd name="T1" fmla="*/ 0 h 52"/>
                <a:gd name="T2" fmla="*/ 3 w 48"/>
                <a:gd name="T3" fmla="*/ 27 h 52"/>
                <a:gd name="T4" fmla="*/ 11 w 48"/>
                <a:gd name="T5" fmla="*/ 41 h 52"/>
                <a:gd name="T6" fmla="*/ 18 w 48"/>
                <a:gd name="T7" fmla="*/ 52 h 52"/>
                <a:gd name="T8" fmla="*/ 33 w 48"/>
                <a:gd name="T9" fmla="*/ 52 h 52"/>
                <a:gd name="T10" fmla="*/ 40 w 48"/>
                <a:gd name="T11" fmla="*/ 41 h 52"/>
                <a:gd name="T12" fmla="*/ 48 w 48"/>
                <a:gd name="T13" fmla="*/ 22 h 52"/>
                <a:gd name="T14" fmla="*/ 25 w 48"/>
                <a:gd name="T15" fmla="*/ 0 h 52"/>
                <a:gd name="T16" fmla="*/ 33 w 48"/>
                <a:gd name="T17" fmla="*/ 42 h 52"/>
                <a:gd name="T18" fmla="*/ 32 w 48"/>
                <a:gd name="T19" fmla="*/ 46 h 52"/>
                <a:gd name="T20" fmla="*/ 29 w 48"/>
                <a:gd name="T21" fmla="*/ 46 h 52"/>
                <a:gd name="T22" fmla="*/ 30 w 48"/>
                <a:gd name="T23" fmla="*/ 36 h 52"/>
                <a:gd name="T24" fmla="*/ 33 w 48"/>
                <a:gd name="T25" fmla="*/ 25 h 52"/>
                <a:gd name="T26" fmla="*/ 33 w 48"/>
                <a:gd name="T27" fmla="*/ 25 h 52"/>
                <a:gd name="T28" fmla="*/ 30 w 48"/>
                <a:gd name="T29" fmla="*/ 20 h 52"/>
                <a:gd name="T30" fmla="*/ 25 w 48"/>
                <a:gd name="T31" fmla="*/ 19 h 52"/>
                <a:gd name="T32" fmla="*/ 20 w 48"/>
                <a:gd name="T33" fmla="*/ 20 h 52"/>
                <a:gd name="T34" fmla="*/ 18 w 48"/>
                <a:gd name="T35" fmla="*/ 25 h 52"/>
                <a:gd name="T36" fmla="*/ 21 w 48"/>
                <a:gd name="T37" fmla="*/ 36 h 52"/>
                <a:gd name="T38" fmla="*/ 22 w 48"/>
                <a:gd name="T39" fmla="*/ 46 h 52"/>
                <a:gd name="T40" fmla="*/ 19 w 48"/>
                <a:gd name="T41" fmla="*/ 46 h 52"/>
                <a:gd name="T42" fmla="*/ 17 w 48"/>
                <a:gd name="T43" fmla="*/ 42 h 52"/>
                <a:gd name="T44" fmla="*/ 9 w 48"/>
                <a:gd name="T45" fmla="*/ 25 h 52"/>
                <a:gd name="T46" fmla="*/ 25 w 48"/>
                <a:gd name="T47" fmla="*/ 6 h 52"/>
                <a:gd name="T48" fmla="*/ 42 w 48"/>
                <a:gd name="T49" fmla="*/ 25 h 52"/>
                <a:gd name="T50" fmla="*/ 33 w 48"/>
                <a:gd name="T51" fmla="*/ 4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8" h="52">
                  <a:moveTo>
                    <a:pt x="25" y="0"/>
                  </a:moveTo>
                  <a:cubicBezTo>
                    <a:pt x="11" y="0"/>
                    <a:pt x="0" y="13"/>
                    <a:pt x="3" y="27"/>
                  </a:cubicBezTo>
                  <a:cubicBezTo>
                    <a:pt x="4" y="33"/>
                    <a:pt x="9" y="35"/>
                    <a:pt x="11" y="41"/>
                  </a:cubicBezTo>
                  <a:cubicBezTo>
                    <a:pt x="12" y="44"/>
                    <a:pt x="13" y="52"/>
                    <a:pt x="18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8" y="52"/>
                    <a:pt x="38" y="44"/>
                    <a:pt x="40" y="41"/>
                  </a:cubicBezTo>
                  <a:cubicBezTo>
                    <a:pt x="43" y="33"/>
                    <a:pt x="48" y="33"/>
                    <a:pt x="48" y="22"/>
                  </a:cubicBezTo>
                  <a:cubicBezTo>
                    <a:pt x="48" y="10"/>
                    <a:pt x="38" y="0"/>
                    <a:pt x="25" y="0"/>
                  </a:cubicBezTo>
                  <a:close/>
                  <a:moveTo>
                    <a:pt x="33" y="42"/>
                  </a:moveTo>
                  <a:cubicBezTo>
                    <a:pt x="33" y="43"/>
                    <a:pt x="33" y="45"/>
                    <a:pt x="32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2"/>
                    <a:pt x="29" y="39"/>
                    <a:pt x="30" y="36"/>
                  </a:cubicBezTo>
                  <a:cubicBezTo>
                    <a:pt x="30" y="33"/>
                    <a:pt x="31" y="30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4" y="22"/>
                    <a:pt x="33" y="21"/>
                    <a:pt x="30" y="20"/>
                  </a:cubicBezTo>
                  <a:cubicBezTo>
                    <a:pt x="29" y="19"/>
                    <a:pt x="27" y="19"/>
                    <a:pt x="25" y="19"/>
                  </a:cubicBezTo>
                  <a:cubicBezTo>
                    <a:pt x="23" y="19"/>
                    <a:pt x="21" y="19"/>
                    <a:pt x="20" y="20"/>
                  </a:cubicBezTo>
                  <a:cubicBezTo>
                    <a:pt x="18" y="21"/>
                    <a:pt x="17" y="23"/>
                    <a:pt x="18" y="25"/>
                  </a:cubicBezTo>
                  <a:cubicBezTo>
                    <a:pt x="20" y="30"/>
                    <a:pt x="21" y="33"/>
                    <a:pt x="21" y="36"/>
                  </a:cubicBezTo>
                  <a:cubicBezTo>
                    <a:pt x="22" y="39"/>
                    <a:pt x="22" y="42"/>
                    <a:pt x="22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8" y="45"/>
                    <a:pt x="18" y="43"/>
                    <a:pt x="17" y="42"/>
                  </a:cubicBezTo>
                  <a:cubicBezTo>
                    <a:pt x="15" y="34"/>
                    <a:pt x="10" y="31"/>
                    <a:pt x="9" y="25"/>
                  </a:cubicBezTo>
                  <a:cubicBezTo>
                    <a:pt x="7" y="15"/>
                    <a:pt x="15" y="6"/>
                    <a:pt x="25" y="6"/>
                  </a:cubicBezTo>
                  <a:cubicBezTo>
                    <a:pt x="36" y="6"/>
                    <a:pt x="44" y="15"/>
                    <a:pt x="42" y="25"/>
                  </a:cubicBezTo>
                  <a:cubicBezTo>
                    <a:pt x="41" y="31"/>
                    <a:pt x="35" y="34"/>
                    <a:pt x="3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8"/>
            <p:cNvSpPr>
              <a:spLocks/>
            </p:cNvSpPr>
            <p:nvPr/>
          </p:nvSpPr>
          <p:spPr bwMode="auto">
            <a:xfrm>
              <a:off x="6991351" y="2547938"/>
              <a:ext cx="34925" cy="90488"/>
            </a:xfrm>
            <a:custGeom>
              <a:avLst/>
              <a:gdLst>
                <a:gd name="T0" fmla="*/ 3 w 9"/>
                <a:gd name="T1" fmla="*/ 24 h 24"/>
                <a:gd name="T2" fmla="*/ 6 w 9"/>
                <a:gd name="T3" fmla="*/ 24 h 24"/>
                <a:gd name="T4" fmla="*/ 6 w 9"/>
                <a:gd name="T5" fmla="*/ 14 h 24"/>
                <a:gd name="T6" fmla="*/ 9 w 9"/>
                <a:gd name="T7" fmla="*/ 3 h 24"/>
                <a:gd name="T8" fmla="*/ 7 w 9"/>
                <a:gd name="T9" fmla="*/ 0 h 24"/>
                <a:gd name="T10" fmla="*/ 5 w 9"/>
                <a:gd name="T11" fmla="*/ 0 h 24"/>
                <a:gd name="T12" fmla="*/ 2 w 9"/>
                <a:gd name="T13" fmla="*/ 0 h 24"/>
                <a:gd name="T14" fmla="*/ 0 w 9"/>
                <a:gd name="T15" fmla="*/ 3 h 24"/>
                <a:gd name="T16" fmla="*/ 3 w 9"/>
                <a:gd name="T17" fmla="*/ 14 h 24"/>
                <a:gd name="T18" fmla="*/ 3 w 9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4">
                  <a:moveTo>
                    <a:pt x="3" y="24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5" y="20"/>
                    <a:pt x="5" y="17"/>
                    <a:pt x="6" y="14"/>
                  </a:cubicBezTo>
                  <a:cubicBezTo>
                    <a:pt x="6" y="10"/>
                    <a:pt x="7" y="7"/>
                    <a:pt x="9" y="3"/>
                  </a:cubicBezTo>
                  <a:cubicBezTo>
                    <a:pt x="9" y="2"/>
                    <a:pt x="8" y="1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2" y="10"/>
                    <a:pt x="3" y="14"/>
                  </a:cubicBezTo>
                  <a:cubicBezTo>
                    <a:pt x="3" y="17"/>
                    <a:pt x="3" y="20"/>
                    <a:pt x="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9"/>
            <p:cNvSpPr>
              <a:spLocks/>
            </p:cNvSpPr>
            <p:nvPr/>
          </p:nvSpPr>
          <p:spPr bwMode="auto">
            <a:xfrm>
              <a:off x="6969126" y="2663826"/>
              <a:ext cx="79375" cy="15875"/>
            </a:xfrm>
            <a:custGeom>
              <a:avLst/>
              <a:gdLst>
                <a:gd name="T0" fmla="*/ 18 w 21"/>
                <a:gd name="T1" fmla="*/ 4 h 4"/>
                <a:gd name="T2" fmla="*/ 3 w 21"/>
                <a:gd name="T3" fmla="*/ 4 h 4"/>
                <a:gd name="T4" fmla="*/ 3 w 21"/>
                <a:gd name="T5" fmla="*/ 0 h 4"/>
                <a:gd name="T6" fmla="*/ 18 w 21"/>
                <a:gd name="T7" fmla="*/ 0 h 4"/>
                <a:gd name="T8" fmla="*/ 18 w 2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">
                  <a:moveTo>
                    <a:pt x="18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0" y="4"/>
                    <a:pt x="0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1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60"/>
            <p:cNvSpPr>
              <a:spLocks/>
            </p:cNvSpPr>
            <p:nvPr/>
          </p:nvSpPr>
          <p:spPr bwMode="auto">
            <a:xfrm>
              <a:off x="6973888" y="2682876"/>
              <a:ext cx="66675" cy="15875"/>
            </a:xfrm>
            <a:custGeom>
              <a:avLst/>
              <a:gdLst>
                <a:gd name="T0" fmla="*/ 16 w 18"/>
                <a:gd name="T1" fmla="*/ 4 h 4"/>
                <a:gd name="T2" fmla="*/ 2 w 18"/>
                <a:gd name="T3" fmla="*/ 4 h 4"/>
                <a:gd name="T4" fmla="*/ 2 w 18"/>
                <a:gd name="T5" fmla="*/ 0 h 4"/>
                <a:gd name="T6" fmla="*/ 16 w 18"/>
                <a:gd name="T7" fmla="*/ 0 h 4"/>
                <a:gd name="T8" fmla="*/ 16 w 18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">
                  <a:moveTo>
                    <a:pt x="16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0"/>
                    <a:pt x="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8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Rounded Rectangle 27"/>
          <p:cNvSpPr/>
          <p:nvPr/>
        </p:nvSpPr>
        <p:spPr>
          <a:xfrm>
            <a:off x="5984853" y="5404880"/>
            <a:ext cx="720966" cy="720966"/>
          </a:xfrm>
          <a:prstGeom prst="roundRect">
            <a:avLst/>
          </a:prstGeom>
          <a:solidFill>
            <a:srgbClr val="5499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6887593" y="5331326"/>
            <a:ext cx="4979287" cy="90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just" defTabSz="1088232"/>
            <a:r>
              <a:rPr lang="ru-RU" sz="1400" b="1" dirty="0" smtClean="0">
                <a:solidFill>
                  <a:srgbClr val="5499C7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Постройка и оснащение спортивных сооружений с бассейнами, тренажерными залами, а так же уличными спортивными комплексами  различного направления.</a:t>
            </a:r>
            <a:endParaRPr lang="en-US" sz="1400" dirty="0">
              <a:solidFill>
                <a:srgbClr val="5499C7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137"/>
          <p:cNvGrpSpPr/>
          <p:nvPr/>
        </p:nvGrpSpPr>
        <p:grpSpPr>
          <a:xfrm>
            <a:off x="6025907" y="5496523"/>
            <a:ext cx="638858" cy="537680"/>
            <a:chOff x="5099051" y="3930651"/>
            <a:chExt cx="390525" cy="327025"/>
          </a:xfrm>
          <a:solidFill>
            <a:schemeClr val="bg1"/>
          </a:solidFill>
        </p:grpSpPr>
        <p:sp>
          <p:nvSpPr>
            <p:cNvPr id="43" name="Freeform 103"/>
            <p:cNvSpPr>
              <a:spLocks/>
            </p:cNvSpPr>
            <p:nvPr/>
          </p:nvSpPr>
          <p:spPr bwMode="auto">
            <a:xfrm>
              <a:off x="5165726" y="4027488"/>
              <a:ext cx="255588" cy="230188"/>
            </a:xfrm>
            <a:custGeom>
              <a:avLst/>
              <a:gdLst>
                <a:gd name="T0" fmla="*/ 0 w 161"/>
                <a:gd name="T1" fmla="*/ 62 h 145"/>
                <a:gd name="T2" fmla="*/ 0 w 161"/>
                <a:gd name="T3" fmla="*/ 145 h 145"/>
                <a:gd name="T4" fmla="*/ 31 w 161"/>
                <a:gd name="T5" fmla="*/ 145 h 145"/>
                <a:gd name="T6" fmla="*/ 130 w 161"/>
                <a:gd name="T7" fmla="*/ 145 h 145"/>
                <a:gd name="T8" fmla="*/ 161 w 161"/>
                <a:gd name="T9" fmla="*/ 145 h 145"/>
                <a:gd name="T10" fmla="*/ 161 w 161"/>
                <a:gd name="T11" fmla="*/ 62 h 145"/>
                <a:gd name="T12" fmla="*/ 81 w 161"/>
                <a:gd name="T13" fmla="*/ 0 h 145"/>
                <a:gd name="T14" fmla="*/ 0 w 161"/>
                <a:gd name="T15" fmla="*/ 6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45">
                  <a:moveTo>
                    <a:pt x="0" y="62"/>
                  </a:moveTo>
                  <a:lnTo>
                    <a:pt x="0" y="145"/>
                  </a:lnTo>
                  <a:lnTo>
                    <a:pt x="31" y="145"/>
                  </a:lnTo>
                  <a:lnTo>
                    <a:pt x="130" y="145"/>
                  </a:lnTo>
                  <a:lnTo>
                    <a:pt x="161" y="145"/>
                  </a:lnTo>
                  <a:lnTo>
                    <a:pt x="161" y="62"/>
                  </a:lnTo>
                  <a:lnTo>
                    <a:pt x="81" y="0"/>
                  </a:lnTo>
                  <a:lnTo>
                    <a:pt x="0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4"/>
            <p:cNvSpPr>
              <a:spLocks/>
            </p:cNvSpPr>
            <p:nvPr/>
          </p:nvSpPr>
          <p:spPr bwMode="auto">
            <a:xfrm>
              <a:off x="5099051" y="3930651"/>
              <a:ext cx="390525" cy="195263"/>
            </a:xfrm>
            <a:custGeom>
              <a:avLst/>
              <a:gdLst>
                <a:gd name="T0" fmla="*/ 225 w 246"/>
                <a:gd name="T1" fmla="*/ 80 h 123"/>
                <a:gd name="T2" fmla="*/ 225 w 246"/>
                <a:gd name="T3" fmla="*/ 21 h 123"/>
                <a:gd name="T4" fmla="*/ 182 w 246"/>
                <a:gd name="T5" fmla="*/ 21 h 123"/>
                <a:gd name="T6" fmla="*/ 182 w 246"/>
                <a:gd name="T7" fmla="*/ 47 h 123"/>
                <a:gd name="T8" fmla="*/ 123 w 246"/>
                <a:gd name="T9" fmla="*/ 0 h 123"/>
                <a:gd name="T10" fmla="*/ 123 w 246"/>
                <a:gd name="T11" fmla="*/ 0 h 123"/>
                <a:gd name="T12" fmla="*/ 123 w 246"/>
                <a:gd name="T13" fmla="*/ 0 h 123"/>
                <a:gd name="T14" fmla="*/ 123 w 246"/>
                <a:gd name="T15" fmla="*/ 0 h 123"/>
                <a:gd name="T16" fmla="*/ 123 w 246"/>
                <a:gd name="T17" fmla="*/ 0 h 123"/>
                <a:gd name="T18" fmla="*/ 0 w 246"/>
                <a:gd name="T19" fmla="*/ 97 h 123"/>
                <a:gd name="T20" fmla="*/ 21 w 246"/>
                <a:gd name="T21" fmla="*/ 123 h 123"/>
                <a:gd name="T22" fmla="*/ 123 w 246"/>
                <a:gd name="T23" fmla="*/ 42 h 123"/>
                <a:gd name="T24" fmla="*/ 225 w 246"/>
                <a:gd name="T25" fmla="*/ 123 h 123"/>
                <a:gd name="T26" fmla="*/ 246 w 246"/>
                <a:gd name="T27" fmla="*/ 97 h 123"/>
                <a:gd name="T28" fmla="*/ 225 w 246"/>
                <a:gd name="T29" fmla="*/ 8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6" h="123">
                  <a:moveTo>
                    <a:pt x="225" y="80"/>
                  </a:moveTo>
                  <a:lnTo>
                    <a:pt x="225" y="21"/>
                  </a:lnTo>
                  <a:lnTo>
                    <a:pt x="182" y="21"/>
                  </a:lnTo>
                  <a:lnTo>
                    <a:pt x="182" y="47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0" y="97"/>
                  </a:lnTo>
                  <a:lnTo>
                    <a:pt x="21" y="123"/>
                  </a:lnTo>
                  <a:lnTo>
                    <a:pt x="123" y="42"/>
                  </a:lnTo>
                  <a:lnTo>
                    <a:pt x="225" y="123"/>
                  </a:lnTo>
                  <a:lnTo>
                    <a:pt x="246" y="97"/>
                  </a:lnTo>
                  <a:lnTo>
                    <a:pt x="22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828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823589" y="508899"/>
            <a:ext cx="449039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ru-RU" sz="2400" b="1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Основные физические качества</a:t>
            </a:r>
            <a:endParaRPr lang="en-CA" sz="2400" b="1" spc="-15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3131700" y="2386457"/>
            <a:ext cx="3070225" cy="2482850"/>
          </a:xfrm>
          <a:custGeom>
            <a:avLst/>
            <a:gdLst>
              <a:gd name="T0" fmla="*/ 0 w 197"/>
              <a:gd name="T1" fmla="*/ 87 h 87"/>
              <a:gd name="T2" fmla="*/ 99 w 197"/>
              <a:gd name="T3" fmla="*/ 87 h 87"/>
              <a:gd name="T4" fmla="*/ 99 w 197"/>
              <a:gd name="T5" fmla="*/ 87 h 87"/>
              <a:gd name="T6" fmla="*/ 197 w 197"/>
              <a:gd name="T7" fmla="*/ 87 h 87"/>
              <a:gd name="T8" fmla="*/ 110 w 197"/>
              <a:gd name="T9" fmla="*/ 6 h 87"/>
              <a:gd name="T10" fmla="*/ 99 w 197"/>
              <a:gd name="T11" fmla="*/ 0 h 87"/>
              <a:gd name="T12" fmla="*/ 99 w 197"/>
              <a:gd name="T13" fmla="*/ 0 h 87"/>
              <a:gd name="T14" fmla="*/ 99 w 197"/>
              <a:gd name="T15" fmla="*/ 0 h 87"/>
              <a:gd name="T16" fmla="*/ 88 w 197"/>
              <a:gd name="T17" fmla="*/ 6 h 87"/>
              <a:gd name="T18" fmla="*/ 0 w 197"/>
              <a:gd name="T1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7" h="87">
                <a:moveTo>
                  <a:pt x="0" y="87"/>
                </a:moveTo>
                <a:cubicBezTo>
                  <a:pt x="99" y="87"/>
                  <a:pt x="99" y="87"/>
                  <a:pt x="99" y="87"/>
                </a:cubicBezTo>
                <a:cubicBezTo>
                  <a:pt x="99" y="87"/>
                  <a:pt x="99" y="87"/>
                  <a:pt x="99" y="87"/>
                </a:cubicBezTo>
                <a:cubicBezTo>
                  <a:pt x="197" y="87"/>
                  <a:pt x="197" y="87"/>
                  <a:pt x="197" y="87"/>
                </a:cubicBezTo>
                <a:cubicBezTo>
                  <a:pt x="177" y="80"/>
                  <a:pt x="150" y="56"/>
                  <a:pt x="110" y="6"/>
                </a:cubicBezTo>
                <a:cubicBezTo>
                  <a:pt x="106" y="2"/>
                  <a:pt x="102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5" y="0"/>
                  <a:pt x="92" y="2"/>
                  <a:pt x="88" y="6"/>
                </a:cubicBezTo>
                <a:cubicBezTo>
                  <a:pt x="48" y="56"/>
                  <a:pt x="20" y="80"/>
                  <a:pt x="0" y="87"/>
                </a:cubicBezTo>
                <a:close/>
              </a:path>
            </a:pathLst>
          </a:custGeom>
          <a:solidFill>
            <a:srgbClr val="F39C12">
              <a:alpha val="6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1698187" y="2386457"/>
            <a:ext cx="3054350" cy="2492375"/>
          </a:xfrm>
          <a:custGeom>
            <a:avLst/>
            <a:gdLst>
              <a:gd name="T0" fmla="*/ 0 w 196"/>
              <a:gd name="T1" fmla="*/ 87 h 87"/>
              <a:gd name="T2" fmla="*/ 98 w 196"/>
              <a:gd name="T3" fmla="*/ 87 h 87"/>
              <a:gd name="T4" fmla="*/ 98 w 196"/>
              <a:gd name="T5" fmla="*/ 87 h 87"/>
              <a:gd name="T6" fmla="*/ 196 w 196"/>
              <a:gd name="T7" fmla="*/ 87 h 87"/>
              <a:gd name="T8" fmla="*/ 109 w 196"/>
              <a:gd name="T9" fmla="*/ 6 h 87"/>
              <a:gd name="T10" fmla="*/ 98 w 196"/>
              <a:gd name="T11" fmla="*/ 0 h 87"/>
              <a:gd name="T12" fmla="*/ 98 w 196"/>
              <a:gd name="T13" fmla="*/ 0 h 87"/>
              <a:gd name="T14" fmla="*/ 98 w 196"/>
              <a:gd name="T15" fmla="*/ 0 h 87"/>
              <a:gd name="T16" fmla="*/ 87 w 196"/>
              <a:gd name="T17" fmla="*/ 6 h 87"/>
              <a:gd name="T18" fmla="*/ 0 w 196"/>
              <a:gd name="T1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6" h="87">
                <a:moveTo>
                  <a:pt x="0" y="87"/>
                </a:moveTo>
                <a:cubicBezTo>
                  <a:pt x="98" y="87"/>
                  <a:pt x="98" y="87"/>
                  <a:pt x="98" y="87"/>
                </a:cubicBezTo>
                <a:cubicBezTo>
                  <a:pt x="98" y="87"/>
                  <a:pt x="98" y="87"/>
                  <a:pt x="98" y="87"/>
                </a:cubicBezTo>
                <a:cubicBezTo>
                  <a:pt x="196" y="87"/>
                  <a:pt x="196" y="87"/>
                  <a:pt x="196" y="87"/>
                </a:cubicBezTo>
                <a:cubicBezTo>
                  <a:pt x="177" y="80"/>
                  <a:pt x="149" y="56"/>
                  <a:pt x="109" y="6"/>
                </a:cubicBezTo>
                <a:cubicBezTo>
                  <a:pt x="105" y="2"/>
                  <a:pt x="102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5" y="0"/>
                  <a:pt x="91" y="2"/>
                  <a:pt x="87" y="6"/>
                </a:cubicBezTo>
                <a:cubicBezTo>
                  <a:pt x="47" y="56"/>
                  <a:pt x="20" y="80"/>
                  <a:pt x="0" y="87"/>
                </a:cubicBezTo>
                <a:close/>
              </a:path>
            </a:pathLst>
          </a:custGeom>
          <a:solidFill>
            <a:srgbClr val="C0392B">
              <a:alpha val="6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>
            <a:off x="6124137" y="2386457"/>
            <a:ext cx="3071813" cy="2492375"/>
          </a:xfrm>
          <a:custGeom>
            <a:avLst/>
            <a:gdLst>
              <a:gd name="T0" fmla="*/ 0 w 197"/>
              <a:gd name="T1" fmla="*/ 87 h 87"/>
              <a:gd name="T2" fmla="*/ 99 w 197"/>
              <a:gd name="T3" fmla="*/ 87 h 87"/>
              <a:gd name="T4" fmla="*/ 99 w 197"/>
              <a:gd name="T5" fmla="*/ 87 h 87"/>
              <a:gd name="T6" fmla="*/ 197 w 197"/>
              <a:gd name="T7" fmla="*/ 87 h 87"/>
              <a:gd name="T8" fmla="*/ 110 w 197"/>
              <a:gd name="T9" fmla="*/ 6 h 87"/>
              <a:gd name="T10" fmla="*/ 99 w 197"/>
              <a:gd name="T11" fmla="*/ 0 h 87"/>
              <a:gd name="T12" fmla="*/ 99 w 197"/>
              <a:gd name="T13" fmla="*/ 0 h 87"/>
              <a:gd name="T14" fmla="*/ 99 w 197"/>
              <a:gd name="T15" fmla="*/ 0 h 87"/>
              <a:gd name="T16" fmla="*/ 88 w 197"/>
              <a:gd name="T17" fmla="*/ 6 h 87"/>
              <a:gd name="T18" fmla="*/ 0 w 197"/>
              <a:gd name="T1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7" h="87">
                <a:moveTo>
                  <a:pt x="0" y="87"/>
                </a:moveTo>
                <a:cubicBezTo>
                  <a:pt x="99" y="87"/>
                  <a:pt x="99" y="87"/>
                  <a:pt x="99" y="87"/>
                </a:cubicBezTo>
                <a:cubicBezTo>
                  <a:pt x="99" y="87"/>
                  <a:pt x="99" y="87"/>
                  <a:pt x="99" y="87"/>
                </a:cubicBezTo>
                <a:cubicBezTo>
                  <a:pt x="197" y="87"/>
                  <a:pt x="197" y="87"/>
                  <a:pt x="197" y="87"/>
                </a:cubicBezTo>
                <a:cubicBezTo>
                  <a:pt x="177" y="80"/>
                  <a:pt x="149" y="56"/>
                  <a:pt x="110" y="6"/>
                </a:cubicBezTo>
                <a:cubicBezTo>
                  <a:pt x="106" y="2"/>
                  <a:pt x="102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5" y="0"/>
                  <a:pt x="92" y="2"/>
                  <a:pt x="88" y="6"/>
                </a:cubicBezTo>
                <a:cubicBezTo>
                  <a:pt x="48" y="56"/>
                  <a:pt x="20" y="80"/>
                  <a:pt x="0" y="87"/>
                </a:cubicBezTo>
                <a:close/>
              </a:path>
            </a:pathLst>
          </a:custGeom>
          <a:solidFill>
            <a:srgbClr val="16A085">
              <a:alpha val="6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8"/>
          <p:cNvSpPr>
            <a:spLocks/>
          </p:cNvSpPr>
          <p:nvPr/>
        </p:nvSpPr>
        <p:spPr bwMode="auto">
          <a:xfrm>
            <a:off x="4690625" y="2386457"/>
            <a:ext cx="3054350" cy="2492375"/>
          </a:xfrm>
          <a:custGeom>
            <a:avLst/>
            <a:gdLst>
              <a:gd name="T0" fmla="*/ 0 w 196"/>
              <a:gd name="T1" fmla="*/ 87 h 87"/>
              <a:gd name="T2" fmla="*/ 98 w 196"/>
              <a:gd name="T3" fmla="*/ 87 h 87"/>
              <a:gd name="T4" fmla="*/ 98 w 196"/>
              <a:gd name="T5" fmla="*/ 87 h 87"/>
              <a:gd name="T6" fmla="*/ 196 w 196"/>
              <a:gd name="T7" fmla="*/ 87 h 87"/>
              <a:gd name="T8" fmla="*/ 109 w 196"/>
              <a:gd name="T9" fmla="*/ 6 h 87"/>
              <a:gd name="T10" fmla="*/ 98 w 196"/>
              <a:gd name="T11" fmla="*/ 0 h 87"/>
              <a:gd name="T12" fmla="*/ 98 w 196"/>
              <a:gd name="T13" fmla="*/ 0 h 87"/>
              <a:gd name="T14" fmla="*/ 98 w 196"/>
              <a:gd name="T15" fmla="*/ 0 h 87"/>
              <a:gd name="T16" fmla="*/ 87 w 196"/>
              <a:gd name="T17" fmla="*/ 6 h 87"/>
              <a:gd name="T18" fmla="*/ 0 w 196"/>
              <a:gd name="T1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6" h="87">
                <a:moveTo>
                  <a:pt x="0" y="87"/>
                </a:moveTo>
                <a:cubicBezTo>
                  <a:pt x="98" y="87"/>
                  <a:pt x="98" y="87"/>
                  <a:pt x="98" y="87"/>
                </a:cubicBezTo>
                <a:cubicBezTo>
                  <a:pt x="98" y="87"/>
                  <a:pt x="98" y="87"/>
                  <a:pt x="98" y="87"/>
                </a:cubicBezTo>
                <a:cubicBezTo>
                  <a:pt x="196" y="87"/>
                  <a:pt x="196" y="87"/>
                  <a:pt x="196" y="87"/>
                </a:cubicBezTo>
                <a:cubicBezTo>
                  <a:pt x="176" y="80"/>
                  <a:pt x="149" y="56"/>
                  <a:pt x="109" y="6"/>
                </a:cubicBezTo>
                <a:cubicBezTo>
                  <a:pt x="105" y="2"/>
                  <a:pt x="102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4" y="0"/>
                  <a:pt x="91" y="2"/>
                  <a:pt x="87" y="6"/>
                </a:cubicBezTo>
                <a:cubicBezTo>
                  <a:pt x="47" y="56"/>
                  <a:pt x="19" y="80"/>
                  <a:pt x="0" y="87"/>
                </a:cubicBezTo>
                <a:close/>
              </a:path>
            </a:pathLst>
          </a:custGeom>
          <a:solidFill>
            <a:srgbClr val="94B64E">
              <a:alpha val="6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0"/>
          <p:cNvSpPr>
            <a:spLocks/>
          </p:cNvSpPr>
          <p:nvPr/>
        </p:nvSpPr>
        <p:spPr bwMode="auto">
          <a:xfrm>
            <a:off x="7698937" y="2386457"/>
            <a:ext cx="3070225" cy="2492375"/>
          </a:xfrm>
          <a:custGeom>
            <a:avLst/>
            <a:gdLst>
              <a:gd name="T0" fmla="*/ 0 w 197"/>
              <a:gd name="T1" fmla="*/ 87 h 87"/>
              <a:gd name="T2" fmla="*/ 98 w 197"/>
              <a:gd name="T3" fmla="*/ 87 h 87"/>
              <a:gd name="T4" fmla="*/ 98 w 197"/>
              <a:gd name="T5" fmla="*/ 87 h 87"/>
              <a:gd name="T6" fmla="*/ 197 w 197"/>
              <a:gd name="T7" fmla="*/ 87 h 87"/>
              <a:gd name="T8" fmla="*/ 109 w 197"/>
              <a:gd name="T9" fmla="*/ 6 h 87"/>
              <a:gd name="T10" fmla="*/ 98 w 197"/>
              <a:gd name="T11" fmla="*/ 0 h 87"/>
              <a:gd name="T12" fmla="*/ 98 w 197"/>
              <a:gd name="T13" fmla="*/ 0 h 87"/>
              <a:gd name="T14" fmla="*/ 98 w 197"/>
              <a:gd name="T15" fmla="*/ 0 h 87"/>
              <a:gd name="T16" fmla="*/ 88 w 197"/>
              <a:gd name="T17" fmla="*/ 6 h 87"/>
              <a:gd name="T18" fmla="*/ 0 w 197"/>
              <a:gd name="T1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7" h="87">
                <a:moveTo>
                  <a:pt x="0" y="87"/>
                </a:moveTo>
                <a:cubicBezTo>
                  <a:pt x="98" y="87"/>
                  <a:pt x="98" y="87"/>
                  <a:pt x="98" y="87"/>
                </a:cubicBezTo>
                <a:cubicBezTo>
                  <a:pt x="98" y="87"/>
                  <a:pt x="98" y="87"/>
                  <a:pt x="98" y="87"/>
                </a:cubicBezTo>
                <a:cubicBezTo>
                  <a:pt x="197" y="87"/>
                  <a:pt x="197" y="87"/>
                  <a:pt x="197" y="87"/>
                </a:cubicBezTo>
                <a:cubicBezTo>
                  <a:pt x="177" y="80"/>
                  <a:pt x="149" y="56"/>
                  <a:pt x="109" y="6"/>
                </a:cubicBezTo>
                <a:cubicBezTo>
                  <a:pt x="105" y="2"/>
                  <a:pt x="102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5" y="0"/>
                  <a:pt x="91" y="2"/>
                  <a:pt x="88" y="6"/>
                </a:cubicBezTo>
                <a:cubicBezTo>
                  <a:pt x="48" y="56"/>
                  <a:pt x="20" y="80"/>
                  <a:pt x="0" y="87"/>
                </a:cubicBezTo>
                <a:close/>
              </a:path>
            </a:pathLst>
          </a:custGeom>
          <a:solidFill>
            <a:srgbClr val="2980B9">
              <a:alpha val="6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2830314" y="5897117"/>
            <a:ext cx="549569" cy="549569"/>
          </a:xfrm>
          <a:prstGeom prst="roundRect">
            <a:avLst/>
          </a:prstGeom>
          <a:solidFill>
            <a:srgbClr val="F39C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90674" y="6033402"/>
            <a:ext cx="18471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Гибкость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20725" y="5113190"/>
            <a:ext cx="549569" cy="549569"/>
          </a:xfrm>
          <a:prstGeom prst="roundRect">
            <a:avLst/>
          </a:prstGeom>
          <a:solidFill>
            <a:srgbClr val="C039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81085" y="5249475"/>
            <a:ext cx="18471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Быстрота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8352558" y="5113190"/>
            <a:ext cx="549569" cy="549569"/>
          </a:xfrm>
          <a:prstGeom prst="roundRect">
            <a:avLst/>
          </a:prstGeom>
          <a:solidFill>
            <a:srgbClr val="2980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9112918" y="5249475"/>
            <a:ext cx="18471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Выносливость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6546545" y="5897117"/>
            <a:ext cx="549569" cy="549569"/>
          </a:xfrm>
          <a:prstGeom prst="roundRect">
            <a:avLst/>
          </a:prstGeom>
          <a:solidFill>
            <a:srgbClr val="16A0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306905" y="6033402"/>
            <a:ext cx="18471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Сила мышц ног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4465057" y="5113190"/>
            <a:ext cx="549569" cy="549569"/>
          </a:xfrm>
          <a:prstGeom prst="roundRect">
            <a:avLst/>
          </a:prstGeom>
          <a:solidFill>
            <a:srgbClr val="94B6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225417" y="5249475"/>
            <a:ext cx="18471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Сила мышц рук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40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031510" y="572973"/>
            <a:ext cx="603806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ru-RU" sz="2400" b="1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Оценивание основных физических качеств</a:t>
            </a:r>
            <a:endParaRPr lang="en-CA" sz="2400" b="1" spc="-15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91289" y="4081565"/>
            <a:ext cx="1863930" cy="1261627"/>
          </a:xfrm>
          <a:prstGeom prst="rect">
            <a:avLst/>
          </a:prstGeom>
          <a:solidFill>
            <a:srgbClr val="C039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100" dirty="0" smtClean="0">
                <a:solidFill>
                  <a:schemeClr val="bg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Челночный бег 3/10м</a:t>
            </a:r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.</a:t>
            </a:r>
            <a:endParaRPr lang="ru-RU" sz="1100" dirty="0" smtClean="0">
              <a:solidFill>
                <a:schemeClr val="bg1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  <a:p>
            <a:pPr algn="ctr"/>
            <a:endParaRPr lang="ru-RU" sz="1100" dirty="0">
              <a:solidFill>
                <a:schemeClr val="bg1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100" dirty="0" smtClean="0">
                <a:solidFill>
                  <a:schemeClr val="bg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Для оценки быстроты, скоростной выносливости и ловкости.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599468" y="5519374"/>
            <a:ext cx="10902149" cy="152400"/>
            <a:chOff x="537376" y="5518223"/>
            <a:chExt cx="10902149" cy="152400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537376" y="5594423"/>
              <a:ext cx="10902149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ounded Rectangle 26"/>
            <p:cNvSpPr/>
            <p:nvPr/>
          </p:nvSpPr>
          <p:spPr>
            <a:xfrm>
              <a:off x="5571511" y="5518223"/>
              <a:ext cx="152400" cy="152400"/>
            </a:xfrm>
            <a:prstGeom prst="roundRect">
              <a:avLst/>
            </a:prstGeom>
            <a:solidFill>
              <a:srgbClr val="298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5756747" y="5518223"/>
              <a:ext cx="152400" cy="152400"/>
            </a:xfrm>
            <a:prstGeom prst="roundRect">
              <a:avLst/>
            </a:prstGeom>
            <a:solidFill>
              <a:srgbClr val="16A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5950341" y="5518223"/>
              <a:ext cx="152400" cy="152400"/>
            </a:xfrm>
            <a:prstGeom prst="roundRect">
              <a:avLst/>
            </a:prstGeom>
            <a:solidFill>
              <a:srgbClr val="94B6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6143935" y="5518223"/>
              <a:ext cx="152400" cy="152400"/>
            </a:xfrm>
            <a:prstGeom prst="roundRect">
              <a:avLst/>
            </a:prstGeom>
            <a:solidFill>
              <a:srgbClr val="F39C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6337529" y="5518223"/>
              <a:ext cx="152400" cy="152400"/>
            </a:xfrm>
            <a:prstGeom prst="roundRect">
              <a:avLst/>
            </a:prstGeom>
            <a:solidFill>
              <a:srgbClr val="C039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ectangle 31"/>
          <p:cNvSpPr/>
          <p:nvPr/>
        </p:nvSpPr>
        <p:spPr>
          <a:xfrm>
            <a:off x="3255890" y="4083731"/>
            <a:ext cx="1863711" cy="1259461"/>
          </a:xfrm>
          <a:prstGeom prst="rect">
            <a:avLst/>
          </a:prstGeom>
          <a:solidFill>
            <a:srgbClr val="F39C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100" dirty="0" smtClean="0">
                <a:solidFill>
                  <a:schemeClr val="bg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Наклон вперед стоя</a:t>
            </a:r>
          </a:p>
          <a:p>
            <a:pPr algn="ctr"/>
            <a:endParaRPr lang="ru-RU" sz="1100" dirty="0">
              <a:solidFill>
                <a:schemeClr val="bg1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100" dirty="0" smtClean="0">
                <a:solidFill>
                  <a:schemeClr val="bg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Для изменения активной гибкости позвоночника и тазобедренного сустава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3857" b="12320"/>
          <a:stretch/>
        </p:blipFill>
        <p:spPr>
          <a:xfrm>
            <a:off x="5121268" y="1547627"/>
            <a:ext cx="1860217" cy="2540436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5118688" y="4083731"/>
            <a:ext cx="1863711" cy="1259461"/>
          </a:xfrm>
          <a:prstGeom prst="rect">
            <a:avLst/>
          </a:prstGeom>
          <a:solidFill>
            <a:srgbClr val="94B6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100" dirty="0" smtClean="0">
                <a:solidFill>
                  <a:schemeClr val="bg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Подтягивание</a:t>
            </a:r>
            <a:r>
              <a:rPr lang="ru-RU" sz="1100" dirty="0">
                <a:solidFill>
                  <a:schemeClr val="bg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 </a:t>
            </a:r>
            <a:r>
              <a:rPr lang="ru-RU" sz="1100" dirty="0" smtClean="0">
                <a:solidFill>
                  <a:schemeClr val="bg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на перекладине</a:t>
            </a:r>
          </a:p>
          <a:p>
            <a:pPr algn="ctr"/>
            <a:endParaRPr lang="ru-RU" sz="1100" dirty="0" smtClean="0">
              <a:solidFill>
                <a:schemeClr val="bg1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100" dirty="0" smtClean="0">
                <a:solidFill>
                  <a:schemeClr val="bg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Для оценки силы и силовой выносливости верхнего плечевого пояса</a:t>
            </a:r>
          </a:p>
        </p:txBody>
      </p:sp>
      <p:sp>
        <p:nvSpPr>
          <p:cNvPr id="37" name="Rectangle 36"/>
          <p:cNvSpPr/>
          <p:nvPr/>
        </p:nvSpPr>
        <p:spPr>
          <a:xfrm>
            <a:off x="8841398" y="4084102"/>
            <a:ext cx="1863711" cy="1259461"/>
          </a:xfrm>
          <a:prstGeom prst="rect">
            <a:avLst/>
          </a:prstGeom>
          <a:solidFill>
            <a:srgbClr val="2980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100" dirty="0" smtClean="0">
                <a:solidFill>
                  <a:schemeClr val="bg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Шести-минутный бег</a:t>
            </a:r>
          </a:p>
          <a:p>
            <a:pPr algn="ctr"/>
            <a:r>
              <a:rPr lang="ru-RU" sz="1100" dirty="0" smtClean="0">
                <a:solidFill>
                  <a:schemeClr val="bg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 </a:t>
            </a:r>
            <a:endParaRPr lang="ru-RU" sz="1100" dirty="0">
              <a:solidFill>
                <a:schemeClr val="bg1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100" dirty="0" smtClean="0">
                <a:solidFill>
                  <a:schemeClr val="bg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Для определения общей и скоростной выносливости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9" t="1716" r="50104"/>
          <a:stretch/>
        </p:blipFill>
        <p:spPr>
          <a:xfrm>
            <a:off x="8833299" y="1546730"/>
            <a:ext cx="1871810" cy="2538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5" t="12159" r="62706" b="30830"/>
          <a:stretch/>
        </p:blipFill>
        <p:spPr>
          <a:xfrm>
            <a:off x="1392126" y="1547813"/>
            <a:ext cx="1866146" cy="2533752"/>
          </a:xfrm>
          <a:prstGeom prst="rect">
            <a:avLst/>
          </a:prstGeom>
        </p:spPr>
      </p:pic>
      <p:sp>
        <p:nvSpPr>
          <p:cNvPr id="40" name="Rectangle 35"/>
          <p:cNvSpPr/>
          <p:nvPr/>
        </p:nvSpPr>
        <p:spPr>
          <a:xfrm>
            <a:off x="6981696" y="4083748"/>
            <a:ext cx="1863711" cy="1259461"/>
          </a:xfrm>
          <a:prstGeom prst="rect">
            <a:avLst/>
          </a:prstGeom>
          <a:solidFill>
            <a:srgbClr val="16A0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100" dirty="0" smtClean="0">
                <a:solidFill>
                  <a:schemeClr val="bg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Прыжки с места</a:t>
            </a:r>
          </a:p>
          <a:p>
            <a:pPr algn="ctr"/>
            <a:endParaRPr lang="ru-RU" sz="1100" dirty="0" smtClean="0">
              <a:solidFill>
                <a:schemeClr val="bg1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100" dirty="0" smtClean="0">
                <a:solidFill>
                  <a:schemeClr val="bg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Для измерения динамической силы нижних конечностей</a:t>
            </a:r>
          </a:p>
          <a:p>
            <a:pPr algn="ctr"/>
            <a:endParaRPr lang="en-US" sz="1100" dirty="0">
              <a:solidFill>
                <a:schemeClr val="bg1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80" t="8885" r="22491"/>
          <a:stretch/>
        </p:blipFill>
        <p:spPr>
          <a:xfrm>
            <a:off x="6977658" y="1546730"/>
            <a:ext cx="1871786" cy="2538000"/>
          </a:xfrm>
          <a:prstGeom prst="rect">
            <a:avLst/>
          </a:prstGeom>
        </p:spPr>
      </p:pic>
      <p:sp>
        <p:nvSpPr>
          <p:cNvPr id="41" name="Rounded Rectangle 4"/>
          <p:cNvSpPr/>
          <p:nvPr/>
        </p:nvSpPr>
        <p:spPr>
          <a:xfrm>
            <a:off x="3219432" y="5860294"/>
            <a:ext cx="549569" cy="549569"/>
          </a:xfrm>
          <a:prstGeom prst="roundRect">
            <a:avLst/>
          </a:prstGeom>
          <a:solidFill>
            <a:srgbClr val="F39C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5"/>
          <p:cNvSpPr/>
          <p:nvPr/>
        </p:nvSpPr>
        <p:spPr>
          <a:xfrm>
            <a:off x="3969418" y="5955306"/>
            <a:ext cx="18471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Гибкость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ounded Rectangle 6"/>
          <p:cNvSpPr/>
          <p:nvPr/>
        </p:nvSpPr>
        <p:spPr>
          <a:xfrm>
            <a:off x="1262243" y="5847956"/>
            <a:ext cx="549569" cy="549569"/>
          </a:xfrm>
          <a:prstGeom prst="roundRect">
            <a:avLst/>
          </a:prstGeom>
          <a:solidFill>
            <a:srgbClr val="C039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7"/>
          <p:cNvSpPr/>
          <p:nvPr/>
        </p:nvSpPr>
        <p:spPr>
          <a:xfrm>
            <a:off x="1889748" y="5968851"/>
            <a:ext cx="18471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Быстрота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ounded Rectangle 29"/>
          <p:cNvSpPr/>
          <p:nvPr/>
        </p:nvSpPr>
        <p:spPr>
          <a:xfrm>
            <a:off x="8894076" y="5847956"/>
            <a:ext cx="549569" cy="549569"/>
          </a:xfrm>
          <a:prstGeom prst="roundRect">
            <a:avLst/>
          </a:prstGeom>
          <a:solidFill>
            <a:srgbClr val="2980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30"/>
          <p:cNvSpPr/>
          <p:nvPr/>
        </p:nvSpPr>
        <p:spPr>
          <a:xfrm>
            <a:off x="9648674" y="5955307"/>
            <a:ext cx="18471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Выносливость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ounded Rectangle 31"/>
          <p:cNvSpPr/>
          <p:nvPr/>
        </p:nvSpPr>
        <p:spPr>
          <a:xfrm>
            <a:off x="6935663" y="5860294"/>
            <a:ext cx="549569" cy="549569"/>
          </a:xfrm>
          <a:prstGeom prst="roundRect">
            <a:avLst/>
          </a:prstGeom>
          <a:solidFill>
            <a:srgbClr val="16A0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32"/>
          <p:cNvSpPr/>
          <p:nvPr/>
        </p:nvSpPr>
        <p:spPr>
          <a:xfrm>
            <a:off x="7596464" y="5858268"/>
            <a:ext cx="18471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Сила мышц </a:t>
            </a:r>
          </a:p>
          <a:p>
            <a:pPr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ног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ounded Rectangle 33"/>
          <p:cNvSpPr/>
          <p:nvPr/>
        </p:nvSpPr>
        <p:spPr>
          <a:xfrm>
            <a:off x="5056410" y="5847956"/>
            <a:ext cx="549569" cy="549569"/>
          </a:xfrm>
          <a:prstGeom prst="roundRect">
            <a:avLst/>
          </a:prstGeom>
          <a:solidFill>
            <a:srgbClr val="94B6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34"/>
          <p:cNvSpPr/>
          <p:nvPr/>
        </p:nvSpPr>
        <p:spPr>
          <a:xfrm>
            <a:off x="5730243" y="5847586"/>
            <a:ext cx="18471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Сила мышц</a:t>
            </a:r>
          </a:p>
          <a:p>
            <a:pPr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637"/>
          <a:stretch/>
        </p:blipFill>
        <p:spPr>
          <a:xfrm>
            <a:off x="3254699" y="1546730"/>
            <a:ext cx="1863266" cy="254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066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874126" y="508522"/>
            <a:ext cx="857638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ru-RU" sz="2400" b="1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Диаграмма занятости школьников в секциях и кружках школы</a:t>
            </a:r>
            <a:endParaRPr lang="en-CA" sz="2400" b="1" spc="-15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522318353"/>
              </p:ext>
            </p:extLst>
          </p:nvPr>
        </p:nvGraphicFramePr>
        <p:xfrm>
          <a:off x="573488" y="1566153"/>
          <a:ext cx="4163882" cy="3822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6005061" y="1633731"/>
            <a:ext cx="2050090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200000"/>
              </a:lnSpc>
            </a:pPr>
            <a:r>
              <a:rPr lang="ru-RU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Флорбол</a:t>
            </a:r>
            <a:endParaRPr lang="en-US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  <a:p>
            <a:pPr defTabSz="1088232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341 учащийся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5944537" y="2731397"/>
            <a:ext cx="2171139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Настольный теннис</a:t>
            </a:r>
          </a:p>
          <a:p>
            <a:pPr defTabSz="1088232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и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 шахматы </a:t>
            </a:r>
            <a:endParaRPr lang="en-US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  <a:p>
            <a:pPr defTabSz="1088232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150 учащихся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6005063" y="3814849"/>
            <a:ext cx="205009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Фехтование</a:t>
            </a:r>
            <a:endParaRPr lang="en-US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  <a:p>
            <a:pPr defTabSz="1088232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46 учащихся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5944537" y="4653862"/>
            <a:ext cx="2050090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200000"/>
              </a:lnSpc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Тренажерный зал</a:t>
            </a:r>
            <a:endParaRPr lang="en-US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  <a:p>
            <a:pPr defTabSz="1088232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41 учащихся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9513919" y="1633731"/>
            <a:ext cx="2050090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200000"/>
              </a:lnSpc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Волейбол</a:t>
            </a:r>
            <a:endParaRPr lang="en-US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  <a:p>
            <a:pPr defTabSz="1088232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38 учащихся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9513919" y="2625443"/>
            <a:ext cx="2050090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200000"/>
              </a:lnSpc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Баскетбол</a:t>
            </a:r>
            <a:endParaRPr lang="en-US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  <a:p>
            <a:pPr defTabSz="1088232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36 учащихся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4999507" y="4687221"/>
            <a:ext cx="845147" cy="849997"/>
          </a:xfrm>
          <a:prstGeom prst="ellipse">
            <a:avLst/>
          </a:prstGeom>
          <a:solidFill>
            <a:srgbClr val="F39C1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>
              <a:solidFill>
                <a:schemeClr val="bg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031677" y="1658445"/>
            <a:ext cx="845147" cy="849997"/>
          </a:xfrm>
          <a:prstGeom prst="ellipse">
            <a:avLst/>
          </a:prstGeom>
          <a:solidFill>
            <a:srgbClr val="2980B9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>
              <a:solidFill>
                <a:schemeClr val="bg1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5008227" y="3677629"/>
            <a:ext cx="845147" cy="849997"/>
          </a:xfrm>
          <a:prstGeom prst="ellipse">
            <a:avLst/>
          </a:prstGeom>
          <a:solidFill>
            <a:srgbClr val="94B64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>
              <a:solidFill>
                <a:schemeClr val="bg1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5020994" y="2668037"/>
            <a:ext cx="845147" cy="849997"/>
          </a:xfrm>
          <a:prstGeom prst="ellipse">
            <a:avLst/>
          </a:prstGeom>
          <a:solidFill>
            <a:srgbClr val="16A08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>
              <a:solidFill>
                <a:schemeClr val="bg1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8517079" y="2668037"/>
            <a:ext cx="845147" cy="849997"/>
          </a:xfrm>
          <a:prstGeom prst="ellipse">
            <a:avLst/>
          </a:prstGeom>
          <a:solidFill>
            <a:srgbClr val="4B2C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>
              <a:solidFill>
                <a:schemeClr val="bg1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8517079" y="1658444"/>
            <a:ext cx="845147" cy="849997"/>
          </a:xfrm>
          <a:prstGeom prst="ellipse">
            <a:avLst/>
          </a:prstGeom>
          <a:solidFill>
            <a:srgbClr val="C0392B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>
              <a:solidFill>
                <a:schemeClr val="bg1"/>
              </a:solidFill>
            </a:endParaRPr>
          </a:p>
        </p:txBody>
      </p:sp>
      <p:sp>
        <p:nvSpPr>
          <p:cNvPr id="47" name="Text Box 10"/>
          <p:cNvSpPr txBox="1">
            <a:spLocks noChangeArrowheads="1"/>
          </p:cNvSpPr>
          <p:nvPr/>
        </p:nvSpPr>
        <p:spPr bwMode="auto">
          <a:xfrm>
            <a:off x="9513919" y="3607013"/>
            <a:ext cx="2050090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200000"/>
              </a:lnSpc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Танцы</a:t>
            </a:r>
            <a:endParaRPr lang="en-US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  <a:p>
            <a:pPr defTabSz="1088232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18 учащихся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49" name="Oval 31"/>
          <p:cNvSpPr/>
          <p:nvPr/>
        </p:nvSpPr>
        <p:spPr>
          <a:xfrm>
            <a:off x="8517079" y="3660949"/>
            <a:ext cx="845147" cy="849997"/>
          </a:xfrm>
          <a:prstGeom prst="ellipse">
            <a:avLst/>
          </a:prstGeom>
          <a:solidFill>
            <a:srgbClr val="255E9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>
              <a:solidFill>
                <a:schemeClr val="bg1"/>
              </a:solidFill>
            </a:endParaRPr>
          </a:p>
        </p:txBody>
      </p:sp>
      <p:sp>
        <p:nvSpPr>
          <p:cNvPr id="54" name="Text Box 10"/>
          <p:cNvSpPr txBox="1">
            <a:spLocks noChangeArrowheads="1"/>
          </p:cNvSpPr>
          <p:nvPr/>
        </p:nvSpPr>
        <p:spPr bwMode="auto">
          <a:xfrm>
            <a:off x="9513919" y="4599925"/>
            <a:ext cx="2050090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200000"/>
              </a:lnSpc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«Охота на лис»</a:t>
            </a:r>
            <a:endParaRPr lang="en-US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  <a:p>
            <a:pPr defTabSz="1088232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17 учащихся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56" name="Oval 31"/>
          <p:cNvSpPr/>
          <p:nvPr/>
        </p:nvSpPr>
        <p:spPr>
          <a:xfrm>
            <a:off x="8517079" y="4653861"/>
            <a:ext cx="845147" cy="849997"/>
          </a:xfrm>
          <a:prstGeom prst="ellipse">
            <a:avLst/>
          </a:prstGeom>
          <a:solidFill>
            <a:srgbClr val="9E480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>
              <a:solidFill>
                <a:schemeClr val="bg1"/>
              </a:solidFill>
            </a:endParaRPr>
          </a:p>
        </p:txBody>
      </p:sp>
      <p:sp>
        <p:nvSpPr>
          <p:cNvPr id="61" name="Text Box 10"/>
          <p:cNvSpPr txBox="1">
            <a:spLocks noChangeArrowheads="1"/>
          </p:cNvSpPr>
          <p:nvPr/>
        </p:nvSpPr>
        <p:spPr bwMode="auto">
          <a:xfrm>
            <a:off x="7458617" y="5865817"/>
            <a:ext cx="3080347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Н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е занимаются регулярно </a:t>
            </a:r>
            <a:endParaRPr lang="en-US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  <a:p>
            <a:pPr defTabSz="1088232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149 учащихся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63" name="Oval 31"/>
          <p:cNvSpPr/>
          <p:nvPr/>
        </p:nvSpPr>
        <p:spPr>
          <a:xfrm>
            <a:off x="6435369" y="5724015"/>
            <a:ext cx="845147" cy="849997"/>
          </a:xfrm>
          <a:prstGeom prst="ellipse">
            <a:avLst/>
          </a:prstGeom>
          <a:solidFill>
            <a:srgbClr val="63636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906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733355539"/>
              </p:ext>
            </p:extLst>
          </p:nvPr>
        </p:nvGraphicFramePr>
        <p:xfrm>
          <a:off x="573487" y="1566153"/>
          <a:ext cx="10946335" cy="3822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895437" y="1105375"/>
            <a:ext cx="1034662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 anchor="ctr">
            <a:spAutoFit/>
          </a:bodyPr>
          <a:lstStyle/>
          <a:p>
            <a:pPr algn="ctr"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 Semibold" pitchFamily="34" charset="0"/>
                <a:cs typeface="Arial" panose="020B0604020202020204" pitchFamily="34" charset="0"/>
              </a:rPr>
              <a:t>Девушки</a:t>
            </a:r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 Semibold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27814" y="508899"/>
            <a:ext cx="1168198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ru-RU" sz="24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График показателей развития физических качеств учащихся не занимающихся </a:t>
            </a:r>
            <a:r>
              <a:rPr lang="ru-RU" sz="2400" spc="-15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флорболом</a:t>
            </a:r>
            <a:endParaRPr lang="en-CA" sz="2400" spc="-15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31491" y="5770272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- 4,8 сек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26217" y="5770272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см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73434" y="5770272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раз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710076" y="5770365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46 см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746718" y="5770272"/>
            <a:ext cx="1622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370 метров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3"/>
          <p:cNvGrpSpPr/>
          <p:nvPr/>
        </p:nvGrpSpPr>
        <p:grpSpPr>
          <a:xfrm>
            <a:off x="599468" y="5519374"/>
            <a:ext cx="10902149" cy="152400"/>
            <a:chOff x="537376" y="5518223"/>
            <a:chExt cx="10902149" cy="152400"/>
          </a:xfrm>
        </p:grpSpPr>
        <p:cxnSp>
          <p:nvCxnSpPr>
            <p:cNvPr id="22" name="Straight Connector 24"/>
            <p:cNvCxnSpPr/>
            <p:nvPr/>
          </p:nvCxnSpPr>
          <p:spPr>
            <a:xfrm>
              <a:off x="537376" y="5594423"/>
              <a:ext cx="10902149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ounded Rectangle 26"/>
            <p:cNvSpPr/>
            <p:nvPr/>
          </p:nvSpPr>
          <p:spPr>
            <a:xfrm>
              <a:off x="5571511" y="5518223"/>
              <a:ext cx="152400" cy="152400"/>
            </a:xfrm>
            <a:prstGeom prst="roundRect">
              <a:avLst/>
            </a:prstGeom>
            <a:solidFill>
              <a:srgbClr val="298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ounded Rectangle 27"/>
            <p:cNvSpPr/>
            <p:nvPr/>
          </p:nvSpPr>
          <p:spPr>
            <a:xfrm>
              <a:off x="5756747" y="5518223"/>
              <a:ext cx="152400" cy="152400"/>
            </a:xfrm>
            <a:prstGeom prst="roundRect">
              <a:avLst/>
            </a:prstGeom>
            <a:solidFill>
              <a:srgbClr val="16A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8"/>
            <p:cNvSpPr/>
            <p:nvPr/>
          </p:nvSpPr>
          <p:spPr>
            <a:xfrm>
              <a:off x="5950341" y="5518223"/>
              <a:ext cx="152400" cy="152400"/>
            </a:xfrm>
            <a:prstGeom prst="roundRect">
              <a:avLst/>
            </a:prstGeom>
            <a:solidFill>
              <a:srgbClr val="94B6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9"/>
            <p:cNvSpPr/>
            <p:nvPr/>
          </p:nvSpPr>
          <p:spPr>
            <a:xfrm>
              <a:off x="6143935" y="5518223"/>
              <a:ext cx="152400" cy="152400"/>
            </a:xfrm>
            <a:prstGeom prst="roundRect">
              <a:avLst/>
            </a:prstGeom>
            <a:solidFill>
              <a:srgbClr val="F39C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ounded Rectangle 30"/>
            <p:cNvSpPr/>
            <p:nvPr/>
          </p:nvSpPr>
          <p:spPr>
            <a:xfrm>
              <a:off x="6337529" y="5518223"/>
              <a:ext cx="152400" cy="152400"/>
            </a:xfrm>
            <a:prstGeom prst="roundRect">
              <a:avLst/>
            </a:prstGeom>
            <a:solidFill>
              <a:srgbClr val="C039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41336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3890780325"/>
              </p:ext>
            </p:extLst>
          </p:nvPr>
        </p:nvGraphicFramePr>
        <p:xfrm>
          <a:off x="573487" y="1566153"/>
          <a:ext cx="10946335" cy="3822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895437" y="1105375"/>
            <a:ext cx="1034662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 anchor="ctr">
            <a:spAutoFit/>
          </a:bodyPr>
          <a:lstStyle/>
          <a:p>
            <a:pPr algn="ctr"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 Semibold" pitchFamily="34" charset="0"/>
                <a:cs typeface="Arial" panose="020B0604020202020204" pitchFamily="34" charset="0"/>
              </a:rPr>
              <a:t>Девушки</a:t>
            </a:r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 Semibold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412159" y="508899"/>
            <a:ext cx="1131329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ru-RU" sz="24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График показателей развития физических качеств учащихся занимающихся </a:t>
            </a:r>
            <a:r>
              <a:rPr lang="ru-RU" sz="2400" spc="-15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флорболом</a:t>
            </a:r>
            <a:endParaRPr lang="en-CA" sz="2400" spc="-15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31491" y="5770272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- 3,3 сек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26217" y="5770272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см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34913" y="5770272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49 раз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38022" y="5770272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90 см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741131" y="5770272"/>
            <a:ext cx="1612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+</a:t>
            </a:r>
            <a:r>
              <a:rPr lang="ru-RU" dirty="0"/>
              <a:t> </a:t>
            </a:r>
            <a:r>
              <a:rPr lang="ru-RU" dirty="0" smtClean="0"/>
              <a:t>1790 метров</a:t>
            </a:r>
            <a:endParaRPr lang="ru-RU" dirty="0"/>
          </a:p>
        </p:txBody>
      </p:sp>
      <p:grpSp>
        <p:nvGrpSpPr>
          <p:cNvPr id="21" name="Group 23"/>
          <p:cNvGrpSpPr/>
          <p:nvPr/>
        </p:nvGrpSpPr>
        <p:grpSpPr>
          <a:xfrm>
            <a:off x="599468" y="5519374"/>
            <a:ext cx="10902149" cy="152400"/>
            <a:chOff x="537376" y="5518223"/>
            <a:chExt cx="10902149" cy="152400"/>
          </a:xfrm>
        </p:grpSpPr>
        <p:cxnSp>
          <p:nvCxnSpPr>
            <p:cNvPr id="22" name="Straight Connector 24"/>
            <p:cNvCxnSpPr/>
            <p:nvPr/>
          </p:nvCxnSpPr>
          <p:spPr>
            <a:xfrm>
              <a:off x="537376" y="5594423"/>
              <a:ext cx="10902149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ounded Rectangle 26"/>
            <p:cNvSpPr/>
            <p:nvPr/>
          </p:nvSpPr>
          <p:spPr>
            <a:xfrm>
              <a:off x="5571511" y="5518223"/>
              <a:ext cx="152400" cy="152400"/>
            </a:xfrm>
            <a:prstGeom prst="roundRect">
              <a:avLst/>
            </a:prstGeom>
            <a:solidFill>
              <a:srgbClr val="298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ounded Rectangle 27"/>
            <p:cNvSpPr/>
            <p:nvPr/>
          </p:nvSpPr>
          <p:spPr>
            <a:xfrm>
              <a:off x="5756747" y="5518223"/>
              <a:ext cx="152400" cy="152400"/>
            </a:xfrm>
            <a:prstGeom prst="roundRect">
              <a:avLst/>
            </a:prstGeom>
            <a:solidFill>
              <a:srgbClr val="16A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8"/>
            <p:cNvSpPr/>
            <p:nvPr/>
          </p:nvSpPr>
          <p:spPr>
            <a:xfrm>
              <a:off x="5950341" y="5518223"/>
              <a:ext cx="152400" cy="152400"/>
            </a:xfrm>
            <a:prstGeom prst="roundRect">
              <a:avLst/>
            </a:prstGeom>
            <a:solidFill>
              <a:srgbClr val="94B6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9"/>
            <p:cNvSpPr/>
            <p:nvPr/>
          </p:nvSpPr>
          <p:spPr>
            <a:xfrm>
              <a:off x="6143935" y="5518223"/>
              <a:ext cx="152400" cy="152400"/>
            </a:xfrm>
            <a:prstGeom prst="roundRect">
              <a:avLst/>
            </a:prstGeom>
            <a:solidFill>
              <a:srgbClr val="F39C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ounded Rectangle 30"/>
            <p:cNvSpPr/>
            <p:nvPr/>
          </p:nvSpPr>
          <p:spPr>
            <a:xfrm>
              <a:off x="6337529" y="5518223"/>
              <a:ext cx="152400" cy="152400"/>
            </a:xfrm>
            <a:prstGeom prst="roundRect">
              <a:avLst/>
            </a:prstGeom>
            <a:solidFill>
              <a:srgbClr val="C039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5720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3798255046"/>
              </p:ext>
            </p:extLst>
          </p:nvPr>
        </p:nvGraphicFramePr>
        <p:xfrm>
          <a:off x="573487" y="1566153"/>
          <a:ext cx="10946335" cy="3822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870456" y="394599"/>
            <a:ext cx="8436354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ru-RU" sz="24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График разницы показателей развития физических качеств у девушек занимающихся и не занимающихся </a:t>
            </a:r>
            <a:r>
              <a:rPr lang="ru-RU" sz="2400" spc="-15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флорборлом</a:t>
            </a:r>
            <a:endParaRPr lang="en-CA" sz="2400" spc="-15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31491" y="5770272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1,5 сек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86964" y="5770272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см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73434" y="5770272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44 раза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831495" y="5770272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44 см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665438" y="5770272"/>
            <a:ext cx="1612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1420 метров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3"/>
          <p:cNvGrpSpPr/>
          <p:nvPr/>
        </p:nvGrpSpPr>
        <p:grpSpPr>
          <a:xfrm>
            <a:off x="599468" y="5519374"/>
            <a:ext cx="10902149" cy="152400"/>
            <a:chOff x="537376" y="5518223"/>
            <a:chExt cx="10902149" cy="152400"/>
          </a:xfrm>
        </p:grpSpPr>
        <p:cxnSp>
          <p:nvCxnSpPr>
            <p:cNvPr id="22" name="Straight Connector 24"/>
            <p:cNvCxnSpPr/>
            <p:nvPr/>
          </p:nvCxnSpPr>
          <p:spPr>
            <a:xfrm>
              <a:off x="537376" y="5594423"/>
              <a:ext cx="10902149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ounded Rectangle 26"/>
            <p:cNvSpPr/>
            <p:nvPr/>
          </p:nvSpPr>
          <p:spPr>
            <a:xfrm>
              <a:off x="5571511" y="5518223"/>
              <a:ext cx="152400" cy="152400"/>
            </a:xfrm>
            <a:prstGeom prst="roundRect">
              <a:avLst/>
            </a:prstGeom>
            <a:solidFill>
              <a:srgbClr val="298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ounded Rectangle 27"/>
            <p:cNvSpPr/>
            <p:nvPr/>
          </p:nvSpPr>
          <p:spPr>
            <a:xfrm>
              <a:off x="5756747" y="5518223"/>
              <a:ext cx="152400" cy="152400"/>
            </a:xfrm>
            <a:prstGeom prst="roundRect">
              <a:avLst/>
            </a:prstGeom>
            <a:solidFill>
              <a:srgbClr val="16A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8"/>
            <p:cNvSpPr/>
            <p:nvPr/>
          </p:nvSpPr>
          <p:spPr>
            <a:xfrm>
              <a:off x="5950341" y="5518223"/>
              <a:ext cx="152400" cy="152400"/>
            </a:xfrm>
            <a:prstGeom prst="roundRect">
              <a:avLst/>
            </a:prstGeom>
            <a:solidFill>
              <a:srgbClr val="94B6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9"/>
            <p:cNvSpPr/>
            <p:nvPr/>
          </p:nvSpPr>
          <p:spPr>
            <a:xfrm>
              <a:off x="6143935" y="5518223"/>
              <a:ext cx="152400" cy="152400"/>
            </a:xfrm>
            <a:prstGeom prst="roundRect">
              <a:avLst/>
            </a:prstGeom>
            <a:solidFill>
              <a:srgbClr val="F39C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ounded Rectangle 30"/>
            <p:cNvSpPr/>
            <p:nvPr/>
          </p:nvSpPr>
          <p:spPr>
            <a:xfrm>
              <a:off x="6337529" y="5518223"/>
              <a:ext cx="152400" cy="152400"/>
            </a:xfrm>
            <a:prstGeom prst="roundRect">
              <a:avLst/>
            </a:prstGeom>
            <a:solidFill>
              <a:srgbClr val="C039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1928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720725" y="1369032"/>
            <a:ext cx="10346623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 anchor="ctr">
            <a:spAutoFit/>
          </a:bodyPr>
          <a:lstStyle/>
          <a:p>
            <a:pPr algn="ctr" defTabSz="1088232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 Semibold" pitchFamily="34" charset="0"/>
                <a:cs typeface="Arial" panose="020B0604020202020204" pitchFamily="34" charset="0"/>
              </a:rPr>
              <a:t>В результате исследования было выявлено что занятие </a:t>
            </a:r>
            <a:r>
              <a:rPr lang="ru-RU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 Semibold" pitchFamily="34" charset="0"/>
                <a:cs typeface="Arial" panose="020B0604020202020204" pitchFamily="34" charset="0"/>
              </a:rPr>
              <a:t>флорболом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 Semibold" pitchFamily="34" charset="0"/>
                <a:cs typeface="Arial" panose="020B0604020202020204" pitchFamily="34" charset="0"/>
              </a:rPr>
              <a:t> способствовало развитию следующих физических качеств: силы мышц ног, выносливости, силы мышц рук и ловкости. Такое качество как быстрота развилась в меньшей степени чем у девушек не занимающихся </a:t>
            </a:r>
            <a:r>
              <a:rPr lang="ru-RU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 Semibold" pitchFamily="34" charset="0"/>
                <a:cs typeface="Arial" panose="020B0604020202020204" pitchFamily="34" charset="0"/>
              </a:rPr>
              <a:t>флорболом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 Semibold" pitchFamily="34" charset="0"/>
                <a:cs typeface="Arial" panose="020B0604020202020204" pitchFamily="34" charset="0"/>
              </a:rPr>
              <a:t>, однако показатель быстроты этих девушек ниже чем у занимающихся </a:t>
            </a:r>
            <a:r>
              <a:rPr lang="ru-RU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 Semibold" pitchFamily="34" charset="0"/>
                <a:cs typeface="Arial" panose="020B0604020202020204" pitchFamily="34" charset="0"/>
              </a:rPr>
              <a:t>флорболом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 Semibold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223848" y="508899"/>
            <a:ext cx="568989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ru-RU" sz="2400" b="1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Результаты проведенного исследования</a:t>
            </a:r>
            <a:endParaRPr lang="en-CA" sz="2400" b="1" spc="-15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3131700" y="3053277"/>
            <a:ext cx="3070225" cy="1816030"/>
          </a:xfrm>
          <a:custGeom>
            <a:avLst/>
            <a:gdLst>
              <a:gd name="T0" fmla="*/ 0 w 197"/>
              <a:gd name="T1" fmla="*/ 87 h 87"/>
              <a:gd name="T2" fmla="*/ 99 w 197"/>
              <a:gd name="T3" fmla="*/ 87 h 87"/>
              <a:gd name="T4" fmla="*/ 99 w 197"/>
              <a:gd name="T5" fmla="*/ 87 h 87"/>
              <a:gd name="T6" fmla="*/ 197 w 197"/>
              <a:gd name="T7" fmla="*/ 87 h 87"/>
              <a:gd name="T8" fmla="*/ 110 w 197"/>
              <a:gd name="T9" fmla="*/ 6 h 87"/>
              <a:gd name="T10" fmla="*/ 99 w 197"/>
              <a:gd name="T11" fmla="*/ 0 h 87"/>
              <a:gd name="T12" fmla="*/ 99 w 197"/>
              <a:gd name="T13" fmla="*/ 0 h 87"/>
              <a:gd name="T14" fmla="*/ 99 w 197"/>
              <a:gd name="T15" fmla="*/ 0 h 87"/>
              <a:gd name="T16" fmla="*/ 88 w 197"/>
              <a:gd name="T17" fmla="*/ 6 h 87"/>
              <a:gd name="T18" fmla="*/ 0 w 197"/>
              <a:gd name="T1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7" h="87">
                <a:moveTo>
                  <a:pt x="0" y="87"/>
                </a:moveTo>
                <a:cubicBezTo>
                  <a:pt x="99" y="87"/>
                  <a:pt x="99" y="87"/>
                  <a:pt x="99" y="87"/>
                </a:cubicBezTo>
                <a:cubicBezTo>
                  <a:pt x="99" y="87"/>
                  <a:pt x="99" y="87"/>
                  <a:pt x="99" y="87"/>
                </a:cubicBezTo>
                <a:cubicBezTo>
                  <a:pt x="197" y="87"/>
                  <a:pt x="197" y="87"/>
                  <a:pt x="197" y="87"/>
                </a:cubicBezTo>
                <a:cubicBezTo>
                  <a:pt x="177" y="80"/>
                  <a:pt x="150" y="56"/>
                  <a:pt x="110" y="6"/>
                </a:cubicBezTo>
                <a:cubicBezTo>
                  <a:pt x="106" y="2"/>
                  <a:pt x="102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5" y="0"/>
                  <a:pt x="92" y="2"/>
                  <a:pt x="88" y="6"/>
                </a:cubicBezTo>
                <a:cubicBezTo>
                  <a:pt x="48" y="56"/>
                  <a:pt x="20" y="80"/>
                  <a:pt x="0" y="87"/>
                </a:cubicBezTo>
                <a:close/>
              </a:path>
            </a:pathLst>
          </a:custGeom>
          <a:solidFill>
            <a:srgbClr val="F39C12">
              <a:alpha val="6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1698187" y="4490720"/>
            <a:ext cx="3054350" cy="388112"/>
          </a:xfrm>
          <a:custGeom>
            <a:avLst/>
            <a:gdLst>
              <a:gd name="T0" fmla="*/ 0 w 196"/>
              <a:gd name="T1" fmla="*/ 87 h 87"/>
              <a:gd name="T2" fmla="*/ 98 w 196"/>
              <a:gd name="T3" fmla="*/ 87 h 87"/>
              <a:gd name="T4" fmla="*/ 98 w 196"/>
              <a:gd name="T5" fmla="*/ 87 h 87"/>
              <a:gd name="T6" fmla="*/ 196 w 196"/>
              <a:gd name="T7" fmla="*/ 87 h 87"/>
              <a:gd name="T8" fmla="*/ 109 w 196"/>
              <a:gd name="T9" fmla="*/ 6 h 87"/>
              <a:gd name="T10" fmla="*/ 98 w 196"/>
              <a:gd name="T11" fmla="*/ 0 h 87"/>
              <a:gd name="T12" fmla="*/ 98 w 196"/>
              <a:gd name="T13" fmla="*/ 0 h 87"/>
              <a:gd name="T14" fmla="*/ 98 w 196"/>
              <a:gd name="T15" fmla="*/ 0 h 87"/>
              <a:gd name="T16" fmla="*/ 87 w 196"/>
              <a:gd name="T17" fmla="*/ 6 h 87"/>
              <a:gd name="T18" fmla="*/ 0 w 196"/>
              <a:gd name="T1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6" h="87">
                <a:moveTo>
                  <a:pt x="0" y="87"/>
                </a:moveTo>
                <a:cubicBezTo>
                  <a:pt x="98" y="87"/>
                  <a:pt x="98" y="87"/>
                  <a:pt x="98" y="87"/>
                </a:cubicBezTo>
                <a:cubicBezTo>
                  <a:pt x="98" y="87"/>
                  <a:pt x="98" y="87"/>
                  <a:pt x="98" y="87"/>
                </a:cubicBezTo>
                <a:cubicBezTo>
                  <a:pt x="196" y="87"/>
                  <a:pt x="196" y="87"/>
                  <a:pt x="196" y="87"/>
                </a:cubicBezTo>
                <a:cubicBezTo>
                  <a:pt x="177" y="80"/>
                  <a:pt x="149" y="56"/>
                  <a:pt x="109" y="6"/>
                </a:cubicBezTo>
                <a:cubicBezTo>
                  <a:pt x="105" y="2"/>
                  <a:pt x="102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5" y="0"/>
                  <a:pt x="91" y="2"/>
                  <a:pt x="87" y="6"/>
                </a:cubicBezTo>
                <a:cubicBezTo>
                  <a:pt x="47" y="56"/>
                  <a:pt x="20" y="80"/>
                  <a:pt x="0" y="87"/>
                </a:cubicBezTo>
                <a:close/>
              </a:path>
            </a:pathLst>
          </a:custGeom>
          <a:solidFill>
            <a:srgbClr val="C0392B">
              <a:alpha val="6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>
            <a:off x="6124137" y="3423920"/>
            <a:ext cx="3071813" cy="1454912"/>
          </a:xfrm>
          <a:custGeom>
            <a:avLst/>
            <a:gdLst>
              <a:gd name="T0" fmla="*/ 0 w 197"/>
              <a:gd name="T1" fmla="*/ 87 h 87"/>
              <a:gd name="T2" fmla="*/ 99 w 197"/>
              <a:gd name="T3" fmla="*/ 87 h 87"/>
              <a:gd name="T4" fmla="*/ 99 w 197"/>
              <a:gd name="T5" fmla="*/ 87 h 87"/>
              <a:gd name="T6" fmla="*/ 197 w 197"/>
              <a:gd name="T7" fmla="*/ 87 h 87"/>
              <a:gd name="T8" fmla="*/ 110 w 197"/>
              <a:gd name="T9" fmla="*/ 6 h 87"/>
              <a:gd name="T10" fmla="*/ 99 w 197"/>
              <a:gd name="T11" fmla="*/ 0 h 87"/>
              <a:gd name="T12" fmla="*/ 99 w 197"/>
              <a:gd name="T13" fmla="*/ 0 h 87"/>
              <a:gd name="T14" fmla="*/ 99 w 197"/>
              <a:gd name="T15" fmla="*/ 0 h 87"/>
              <a:gd name="T16" fmla="*/ 88 w 197"/>
              <a:gd name="T17" fmla="*/ 6 h 87"/>
              <a:gd name="T18" fmla="*/ 0 w 197"/>
              <a:gd name="T1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7" h="87">
                <a:moveTo>
                  <a:pt x="0" y="87"/>
                </a:moveTo>
                <a:cubicBezTo>
                  <a:pt x="99" y="87"/>
                  <a:pt x="99" y="87"/>
                  <a:pt x="99" y="87"/>
                </a:cubicBezTo>
                <a:cubicBezTo>
                  <a:pt x="99" y="87"/>
                  <a:pt x="99" y="87"/>
                  <a:pt x="99" y="87"/>
                </a:cubicBezTo>
                <a:cubicBezTo>
                  <a:pt x="197" y="87"/>
                  <a:pt x="197" y="87"/>
                  <a:pt x="197" y="87"/>
                </a:cubicBezTo>
                <a:cubicBezTo>
                  <a:pt x="177" y="80"/>
                  <a:pt x="149" y="56"/>
                  <a:pt x="110" y="6"/>
                </a:cubicBezTo>
                <a:cubicBezTo>
                  <a:pt x="106" y="2"/>
                  <a:pt x="102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5" y="0"/>
                  <a:pt x="92" y="2"/>
                  <a:pt x="88" y="6"/>
                </a:cubicBezTo>
                <a:cubicBezTo>
                  <a:pt x="48" y="56"/>
                  <a:pt x="20" y="80"/>
                  <a:pt x="0" y="87"/>
                </a:cubicBezTo>
                <a:close/>
              </a:path>
            </a:pathLst>
          </a:custGeom>
          <a:solidFill>
            <a:srgbClr val="16A085">
              <a:alpha val="6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8"/>
          <p:cNvSpPr>
            <a:spLocks/>
          </p:cNvSpPr>
          <p:nvPr/>
        </p:nvSpPr>
        <p:spPr bwMode="auto">
          <a:xfrm>
            <a:off x="4690625" y="3901440"/>
            <a:ext cx="3054350" cy="977392"/>
          </a:xfrm>
          <a:custGeom>
            <a:avLst/>
            <a:gdLst>
              <a:gd name="T0" fmla="*/ 0 w 196"/>
              <a:gd name="T1" fmla="*/ 87 h 87"/>
              <a:gd name="T2" fmla="*/ 98 w 196"/>
              <a:gd name="T3" fmla="*/ 87 h 87"/>
              <a:gd name="T4" fmla="*/ 98 w 196"/>
              <a:gd name="T5" fmla="*/ 87 h 87"/>
              <a:gd name="T6" fmla="*/ 196 w 196"/>
              <a:gd name="T7" fmla="*/ 87 h 87"/>
              <a:gd name="T8" fmla="*/ 109 w 196"/>
              <a:gd name="T9" fmla="*/ 6 h 87"/>
              <a:gd name="T10" fmla="*/ 98 w 196"/>
              <a:gd name="T11" fmla="*/ 0 h 87"/>
              <a:gd name="T12" fmla="*/ 98 w 196"/>
              <a:gd name="T13" fmla="*/ 0 h 87"/>
              <a:gd name="T14" fmla="*/ 98 w 196"/>
              <a:gd name="T15" fmla="*/ 0 h 87"/>
              <a:gd name="T16" fmla="*/ 87 w 196"/>
              <a:gd name="T17" fmla="*/ 6 h 87"/>
              <a:gd name="T18" fmla="*/ 0 w 196"/>
              <a:gd name="T1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6" h="87">
                <a:moveTo>
                  <a:pt x="0" y="87"/>
                </a:moveTo>
                <a:cubicBezTo>
                  <a:pt x="98" y="87"/>
                  <a:pt x="98" y="87"/>
                  <a:pt x="98" y="87"/>
                </a:cubicBezTo>
                <a:cubicBezTo>
                  <a:pt x="98" y="87"/>
                  <a:pt x="98" y="87"/>
                  <a:pt x="98" y="87"/>
                </a:cubicBezTo>
                <a:cubicBezTo>
                  <a:pt x="196" y="87"/>
                  <a:pt x="196" y="87"/>
                  <a:pt x="196" y="87"/>
                </a:cubicBezTo>
                <a:cubicBezTo>
                  <a:pt x="176" y="80"/>
                  <a:pt x="149" y="56"/>
                  <a:pt x="109" y="6"/>
                </a:cubicBezTo>
                <a:cubicBezTo>
                  <a:pt x="105" y="2"/>
                  <a:pt x="102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4" y="0"/>
                  <a:pt x="91" y="2"/>
                  <a:pt x="87" y="6"/>
                </a:cubicBezTo>
                <a:cubicBezTo>
                  <a:pt x="47" y="56"/>
                  <a:pt x="19" y="80"/>
                  <a:pt x="0" y="87"/>
                </a:cubicBezTo>
                <a:close/>
              </a:path>
            </a:pathLst>
          </a:custGeom>
          <a:solidFill>
            <a:srgbClr val="94B64E">
              <a:alpha val="6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0"/>
          <p:cNvSpPr>
            <a:spLocks/>
          </p:cNvSpPr>
          <p:nvPr/>
        </p:nvSpPr>
        <p:spPr bwMode="auto">
          <a:xfrm>
            <a:off x="7698937" y="2386457"/>
            <a:ext cx="3070225" cy="2492375"/>
          </a:xfrm>
          <a:custGeom>
            <a:avLst/>
            <a:gdLst>
              <a:gd name="T0" fmla="*/ 0 w 197"/>
              <a:gd name="T1" fmla="*/ 87 h 87"/>
              <a:gd name="T2" fmla="*/ 98 w 197"/>
              <a:gd name="T3" fmla="*/ 87 h 87"/>
              <a:gd name="T4" fmla="*/ 98 w 197"/>
              <a:gd name="T5" fmla="*/ 87 h 87"/>
              <a:gd name="T6" fmla="*/ 197 w 197"/>
              <a:gd name="T7" fmla="*/ 87 h 87"/>
              <a:gd name="T8" fmla="*/ 109 w 197"/>
              <a:gd name="T9" fmla="*/ 6 h 87"/>
              <a:gd name="T10" fmla="*/ 98 w 197"/>
              <a:gd name="T11" fmla="*/ 0 h 87"/>
              <a:gd name="T12" fmla="*/ 98 w 197"/>
              <a:gd name="T13" fmla="*/ 0 h 87"/>
              <a:gd name="T14" fmla="*/ 98 w 197"/>
              <a:gd name="T15" fmla="*/ 0 h 87"/>
              <a:gd name="T16" fmla="*/ 88 w 197"/>
              <a:gd name="T17" fmla="*/ 6 h 87"/>
              <a:gd name="T18" fmla="*/ 0 w 197"/>
              <a:gd name="T1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7" h="87">
                <a:moveTo>
                  <a:pt x="0" y="87"/>
                </a:moveTo>
                <a:cubicBezTo>
                  <a:pt x="98" y="87"/>
                  <a:pt x="98" y="87"/>
                  <a:pt x="98" y="87"/>
                </a:cubicBezTo>
                <a:cubicBezTo>
                  <a:pt x="98" y="87"/>
                  <a:pt x="98" y="87"/>
                  <a:pt x="98" y="87"/>
                </a:cubicBezTo>
                <a:cubicBezTo>
                  <a:pt x="197" y="87"/>
                  <a:pt x="197" y="87"/>
                  <a:pt x="197" y="87"/>
                </a:cubicBezTo>
                <a:cubicBezTo>
                  <a:pt x="177" y="80"/>
                  <a:pt x="149" y="56"/>
                  <a:pt x="109" y="6"/>
                </a:cubicBezTo>
                <a:cubicBezTo>
                  <a:pt x="105" y="2"/>
                  <a:pt x="102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5" y="0"/>
                  <a:pt x="91" y="2"/>
                  <a:pt x="88" y="6"/>
                </a:cubicBezTo>
                <a:cubicBezTo>
                  <a:pt x="48" y="56"/>
                  <a:pt x="20" y="80"/>
                  <a:pt x="0" y="87"/>
                </a:cubicBezTo>
                <a:close/>
              </a:path>
            </a:pathLst>
          </a:custGeom>
          <a:solidFill>
            <a:srgbClr val="2980B9">
              <a:alpha val="6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2830314" y="5897117"/>
            <a:ext cx="549569" cy="549569"/>
          </a:xfrm>
          <a:prstGeom prst="roundRect">
            <a:avLst/>
          </a:prstGeom>
          <a:solidFill>
            <a:srgbClr val="F39C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90674" y="6033402"/>
            <a:ext cx="18471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Гибкость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20725" y="5113190"/>
            <a:ext cx="549569" cy="549569"/>
          </a:xfrm>
          <a:prstGeom prst="roundRect">
            <a:avLst/>
          </a:prstGeom>
          <a:solidFill>
            <a:srgbClr val="C039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81085" y="5249475"/>
            <a:ext cx="18471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Быстрота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8352558" y="5113190"/>
            <a:ext cx="549569" cy="549569"/>
          </a:xfrm>
          <a:prstGeom prst="roundRect">
            <a:avLst/>
          </a:prstGeom>
          <a:solidFill>
            <a:srgbClr val="2980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9112918" y="5249475"/>
            <a:ext cx="18471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Выносливость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6546545" y="5897117"/>
            <a:ext cx="549569" cy="549569"/>
          </a:xfrm>
          <a:prstGeom prst="roundRect">
            <a:avLst/>
          </a:prstGeom>
          <a:solidFill>
            <a:srgbClr val="16A0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306905" y="6033402"/>
            <a:ext cx="18471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Сила мышц ног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4706531" y="5113190"/>
            <a:ext cx="549569" cy="549569"/>
          </a:xfrm>
          <a:prstGeom prst="roundRect">
            <a:avLst/>
          </a:prstGeom>
          <a:solidFill>
            <a:srgbClr val="94B6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437855" y="5249475"/>
            <a:ext cx="18471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Сила мышц рук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17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663</Words>
  <Application>Microsoft Office PowerPoint</Application>
  <PresentationFormat>Широкоэкранный</PresentationFormat>
  <Paragraphs>133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Open Sans</vt:lpstr>
      <vt:lpstr>Open Sans Semibold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занятий флорболом на развитие физических качеств учащихся среднего звена</dc:title>
  <dc:creator>Царегородцев</dc:creator>
  <cp:lastModifiedBy>Максим Царегородцев</cp:lastModifiedBy>
  <cp:revision>46</cp:revision>
  <dcterms:created xsi:type="dcterms:W3CDTF">2015-02-01T08:42:49Z</dcterms:created>
  <dcterms:modified xsi:type="dcterms:W3CDTF">2015-02-08T09:39:40Z</dcterms:modified>
</cp:coreProperties>
</file>