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3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59" r:id="rId5"/>
    <p:sldId id="285" r:id="rId6"/>
    <p:sldId id="260" r:id="rId7"/>
    <p:sldId id="261" r:id="rId8"/>
    <p:sldId id="284" r:id="rId9"/>
    <p:sldId id="262" r:id="rId10"/>
    <p:sldId id="263" r:id="rId11"/>
    <p:sldId id="264" r:id="rId12"/>
    <p:sldId id="265" r:id="rId13"/>
    <p:sldId id="266" r:id="rId14"/>
    <p:sldId id="267" r:id="rId15"/>
    <p:sldId id="268" r:id="rId16"/>
    <p:sldId id="269" r:id="rId17"/>
    <p:sldId id="270" r:id="rId18"/>
    <p:sldId id="271" r:id="rId19"/>
    <p:sldId id="272" r:id="rId20"/>
    <p:sldId id="276" r:id="rId21"/>
    <p:sldId id="273" r:id="rId22"/>
    <p:sldId id="275" r:id="rId23"/>
    <p:sldId id="274" r:id="rId24"/>
    <p:sldId id="277" r:id="rId25"/>
    <p:sldId id="278" r:id="rId26"/>
    <p:sldId id="279" r:id="rId27"/>
    <p:sldId id="280" r:id="rId28"/>
    <p:sldId id="281" r:id="rId29"/>
    <p:sldId id="282" r:id="rId30"/>
    <p:sldId id="283" r:id="rId31"/>
    <p:sldId id="286" r:id="rId32"/>
    <p:sldId id="287" r:id="rId33"/>
    <p:sldId id="288" r:id="rId34"/>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1C54"/>
    <a:srgbClr val="081422"/>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p:scale>
          <a:sx n="50" d="100"/>
          <a:sy n="50" d="100"/>
        </p:scale>
        <p:origin x="-1734" y="-123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1DDC439C-999E-4FCE-BA42-ECD84BA5897F}" type="datetimeFigureOut">
              <a:rPr lang="ru-RU" smtClean="0"/>
              <a:pPr/>
              <a:t>13.11.2012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E6EC3D20-DE01-4D83-A0AB-9F636B62AC9B}"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1DDC439C-999E-4FCE-BA42-ECD84BA5897F}" type="datetimeFigureOut">
              <a:rPr lang="ru-RU" smtClean="0"/>
              <a:pPr/>
              <a:t>13.11.2012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E6EC3D20-DE01-4D83-A0AB-9F636B62AC9B}"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1DDC439C-999E-4FCE-BA42-ECD84BA5897F}" type="datetimeFigureOut">
              <a:rPr lang="ru-RU" smtClean="0"/>
              <a:pPr/>
              <a:t>13.11.2012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E6EC3D20-DE01-4D83-A0AB-9F636B62AC9B}"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1DDC439C-999E-4FCE-BA42-ECD84BA5897F}" type="datetimeFigureOut">
              <a:rPr lang="ru-RU" smtClean="0"/>
              <a:pPr/>
              <a:t>13.11.2012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E6EC3D20-DE01-4D83-A0AB-9F636B62AC9B}"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1DDC439C-999E-4FCE-BA42-ECD84BA5897F}" type="datetimeFigureOut">
              <a:rPr lang="ru-RU" smtClean="0"/>
              <a:pPr/>
              <a:t>13.11.2012</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E6EC3D20-DE01-4D83-A0AB-9F636B62AC9B}"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1DDC439C-999E-4FCE-BA42-ECD84BA5897F}" type="datetimeFigureOut">
              <a:rPr lang="ru-RU" smtClean="0"/>
              <a:pPr/>
              <a:t>13.11.2012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E6EC3D20-DE01-4D83-A0AB-9F636B62AC9B}"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1DDC439C-999E-4FCE-BA42-ECD84BA5897F}" type="datetimeFigureOut">
              <a:rPr lang="ru-RU" smtClean="0"/>
              <a:pPr/>
              <a:t>13.11.2012</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E6EC3D20-DE01-4D83-A0AB-9F636B62AC9B}"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1DDC439C-999E-4FCE-BA42-ECD84BA5897F}" type="datetimeFigureOut">
              <a:rPr lang="ru-RU" smtClean="0"/>
              <a:pPr/>
              <a:t>13.11.2012</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E6EC3D20-DE01-4D83-A0AB-9F636B62AC9B}"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1DDC439C-999E-4FCE-BA42-ECD84BA5897F}" type="datetimeFigureOut">
              <a:rPr lang="ru-RU" smtClean="0"/>
              <a:pPr/>
              <a:t>13.11.2012</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E6EC3D20-DE01-4D83-A0AB-9F636B62AC9B}"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1DDC439C-999E-4FCE-BA42-ECD84BA5897F}" type="datetimeFigureOut">
              <a:rPr lang="ru-RU" smtClean="0"/>
              <a:pPr/>
              <a:t>13.11.2012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E6EC3D20-DE01-4D83-A0AB-9F636B62AC9B}"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1DDC439C-999E-4FCE-BA42-ECD84BA5897F}" type="datetimeFigureOut">
              <a:rPr lang="ru-RU" smtClean="0"/>
              <a:pPr/>
              <a:t>13.11.2012</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E6EC3D20-DE01-4D83-A0AB-9F636B62AC9B}"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DDC439C-999E-4FCE-BA42-ECD84BA5897F}" type="datetimeFigureOut">
              <a:rPr lang="ru-RU" smtClean="0"/>
              <a:pPr/>
              <a:t>13.11.2012</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6EC3D20-DE01-4D83-A0AB-9F636B62AC9B}"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1.jpeg"/><Relationship Id="rId1" Type="http://schemas.openxmlformats.org/officeDocument/2006/relationships/slideLayout" Target="../slideLayouts/slideLayout2.xml"/><Relationship Id="rId6" Type="http://schemas.openxmlformats.org/officeDocument/2006/relationships/image" Target="../media/image7.jpeg"/><Relationship Id="rId5" Type="http://schemas.openxmlformats.org/officeDocument/2006/relationships/image" Target="../media/image6.jpeg"/><Relationship Id="rId4" Type="http://schemas.openxmlformats.org/officeDocument/2006/relationships/image" Target="../media/image5.jpeg"/></Relationships>
</file>

<file path=ppt/slides/_rels/slide6.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1.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C:\Users\dns\Desktop\Рисунок2т.jpg"/>
          <p:cNvPicPr>
            <a:picLocks noChangeAspect="1" noChangeArrowheads="1"/>
          </p:cNvPicPr>
          <p:nvPr/>
        </p:nvPicPr>
        <p:blipFill>
          <a:blip r:embed="rId2"/>
          <a:srcRect l="21435" t="3125"/>
          <a:stretch>
            <a:fillRect/>
          </a:stretch>
        </p:blipFill>
        <p:spPr bwMode="auto">
          <a:xfrm>
            <a:off x="0" y="0"/>
            <a:ext cx="9448800" cy="6858000"/>
          </a:xfrm>
          <a:prstGeom prst="rect">
            <a:avLst/>
          </a:prstGeom>
          <a:noFill/>
        </p:spPr>
      </p:pic>
      <p:sp>
        <p:nvSpPr>
          <p:cNvPr id="33793" name="Rectangle 1"/>
          <p:cNvSpPr>
            <a:spLocks noChangeArrowheads="1"/>
          </p:cNvSpPr>
          <p:nvPr/>
        </p:nvSpPr>
        <p:spPr bwMode="auto">
          <a:xfrm>
            <a:off x="566717" y="357166"/>
            <a:ext cx="8577283" cy="769441"/>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4400" b="1" i="0" u="none" strike="noStrike" cap="none" normalizeH="0" baseline="0" dirty="0" smtClean="0">
                <a:ln>
                  <a:noFill/>
                </a:ln>
                <a:solidFill>
                  <a:srgbClr val="C00000"/>
                </a:solidFill>
                <a:effectLst/>
                <a:latin typeface="Calibri" pitchFamily="34" charset="0"/>
                <a:ea typeface="Calibri" pitchFamily="34" charset="0"/>
                <a:cs typeface="Times New Roman" pitchFamily="18" charset="0"/>
              </a:rPr>
              <a:t>ВСЕМИРНЫЙ ДЕНЬ ПРАВ РЕБЁНКА</a:t>
            </a:r>
            <a:endParaRPr kumimoji="0" lang="ru-RU" sz="4400" b="0" i="0" u="none" strike="noStrike" cap="none" normalizeH="0" baseline="0" dirty="0" smtClean="0">
              <a:ln>
                <a:noFill/>
              </a:ln>
              <a:solidFill>
                <a:schemeClr val="tx1"/>
              </a:solidFill>
              <a:effectLst/>
              <a:latin typeface="Arial" pitchFamily="34" charset="0"/>
              <a:cs typeface="Arial" pitchFamily="34" charset="0"/>
            </a:endParaRPr>
          </a:p>
        </p:txBody>
      </p:sp>
      <p:pic>
        <p:nvPicPr>
          <p:cNvPr id="5" name="Рисунок 4" descr="C:\Users\dns\Pictures\картинки\жизнь детей\LifeBaby36.jpg"/>
          <p:cNvPicPr/>
          <p:nvPr/>
        </p:nvPicPr>
        <p:blipFill>
          <a:blip r:embed="rId3"/>
          <a:srcRect/>
          <a:stretch>
            <a:fillRect/>
          </a:stretch>
        </p:blipFill>
        <p:spPr bwMode="auto">
          <a:xfrm>
            <a:off x="2285984" y="1285860"/>
            <a:ext cx="5000660" cy="4357718"/>
          </a:xfrm>
          <a:prstGeom prst="rect">
            <a:avLst/>
          </a:prstGeom>
          <a:noFill/>
          <a:ln w="9525">
            <a:noFill/>
            <a:miter lim="800000"/>
            <a:headEnd/>
            <a:tailEnd/>
          </a:ln>
        </p:spPr>
      </p:pic>
      <p:sp>
        <p:nvSpPr>
          <p:cNvPr id="33794" name="Rectangle 2"/>
          <p:cNvSpPr>
            <a:spLocks noChangeArrowheads="1"/>
          </p:cNvSpPr>
          <p:nvPr/>
        </p:nvSpPr>
        <p:spPr bwMode="auto">
          <a:xfrm>
            <a:off x="2571736" y="5643578"/>
            <a:ext cx="4286280" cy="92333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ru-RU" sz="5400" b="1" i="0" u="none" strike="noStrike" cap="none" normalizeH="0" baseline="0" dirty="0" smtClean="0">
                <a:ln>
                  <a:noFill/>
                </a:ln>
                <a:solidFill>
                  <a:srgbClr val="C00000"/>
                </a:solidFill>
                <a:effectLst/>
                <a:latin typeface="Calibri" pitchFamily="34" charset="0"/>
                <a:ea typeface="Calibri" pitchFamily="34" charset="0"/>
                <a:cs typeface="Times New Roman" pitchFamily="18" charset="0"/>
              </a:rPr>
              <a:t>20 НОЯБРЯ</a:t>
            </a:r>
            <a:endParaRPr kumimoji="0" lang="ru-RU" sz="54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ntr" presetSubtype="16"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diamond(in)">
                                      <p:cBhvr>
                                        <p:cTn id="7" dur="3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2" descr="C:\Users\dns\Desktop\Рисунок2т.jpg"/>
          <p:cNvPicPr>
            <a:picLocks noChangeAspect="1" noChangeArrowheads="1"/>
          </p:cNvPicPr>
          <p:nvPr/>
        </p:nvPicPr>
        <p:blipFill>
          <a:blip r:embed="rId2"/>
          <a:srcRect l="21435" t="3125"/>
          <a:stretch>
            <a:fillRect/>
          </a:stretch>
        </p:blipFill>
        <p:spPr bwMode="auto">
          <a:xfrm>
            <a:off x="0" y="0"/>
            <a:ext cx="9448800" cy="6858000"/>
          </a:xfrm>
          <a:prstGeom prst="rect">
            <a:avLst/>
          </a:prstGeom>
          <a:noFill/>
        </p:spPr>
      </p:pic>
      <p:pic>
        <p:nvPicPr>
          <p:cNvPr id="4" name="i-main-pic" descr="Картинка 7 из 1290"/>
          <p:cNvPicPr>
            <a:picLocks noGrp="1" noChangeAspect="1" noChangeArrowheads="1"/>
          </p:cNvPicPr>
          <p:nvPr>
            <p:ph idx="1"/>
          </p:nvPr>
        </p:nvPicPr>
        <p:blipFill>
          <a:blip r:embed="rId3"/>
          <a:srcRect/>
          <a:stretch>
            <a:fillRect/>
          </a:stretch>
        </p:blipFill>
        <p:spPr bwMode="auto">
          <a:xfrm>
            <a:off x="357158" y="500042"/>
            <a:ext cx="4572032" cy="5843855"/>
          </a:xfrm>
          <a:prstGeom prst="rect">
            <a:avLst/>
          </a:prstGeom>
          <a:noFill/>
          <a:ln w="9525">
            <a:noFill/>
            <a:miter lim="800000"/>
            <a:headEnd/>
            <a:tailEnd/>
          </a:ln>
        </p:spPr>
      </p:pic>
      <p:sp>
        <p:nvSpPr>
          <p:cNvPr id="5" name="Rectangle 3"/>
          <p:cNvSpPr txBox="1">
            <a:spLocks noChangeArrowheads="1"/>
          </p:cNvSpPr>
          <p:nvPr/>
        </p:nvSpPr>
        <p:spPr>
          <a:xfrm>
            <a:off x="4857752" y="2643182"/>
            <a:ext cx="4000503" cy="2000264"/>
          </a:xfrm>
          <a:prstGeom prst="rect">
            <a:avLst/>
          </a:prstGeom>
        </p:spPr>
        <p:txBody>
          <a:bodyPr vert="horz" lIns="91440" tIns="45720" rIns="91440" bIns="45720" rtlCol="0">
            <a:noAutofit/>
          </a:bodyPr>
          <a:lstStyle/>
          <a:p>
            <a:pPr marL="342900" marR="0" lvl="0" indent="-342900" defTabSz="914400" rtl="0" eaLnBrk="1" fontAlgn="auto" latinLnBrk="0" hangingPunct="1">
              <a:lnSpc>
                <a:spcPct val="80000"/>
              </a:lnSpc>
              <a:spcBef>
                <a:spcPct val="20000"/>
              </a:spcBef>
              <a:spcAft>
                <a:spcPts val="0"/>
              </a:spcAft>
              <a:buClrTx/>
              <a:buSzTx/>
              <a:buFont typeface="Wingdings" pitchFamily="2" charset="2"/>
              <a:buNone/>
              <a:tabLst/>
              <a:defRPr/>
            </a:pPr>
            <a:r>
              <a:rPr kumimoji="0" lang="ru-RU" sz="3200" b="1" u="none" strike="noStrike" kern="1200" cap="none" spc="0" normalizeH="0" baseline="0" noProof="0" dirty="0" smtClean="0">
                <a:ln>
                  <a:noFill/>
                </a:ln>
                <a:solidFill>
                  <a:srgbClr val="001C54"/>
                </a:solidFill>
                <a:effectLst/>
                <a:uLnTx/>
                <a:uFillTx/>
                <a:ea typeface="+mn-ea"/>
                <a:cs typeface="Times New Roman" pitchFamily="18" charset="0"/>
              </a:rPr>
              <a:t>    </a:t>
            </a:r>
            <a:r>
              <a:rPr kumimoji="0" lang="ru-RU" sz="3200" u="none" strike="noStrike" kern="1200" cap="none" spc="0" normalizeH="0" baseline="0" noProof="0" dirty="0" smtClean="0">
                <a:ln>
                  <a:noFill/>
                </a:ln>
                <a:solidFill>
                  <a:srgbClr val="001C54"/>
                </a:solidFill>
                <a:effectLst/>
                <a:uLnTx/>
                <a:uFillTx/>
                <a:ea typeface="+mn-ea"/>
                <a:cs typeface="Times New Roman" pitchFamily="18" charset="0"/>
              </a:rPr>
              <a:t>Ребенком является каждое человеческое существо до достижения  </a:t>
            </a:r>
          </a:p>
          <a:p>
            <a:pPr marL="342900" marR="0" lvl="0" indent="-342900" defTabSz="914400" rtl="0" eaLnBrk="1" fontAlgn="auto" latinLnBrk="0" hangingPunct="1">
              <a:lnSpc>
                <a:spcPct val="80000"/>
              </a:lnSpc>
              <a:spcBef>
                <a:spcPct val="20000"/>
              </a:spcBef>
              <a:spcAft>
                <a:spcPts val="0"/>
              </a:spcAft>
              <a:buClrTx/>
              <a:buSzTx/>
              <a:buFont typeface="Wingdings" pitchFamily="2" charset="2"/>
              <a:buNone/>
              <a:tabLst/>
              <a:defRPr/>
            </a:pPr>
            <a:r>
              <a:rPr kumimoji="0" lang="ru-RU" sz="3200" u="none" strike="noStrike" kern="1200" cap="none" spc="0" normalizeH="0" baseline="0" noProof="0" dirty="0" smtClean="0">
                <a:ln>
                  <a:noFill/>
                </a:ln>
                <a:solidFill>
                  <a:srgbClr val="001C54"/>
                </a:solidFill>
                <a:effectLst/>
                <a:uLnTx/>
                <a:uFillTx/>
                <a:ea typeface="+mn-ea"/>
                <a:cs typeface="Times New Roman" pitchFamily="18" charset="0"/>
              </a:rPr>
              <a:t>   18-летнего возраста.</a:t>
            </a:r>
            <a:endParaRPr kumimoji="0" lang="en-US" sz="3200" u="none" strike="noStrike" kern="1200" cap="none" spc="0" normalizeH="0" baseline="0" noProof="0" dirty="0" smtClean="0">
              <a:ln>
                <a:noFill/>
              </a:ln>
              <a:solidFill>
                <a:srgbClr val="001C54"/>
              </a:solidFill>
              <a:effectLst/>
              <a:uLnTx/>
              <a:uFillTx/>
              <a:ea typeface="+mn-ea"/>
              <a:cs typeface="Times New Roman" pitchFamily="18" charset="0"/>
            </a:endParaRPr>
          </a:p>
        </p:txBody>
      </p:sp>
      <p:sp>
        <p:nvSpPr>
          <p:cNvPr id="6" name="Rectangle 2"/>
          <p:cNvSpPr>
            <a:spLocks noGrp="1" noChangeArrowheads="1"/>
          </p:cNvSpPr>
          <p:nvPr>
            <p:ph type="title"/>
          </p:nvPr>
        </p:nvSpPr>
        <p:spPr>
          <a:xfrm>
            <a:off x="5286380" y="357166"/>
            <a:ext cx="3481390" cy="877870"/>
          </a:xfrm>
        </p:spPr>
        <p:txBody>
          <a:bodyPr>
            <a:normAutofit/>
          </a:bodyPr>
          <a:lstStyle/>
          <a:p>
            <a:r>
              <a:rPr lang="ru-RU" b="1" dirty="0" smtClean="0">
                <a:solidFill>
                  <a:srgbClr val="C00000"/>
                </a:solidFill>
                <a:latin typeface="+mn-lt"/>
              </a:rPr>
              <a:t>Статья 1</a:t>
            </a:r>
            <a:endParaRPr lang="en-US" b="1" dirty="0" smtClean="0">
              <a:solidFill>
                <a:srgbClr val="C00000"/>
              </a:solidFill>
              <a:latin typeface="+mn-lt"/>
            </a:endParaRPr>
          </a:p>
        </p:txBody>
      </p:sp>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ntr" presetSubtype="16"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amond(in)">
                                      <p:cBhvr>
                                        <p:cTn id="7" dur="3000"/>
                                        <p:tgtEl>
                                          <p:spTgt spid="4"/>
                                        </p:tgtEl>
                                      </p:cBhvr>
                                    </p:animEffect>
                                  </p:childTnLst>
                                </p:cTn>
                              </p:par>
                            </p:childTnLst>
                          </p:cTn>
                        </p:par>
                        <p:par>
                          <p:cTn id="8" fill="hold">
                            <p:stCondLst>
                              <p:cond delay="3000"/>
                            </p:stCondLst>
                            <p:childTnLst>
                              <p:par>
                                <p:cTn id="9" presetID="2" presetClass="entr" presetSubtype="4"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3000" fill="hold"/>
                                        <p:tgtEl>
                                          <p:spTgt spid="5"/>
                                        </p:tgtEl>
                                        <p:attrNameLst>
                                          <p:attrName>ppt_x</p:attrName>
                                        </p:attrNameLst>
                                      </p:cBhvr>
                                      <p:tavLst>
                                        <p:tav tm="0">
                                          <p:val>
                                            <p:strVal val="#ppt_x"/>
                                          </p:val>
                                        </p:tav>
                                        <p:tav tm="100000">
                                          <p:val>
                                            <p:strVal val="#ppt_x"/>
                                          </p:val>
                                        </p:tav>
                                      </p:tavLst>
                                    </p:anim>
                                    <p:anim calcmode="lin" valueType="num">
                                      <p:cBhvr additive="base">
                                        <p:cTn id="12" dur="30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2" descr="C:\Users\dns\Desktop\Рисунок2т.jpg"/>
          <p:cNvPicPr>
            <a:picLocks noChangeAspect="1" noChangeArrowheads="1"/>
          </p:cNvPicPr>
          <p:nvPr/>
        </p:nvPicPr>
        <p:blipFill>
          <a:blip r:embed="rId2"/>
          <a:srcRect l="21435" t="3125"/>
          <a:stretch>
            <a:fillRect/>
          </a:stretch>
        </p:blipFill>
        <p:spPr bwMode="auto">
          <a:xfrm>
            <a:off x="0" y="0"/>
            <a:ext cx="9448800" cy="6858000"/>
          </a:xfrm>
          <a:prstGeom prst="rect">
            <a:avLst/>
          </a:prstGeom>
          <a:noFill/>
        </p:spPr>
      </p:pic>
      <p:pic>
        <p:nvPicPr>
          <p:cNvPr id="4" name="i-main-pic" descr="Картинка 30 из 1290"/>
          <p:cNvPicPr>
            <a:picLocks noGrp="1" noChangeAspect="1" noChangeArrowheads="1"/>
          </p:cNvPicPr>
          <p:nvPr>
            <p:ph idx="1"/>
          </p:nvPr>
        </p:nvPicPr>
        <p:blipFill>
          <a:blip r:embed="rId3"/>
          <a:srcRect/>
          <a:stretch>
            <a:fillRect/>
          </a:stretch>
        </p:blipFill>
        <p:spPr bwMode="auto">
          <a:xfrm>
            <a:off x="285721" y="428604"/>
            <a:ext cx="4714907" cy="5786478"/>
          </a:xfrm>
          <a:prstGeom prst="rect">
            <a:avLst/>
          </a:prstGeom>
          <a:noFill/>
          <a:ln w="9525">
            <a:noFill/>
            <a:miter lim="800000"/>
            <a:headEnd/>
            <a:tailEnd/>
          </a:ln>
        </p:spPr>
      </p:pic>
      <p:sp>
        <p:nvSpPr>
          <p:cNvPr id="5" name="Прямоугольник 7"/>
          <p:cNvSpPr>
            <a:spLocks noChangeArrowheads="1"/>
          </p:cNvSpPr>
          <p:nvPr/>
        </p:nvSpPr>
        <p:spPr bwMode="auto">
          <a:xfrm>
            <a:off x="5572132" y="1928802"/>
            <a:ext cx="3286148" cy="4308872"/>
          </a:xfrm>
          <a:prstGeom prst="rect">
            <a:avLst/>
          </a:prstGeom>
          <a:noFill/>
          <a:ln w="9525">
            <a:noFill/>
            <a:miter lim="800000"/>
            <a:headEnd/>
            <a:tailEnd/>
          </a:ln>
        </p:spPr>
        <p:txBody>
          <a:bodyPr wrap="square">
            <a:spAutoFit/>
          </a:bodyPr>
          <a:lstStyle/>
          <a:p>
            <a:pPr algn="just"/>
            <a:r>
              <a:rPr lang="ru-RU" sz="3200" dirty="0">
                <a:solidFill>
                  <a:srgbClr val="001C54"/>
                </a:solidFill>
              </a:rPr>
              <a:t>В независимости от расы, цвета кожи, пола, языка, религии право на защиту ребенка от всех форм </a:t>
            </a:r>
            <a:r>
              <a:rPr lang="ru-RU" sz="3200" dirty="0" smtClean="0">
                <a:solidFill>
                  <a:srgbClr val="001C54"/>
                </a:solidFill>
              </a:rPr>
              <a:t>дискриминации.</a:t>
            </a:r>
            <a:endParaRPr lang="ru-RU" sz="3200" dirty="0">
              <a:solidFill>
                <a:srgbClr val="001C54"/>
              </a:solidFill>
            </a:endParaRPr>
          </a:p>
          <a:p>
            <a:pPr algn="just"/>
            <a:endParaRPr lang="ru-RU" dirty="0"/>
          </a:p>
        </p:txBody>
      </p:sp>
      <p:sp>
        <p:nvSpPr>
          <p:cNvPr id="6" name="Rectangle 2"/>
          <p:cNvSpPr txBox="1">
            <a:spLocks noChangeArrowheads="1"/>
          </p:cNvSpPr>
          <p:nvPr/>
        </p:nvSpPr>
        <p:spPr>
          <a:xfrm>
            <a:off x="5500694" y="357166"/>
            <a:ext cx="3338514" cy="68580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ru-RU" sz="400" b="1" i="0" u="none" strike="noStrike" kern="1200" cap="none" spc="0" normalizeH="0" baseline="0" noProof="0" dirty="0" smtClean="0">
                <a:ln>
                  <a:noFill/>
                </a:ln>
                <a:solidFill>
                  <a:srgbClr val="C00000"/>
                </a:solidFill>
                <a:effectLst/>
                <a:uLnTx/>
                <a:uFillTx/>
                <a:latin typeface="+mj-lt"/>
                <a:ea typeface="+mj-ea"/>
                <a:cs typeface="+mj-cs"/>
              </a:rPr>
              <a:t>Статья 2</a:t>
            </a:r>
            <a:endParaRPr kumimoji="0" lang="en-US" sz="400" b="1" i="0" u="none" strike="noStrike" kern="1200" cap="none" spc="0" normalizeH="0" baseline="0" noProof="0" dirty="0" smtClean="0">
              <a:ln>
                <a:noFill/>
              </a:ln>
              <a:solidFill>
                <a:srgbClr val="C00000"/>
              </a:solidFill>
              <a:effectLst/>
              <a:uLnTx/>
              <a:uFillTx/>
              <a:latin typeface="+mj-lt"/>
              <a:ea typeface="+mj-ea"/>
              <a:cs typeface="+mj-cs"/>
            </a:endParaRPr>
          </a:p>
        </p:txBody>
      </p:sp>
      <p:sp>
        <p:nvSpPr>
          <p:cNvPr id="8" name="Rectangle 2"/>
          <p:cNvSpPr>
            <a:spLocks noGrp="1" noChangeArrowheads="1"/>
          </p:cNvSpPr>
          <p:nvPr>
            <p:ph type="title"/>
          </p:nvPr>
        </p:nvSpPr>
        <p:spPr>
          <a:xfrm>
            <a:off x="5286380" y="285728"/>
            <a:ext cx="3481390" cy="877870"/>
          </a:xfrm>
        </p:spPr>
        <p:txBody>
          <a:bodyPr>
            <a:normAutofit/>
          </a:bodyPr>
          <a:lstStyle/>
          <a:p>
            <a:r>
              <a:rPr lang="ru-RU" b="1" dirty="0" smtClean="0">
                <a:solidFill>
                  <a:srgbClr val="C00000"/>
                </a:solidFill>
                <a:latin typeface="+mn-lt"/>
              </a:rPr>
              <a:t>Статья 2</a:t>
            </a:r>
            <a:endParaRPr lang="en-US" b="1" dirty="0" smtClean="0">
              <a:solidFill>
                <a:srgbClr val="C00000"/>
              </a:solidFill>
              <a:latin typeface="+mn-lt"/>
            </a:endParaRPr>
          </a:p>
        </p:txBody>
      </p:sp>
    </p:spTree>
  </p:cSld>
  <p:clrMapOvr>
    <a:masterClrMapping/>
  </p:clrMapOvr>
  <p:transition spd="slow"/>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ntr" presetSubtype="16"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amond(in)">
                                      <p:cBhvr>
                                        <p:cTn id="7" dur="3000"/>
                                        <p:tgtEl>
                                          <p:spTgt spid="4"/>
                                        </p:tgtEl>
                                      </p:cBhvr>
                                    </p:animEffect>
                                  </p:childTnLst>
                                </p:cTn>
                              </p:par>
                            </p:childTnLst>
                          </p:cTn>
                        </p:par>
                        <p:par>
                          <p:cTn id="8" fill="hold">
                            <p:stCondLst>
                              <p:cond delay="3000"/>
                            </p:stCondLst>
                            <p:childTnLst>
                              <p:par>
                                <p:cTn id="9" presetID="2" presetClass="entr" presetSubtype="4"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3000" fill="hold"/>
                                        <p:tgtEl>
                                          <p:spTgt spid="5"/>
                                        </p:tgtEl>
                                        <p:attrNameLst>
                                          <p:attrName>ppt_x</p:attrName>
                                        </p:attrNameLst>
                                      </p:cBhvr>
                                      <p:tavLst>
                                        <p:tav tm="0">
                                          <p:val>
                                            <p:strVal val="#ppt_x"/>
                                          </p:val>
                                        </p:tav>
                                        <p:tav tm="100000">
                                          <p:val>
                                            <p:strVal val="#ppt_x"/>
                                          </p:val>
                                        </p:tav>
                                      </p:tavLst>
                                    </p:anim>
                                    <p:anim calcmode="lin" valueType="num">
                                      <p:cBhvr additive="base">
                                        <p:cTn id="12" dur="30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2" descr="C:\Users\dns\Desktop\Рисунок2т.jpg"/>
          <p:cNvPicPr>
            <a:picLocks noChangeAspect="1" noChangeArrowheads="1"/>
          </p:cNvPicPr>
          <p:nvPr/>
        </p:nvPicPr>
        <p:blipFill>
          <a:blip r:embed="rId2"/>
          <a:srcRect l="21435" t="3125"/>
          <a:stretch>
            <a:fillRect/>
          </a:stretch>
        </p:blipFill>
        <p:spPr bwMode="auto">
          <a:xfrm>
            <a:off x="0" y="0"/>
            <a:ext cx="9448800" cy="6858000"/>
          </a:xfrm>
          <a:prstGeom prst="rect">
            <a:avLst/>
          </a:prstGeom>
          <a:noFill/>
        </p:spPr>
      </p:pic>
      <p:sp>
        <p:nvSpPr>
          <p:cNvPr id="4" name="Rectangle 3"/>
          <p:cNvSpPr>
            <a:spLocks noGrp="1" noChangeArrowheads="1"/>
          </p:cNvSpPr>
          <p:nvPr>
            <p:ph idx="1"/>
          </p:nvPr>
        </p:nvSpPr>
        <p:spPr/>
        <p:txBody>
          <a:bodyPr/>
          <a:lstStyle/>
          <a:p>
            <a:pPr>
              <a:lnSpc>
                <a:spcPct val="80000"/>
              </a:lnSpc>
              <a:buFont typeface="Wingdings" pitchFamily="2" charset="2"/>
              <a:buNone/>
            </a:pPr>
            <a:r>
              <a:rPr lang="en-US" sz="2900" smtClean="0"/>
              <a:t/>
            </a:r>
            <a:br>
              <a:rPr lang="en-US" sz="2900" smtClean="0"/>
            </a:br>
            <a:endParaRPr lang="en-US" sz="2900" smtClean="0"/>
          </a:p>
          <a:p>
            <a:pPr lvl="1">
              <a:lnSpc>
                <a:spcPct val="80000"/>
              </a:lnSpc>
            </a:pPr>
            <a:endParaRPr lang="en-US" sz="2900" smtClean="0"/>
          </a:p>
        </p:txBody>
      </p:sp>
      <p:pic>
        <p:nvPicPr>
          <p:cNvPr id="5" name="i-main-pic" descr="Картинка 17 из 1290"/>
          <p:cNvPicPr>
            <a:picLocks noChangeAspect="1" noChangeArrowheads="1"/>
          </p:cNvPicPr>
          <p:nvPr/>
        </p:nvPicPr>
        <p:blipFill>
          <a:blip r:embed="rId3"/>
          <a:srcRect b="18681"/>
          <a:stretch>
            <a:fillRect/>
          </a:stretch>
        </p:blipFill>
        <p:spPr bwMode="auto">
          <a:xfrm>
            <a:off x="285721" y="285728"/>
            <a:ext cx="4929222" cy="6072230"/>
          </a:xfrm>
          <a:prstGeom prst="rect">
            <a:avLst/>
          </a:prstGeom>
          <a:noFill/>
          <a:ln w="9525">
            <a:noFill/>
            <a:miter lim="800000"/>
            <a:headEnd/>
            <a:tailEnd/>
          </a:ln>
        </p:spPr>
      </p:pic>
      <p:sp>
        <p:nvSpPr>
          <p:cNvPr id="6" name="Прямоугольник 6"/>
          <p:cNvSpPr>
            <a:spLocks noChangeArrowheads="1"/>
          </p:cNvSpPr>
          <p:nvPr/>
        </p:nvSpPr>
        <p:spPr bwMode="auto">
          <a:xfrm>
            <a:off x="5286380" y="1500174"/>
            <a:ext cx="3857621" cy="4031873"/>
          </a:xfrm>
          <a:prstGeom prst="rect">
            <a:avLst/>
          </a:prstGeom>
          <a:noFill/>
          <a:ln w="9525">
            <a:noFill/>
            <a:miter lim="800000"/>
            <a:headEnd/>
            <a:tailEnd/>
          </a:ln>
        </p:spPr>
        <p:txBody>
          <a:bodyPr wrap="square">
            <a:spAutoFit/>
          </a:bodyPr>
          <a:lstStyle/>
          <a:p>
            <a:pPr algn="just"/>
            <a:r>
              <a:rPr lang="ru-RU" sz="3200" dirty="0">
                <a:solidFill>
                  <a:srgbClr val="001C54"/>
                </a:solidFill>
              </a:rPr>
              <a:t>Государство  </a:t>
            </a:r>
            <a:r>
              <a:rPr lang="ru-RU" sz="3200" dirty="0" smtClean="0">
                <a:solidFill>
                  <a:srgbClr val="001C54"/>
                </a:solidFill>
              </a:rPr>
              <a:t>руководствуется </a:t>
            </a:r>
            <a:r>
              <a:rPr lang="ru-RU" sz="3200" dirty="0">
                <a:solidFill>
                  <a:srgbClr val="001C54"/>
                </a:solidFill>
              </a:rPr>
              <a:t>принципом наилучшего </a:t>
            </a:r>
            <a:r>
              <a:rPr lang="ru-RU" sz="3200" dirty="0" smtClean="0">
                <a:solidFill>
                  <a:srgbClr val="001C54"/>
                </a:solidFill>
              </a:rPr>
              <a:t>обеспечения </a:t>
            </a:r>
            <a:r>
              <a:rPr lang="ru-RU" sz="3200" dirty="0">
                <a:solidFill>
                  <a:srgbClr val="001C54"/>
                </a:solidFill>
              </a:rPr>
              <a:t>интересов ребенка во всех областях жизнедеятельности. </a:t>
            </a:r>
          </a:p>
        </p:txBody>
      </p:sp>
      <p:sp>
        <p:nvSpPr>
          <p:cNvPr id="7" name="Rectangle 2"/>
          <p:cNvSpPr txBox="1">
            <a:spLocks noChangeArrowheads="1"/>
          </p:cNvSpPr>
          <p:nvPr/>
        </p:nvSpPr>
        <p:spPr>
          <a:xfrm>
            <a:off x="5929322" y="0"/>
            <a:ext cx="2767010" cy="1235060"/>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ru-RU" sz="4400" b="1" i="0" u="none" strike="noStrike" kern="1200" cap="none" spc="0" normalizeH="0" baseline="0" noProof="0" dirty="0" smtClean="0">
                <a:ln>
                  <a:noFill/>
                </a:ln>
                <a:solidFill>
                  <a:srgbClr val="C00000"/>
                </a:solidFill>
                <a:effectLst/>
                <a:uLnTx/>
                <a:uFillTx/>
                <a:latin typeface="+mj-lt"/>
                <a:ea typeface="+mj-ea"/>
                <a:cs typeface="+mj-cs"/>
              </a:rPr>
              <a:t>Статья 5</a:t>
            </a:r>
            <a:endParaRPr kumimoji="0" lang="en-US" sz="4400" b="1" i="0" u="none" strike="noStrike" kern="1200" cap="none" spc="0" normalizeH="0" baseline="0" noProof="0" dirty="0" smtClean="0">
              <a:ln>
                <a:noFill/>
              </a:ln>
              <a:solidFill>
                <a:srgbClr val="C00000"/>
              </a:solidFill>
              <a:effectLst/>
              <a:uLnTx/>
              <a:uFillTx/>
              <a:latin typeface="+mj-lt"/>
              <a:ea typeface="+mj-ea"/>
              <a:cs typeface="+mj-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ntr" presetSubtype="16" fill="hold" nodeType="after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diamond(in)">
                                      <p:cBhvr>
                                        <p:cTn id="7" dur="3000"/>
                                        <p:tgtEl>
                                          <p:spTgt spid="5"/>
                                        </p:tgtEl>
                                      </p:cBhvr>
                                    </p:animEffect>
                                  </p:childTnLst>
                                </p:cTn>
                              </p:par>
                            </p:childTnLst>
                          </p:cTn>
                        </p:par>
                        <p:par>
                          <p:cTn id="8" fill="hold">
                            <p:stCondLst>
                              <p:cond delay="3000"/>
                            </p:stCondLst>
                            <p:childTnLst>
                              <p:par>
                                <p:cTn id="9" presetID="2" presetClass="entr" presetSubtype="4" fill="hold" grpId="0" nodeType="after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additive="base">
                                        <p:cTn id="11" dur="3000" fill="hold"/>
                                        <p:tgtEl>
                                          <p:spTgt spid="6"/>
                                        </p:tgtEl>
                                        <p:attrNameLst>
                                          <p:attrName>ppt_x</p:attrName>
                                        </p:attrNameLst>
                                      </p:cBhvr>
                                      <p:tavLst>
                                        <p:tav tm="0">
                                          <p:val>
                                            <p:strVal val="#ppt_x"/>
                                          </p:val>
                                        </p:tav>
                                        <p:tav tm="100000">
                                          <p:val>
                                            <p:strVal val="#ppt_x"/>
                                          </p:val>
                                        </p:tav>
                                      </p:tavLst>
                                    </p:anim>
                                    <p:anim calcmode="lin" valueType="num">
                                      <p:cBhvr additive="base">
                                        <p:cTn id="12" dur="30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2" descr="C:\Users\dns\Desktop\Рисунок2т.jpg"/>
          <p:cNvPicPr>
            <a:picLocks noChangeAspect="1" noChangeArrowheads="1"/>
          </p:cNvPicPr>
          <p:nvPr/>
        </p:nvPicPr>
        <p:blipFill>
          <a:blip r:embed="rId2"/>
          <a:srcRect l="21435" t="3125"/>
          <a:stretch>
            <a:fillRect/>
          </a:stretch>
        </p:blipFill>
        <p:spPr bwMode="auto">
          <a:xfrm>
            <a:off x="0" y="0"/>
            <a:ext cx="9448800" cy="6858000"/>
          </a:xfrm>
          <a:prstGeom prst="rect">
            <a:avLst/>
          </a:prstGeom>
          <a:noFill/>
        </p:spPr>
      </p:pic>
      <p:pic>
        <p:nvPicPr>
          <p:cNvPr id="4" name="i-main-pic" descr="Картинка 28 из 1290"/>
          <p:cNvPicPr>
            <a:picLocks noGrp="1" noChangeAspect="1" noChangeArrowheads="1"/>
          </p:cNvPicPr>
          <p:nvPr>
            <p:ph idx="1"/>
          </p:nvPr>
        </p:nvPicPr>
        <p:blipFill>
          <a:blip r:embed="rId3"/>
          <a:srcRect/>
          <a:stretch>
            <a:fillRect/>
          </a:stretch>
        </p:blipFill>
        <p:spPr bwMode="auto">
          <a:xfrm>
            <a:off x="357159" y="571480"/>
            <a:ext cx="4786345" cy="5748659"/>
          </a:xfrm>
          <a:prstGeom prst="rect">
            <a:avLst/>
          </a:prstGeom>
          <a:noFill/>
          <a:ln w="9525">
            <a:noFill/>
            <a:miter lim="800000"/>
            <a:headEnd/>
            <a:tailEnd/>
          </a:ln>
        </p:spPr>
      </p:pic>
      <p:sp>
        <p:nvSpPr>
          <p:cNvPr id="5" name="Прямоугольник 6"/>
          <p:cNvSpPr>
            <a:spLocks noChangeArrowheads="1"/>
          </p:cNvSpPr>
          <p:nvPr/>
        </p:nvSpPr>
        <p:spPr bwMode="auto">
          <a:xfrm>
            <a:off x="5715000" y="3000375"/>
            <a:ext cx="2857500" cy="1569660"/>
          </a:xfrm>
          <a:prstGeom prst="rect">
            <a:avLst/>
          </a:prstGeom>
          <a:noFill/>
          <a:ln w="9525">
            <a:noFill/>
            <a:miter lim="800000"/>
            <a:headEnd/>
            <a:tailEnd/>
          </a:ln>
        </p:spPr>
        <p:txBody>
          <a:bodyPr>
            <a:spAutoFit/>
          </a:bodyPr>
          <a:lstStyle/>
          <a:p>
            <a:r>
              <a:rPr lang="ru-RU" sz="3200" dirty="0">
                <a:solidFill>
                  <a:srgbClr val="001C54"/>
                </a:solidFill>
              </a:rPr>
              <a:t>Право на жизнь и право на </a:t>
            </a:r>
            <a:r>
              <a:rPr lang="ru-RU" sz="3200" dirty="0" smtClean="0">
                <a:solidFill>
                  <a:srgbClr val="001C54"/>
                </a:solidFill>
              </a:rPr>
              <a:t>имя.</a:t>
            </a:r>
            <a:endParaRPr lang="ru-RU" sz="3200" dirty="0">
              <a:solidFill>
                <a:srgbClr val="001C54"/>
              </a:solidFill>
            </a:endParaRPr>
          </a:p>
        </p:txBody>
      </p:sp>
      <p:sp>
        <p:nvSpPr>
          <p:cNvPr id="6" name="Rectangle 2"/>
          <p:cNvSpPr txBox="1">
            <a:spLocks noChangeArrowheads="1"/>
          </p:cNvSpPr>
          <p:nvPr/>
        </p:nvSpPr>
        <p:spPr>
          <a:xfrm>
            <a:off x="5643570" y="357166"/>
            <a:ext cx="3195638" cy="857256"/>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ru-RU" sz="4400" b="1" i="0" u="none" strike="noStrike" kern="1200" cap="none" spc="0" normalizeH="0" baseline="0" noProof="0" dirty="0" smtClean="0">
                <a:ln>
                  <a:noFill/>
                </a:ln>
                <a:solidFill>
                  <a:srgbClr val="C00000"/>
                </a:solidFill>
                <a:effectLst/>
                <a:uLnTx/>
                <a:uFillTx/>
                <a:latin typeface="+mj-lt"/>
                <a:ea typeface="+mj-ea"/>
                <a:cs typeface="+mj-cs"/>
              </a:rPr>
              <a:t>Статья 6,7</a:t>
            </a:r>
            <a:endParaRPr kumimoji="0" lang="en-US" sz="4400" b="1" i="0" u="none" strike="noStrike" kern="1200" cap="none" spc="0" normalizeH="0" baseline="0" noProof="0" dirty="0" smtClean="0">
              <a:ln>
                <a:noFill/>
              </a:ln>
              <a:solidFill>
                <a:srgbClr val="C00000"/>
              </a:solidFill>
              <a:effectLst/>
              <a:uLnTx/>
              <a:uFillTx/>
              <a:latin typeface="+mj-lt"/>
              <a:ea typeface="+mj-ea"/>
              <a:cs typeface="+mj-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ntr" presetSubtype="16"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amond(in)">
                                      <p:cBhvr>
                                        <p:cTn id="7" dur="3000"/>
                                        <p:tgtEl>
                                          <p:spTgt spid="4"/>
                                        </p:tgtEl>
                                      </p:cBhvr>
                                    </p:animEffect>
                                  </p:childTnLst>
                                </p:cTn>
                              </p:par>
                            </p:childTnLst>
                          </p:cTn>
                        </p:par>
                        <p:par>
                          <p:cTn id="8" fill="hold">
                            <p:stCondLst>
                              <p:cond delay="3000"/>
                            </p:stCondLst>
                            <p:childTnLst>
                              <p:par>
                                <p:cTn id="9" presetID="2" presetClass="entr" presetSubtype="4"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3000" fill="hold"/>
                                        <p:tgtEl>
                                          <p:spTgt spid="5"/>
                                        </p:tgtEl>
                                        <p:attrNameLst>
                                          <p:attrName>ppt_x</p:attrName>
                                        </p:attrNameLst>
                                      </p:cBhvr>
                                      <p:tavLst>
                                        <p:tav tm="0">
                                          <p:val>
                                            <p:strVal val="#ppt_x"/>
                                          </p:val>
                                        </p:tav>
                                        <p:tav tm="100000">
                                          <p:val>
                                            <p:strVal val="#ppt_x"/>
                                          </p:val>
                                        </p:tav>
                                      </p:tavLst>
                                    </p:anim>
                                    <p:anim calcmode="lin" valueType="num">
                                      <p:cBhvr additive="base">
                                        <p:cTn id="12" dur="30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2" descr="C:\Users\dns\Desktop\Рисунок2т.jpg"/>
          <p:cNvPicPr>
            <a:picLocks noChangeAspect="1" noChangeArrowheads="1"/>
          </p:cNvPicPr>
          <p:nvPr/>
        </p:nvPicPr>
        <p:blipFill>
          <a:blip r:embed="rId2"/>
          <a:srcRect l="21435" t="3125"/>
          <a:stretch>
            <a:fillRect/>
          </a:stretch>
        </p:blipFill>
        <p:spPr bwMode="auto">
          <a:xfrm>
            <a:off x="0" y="0"/>
            <a:ext cx="9448800" cy="6858000"/>
          </a:xfrm>
          <a:prstGeom prst="rect">
            <a:avLst/>
          </a:prstGeom>
          <a:noFill/>
        </p:spPr>
      </p:pic>
      <p:pic>
        <p:nvPicPr>
          <p:cNvPr id="4" name="i-main-pic" descr="Картинка 13 из 1290"/>
          <p:cNvPicPr>
            <a:picLocks noGrp="1" noChangeAspect="1" noChangeArrowheads="1"/>
          </p:cNvPicPr>
          <p:nvPr>
            <p:ph idx="1"/>
          </p:nvPr>
        </p:nvPicPr>
        <p:blipFill>
          <a:blip r:embed="rId3"/>
          <a:srcRect/>
          <a:stretch>
            <a:fillRect/>
          </a:stretch>
        </p:blipFill>
        <p:spPr bwMode="auto">
          <a:xfrm>
            <a:off x="357158" y="500042"/>
            <a:ext cx="4500595" cy="5857916"/>
          </a:xfrm>
          <a:prstGeom prst="rect">
            <a:avLst/>
          </a:prstGeom>
          <a:noFill/>
          <a:ln w="9525">
            <a:noFill/>
            <a:miter lim="800000"/>
            <a:headEnd/>
            <a:tailEnd/>
          </a:ln>
        </p:spPr>
      </p:pic>
      <p:sp>
        <p:nvSpPr>
          <p:cNvPr id="5" name="TextBox 7"/>
          <p:cNvSpPr txBox="1">
            <a:spLocks noChangeArrowheads="1"/>
          </p:cNvSpPr>
          <p:nvPr/>
        </p:nvSpPr>
        <p:spPr bwMode="auto">
          <a:xfrm>
            <a:off x="5286380" y="2714620"/>
            <a:ext cx="3571875" cy="2062103"/>
          </a:xfrm>
          <a:prstGeom prst="rect">
            <a:avLst/>
          </a:prstGeom>
          <a:noFill/>
          <a:ln w="9525">
            <a:noFill/>
            <a:miter lim="800000"/>
            <a:headEnd/>
            <a:tailEnd/>
          </a:ln>
        </p:spPr>
        <p:txBody>
          <a:bodyPr>
            <a:spAutoFit/>
          </a:bodyPr>
          <a:lstStyle/>
          <a:p>
            <a:pPr algn="just"/>
            <a:r>
              <a:rPr lang="ru-RU" sz="3200" dirty="0">
                <a:solidFill>
                  <a:srgbClr val="001C54"/>
                </a:solidFill>
              </a:rPr>
              <a:t>Право на защиту от жестокого обращения </a:t>
            </a:r>
            <a:r>
              <a:rPr lang="ru-RU" sz="3200" dirty="0" smtClean="0">
                <a:solidFill>
                  <a:srgbClr val="001C54"/>
                </a:solidFill>
              </a:rPr>
              <a:t>родителей.</a:t>
            </a:r>
            <a:endParaRPr lang="ru-RU" sz="3200" dirty="0">
              <a:solidFill>
                <a:srgbClr val="001C54"/>
              </a:solidFill>
            </a:endParaRPr>
          </a:p>
        </p:txBody>
      </p:sp>
      <p:sp>
        <p:nvSpPr>
          <p:cNvPr id="6" name="Rectangle 2"/>
          <p:cNvSpPr txBox="1">
            <a:spLocks noChangeArrowheads="1"/>
          </p:cNvSpPr>
          <p:nvPr/>
        </p:nvSpPr>
        <p:spPr>
          <a:xfrm>
            <a:off x="4929190" y="0"/>
            <a:ext cx="3624266" cy="1092184"/>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ru-RU" sz="4400" b="1" i="0" u="none" strike="noStrike" kern="1200" cap="none" spc="0" normalizeH="0" baseline="0" noProof="0" dirty="0" smtClean="0">
                <a:ln>
                  <a:noFill/>
                </a:ln>
                <a:solidFill>
                  <a:srgbClr val="C00000"/>
                </a:solidFill>
                <a:effectLst/>
                <a:uLnTx/>
                <a:uFillTx/>
                <a:latin typeface="+mj-lt"/>
                <a:ea typeface="+mj-ea"/>
                <a:cs typeface="+mj-cs"/>
              </a:rPr>
              <a:t>Статья 8</a:t>
            </a:r>
            <a:endParaRPr kumimoji="0" lang="en-US" sz="4400" b="1" i="0" u="none" strike="noStrike" kern="1200" cap="none" spc="0" normalizeH="0" baseline="0" noProof="0" dirty="0" smtClean="0">
              <a:ln>
                <a:noFill/>
              </a:ln>
              <a:solidFill>
                <a:srgbClr val="C00000"/>
              </a:solidFill>
              <a:effectLst/>
              <a:uLnTx/>
              <a:uFillTx/>
              <a:latin typeface="+mj-lt"/>
              <a:ea typeface="+mj-ea"/>
              <a:cs typeface="+mj-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ntr" presetSubtype="16"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amond(in)">
                                      <p:cBhvr>
                                        <p:cTn id="7" dur="3000"/>
                                        <p:tgtEl>
                                          <p:spTgt spid="4"/>
                                        </p:tgtEl>
                                      </p:cBhvr>
                                    </p:animEffect>
                                  </p:childTnLst>
                                </p:cTn>
                              </p:par>
                            </p:childTnLst>
                          </p:cTn>
                        </p:par>
                        <p:par>
                          <p:cTn id="8" fill="hold">
                            <p:stCondLst>
                              <p:cond delay="3000"/>
                            </p:stCondLst>
                            <p:childTnLst>
                              <p:par>
                                <p:cTn id="9" presetID="2" presetClass="entr" presetSubtype="4"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3000" fill="hold"/>
                                        <p:tgtEl>
                                          <p:spTgt spid="5"/>
                                        </p:tgtEl>
                                        <p:attrNameLst>
                                          <p:attrName>ppt_x</p:attrName>
                                        </p:attrNameLst>
                                      </p:cBhvr>
                                      <p:tavLst>
                                        <p:tav tm="0">
                                          <p:val>
                                            <p:strVal val="#ppt_x"/>
                                          </p:val>
                                        </p:tav>
                                        <p:tav tm="100000">
                                          <p:val>
                                            <p:strVal val="#ppt_x"/>
                                          </p:val>
                                        </p:tav>
                                      </p:tavLst>
                                    </p:anim>
                                    <p:anim calcmode="lin" valueType="num">
                                      <p:cBhvr additive="base">
                                        <p:cTn id="12" dur="30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2" descr="C:\Users\dns\Desktop\Рисунок2т.jpg"/>
          <p:cNvPicPr>
            <a:picLocks noChangeAspect="1" noChangeArrowheads="1"/>
          </p:cNvPicPr>
          <p:nvPr/>
        </p:nvPicPr>
        <p:blipFill>
          <a:blip r:embed="rId2"/>
          <a:srcRect l="21435" t="3125"/>
          <a:stretch>
            <a:fillRect/>
          </a:stretch>
        </p:blipFill>
        <p:spPr bwMode="auto">
          <a:xfrm>
            <a:off x="0" y="0"/>
            <a:ext cx="9448800" cy="6858000"/>
          </a:xfrm>
          <a:prstGeom prst="rect">
            <a:avLst/>
          </a:prstGeom>
          <a:noFill/>
        </p:spPr>
      </p:pic>
      <p:pic>
        <p:nvPicPr>
          <p:cNvPr id="4" name="i-main-pic" descr="Картинка 29 из 1290"/>
          <p:cNvPicPr>
            <a:picLocks noGrp="1" noChangeAspect="1" noChangeArrowheads="1"/>
          </p:cNvPicPr>
          <p:nvPr>
            <p:ph idx="1"/>
          </p:nvPr>
        </p:nvPicPr>
        <p:blipFill>
          <a:blip r:embed="rId3"/>
          <a:srcRect/>
          <a:stretch>
            <a:fillRect/>
          </a:stretch>
        </p:blipFill>
        <p:spPr bwMode="auto">
          <a:xfrm>
            <a:off x="357159" y="428604"/>
            <a:ext cx="4357717" cy="5935735"/>
          </a:xfrm>
          <a:prstGeom prst="rect">
            <a:avLst/>
          </a:prstGeom>
          <a:noFill/>
          <a:ln w="9525">
            <a:noFill/>
            <a:miter lim="800000"/>
            <a:headEnd/>
            <a:tailEnd/>
          </a:ln>
        </p:spPr>
      </p:pic>
      <p:sp>
        <p:nvSpPr>
          <p:cNvPr id="5" name="Прямоугольник 7"/>
          <p:cNvSpPr>
            <a:spLocks noChangeArrowheads="1"/>
          </p:cNvSpPr>
          <p:nvPr/>
        </p:nvSpPr>
        <p:spPr bwMode="auto">
          <a:xfrm>
            <a:off x="4786314" y="785794"/>
            <a:ext cx="4000496" cy="5509200"/>
          </a:xfrm>
          <a:prstGeom prst="rect">
            <a:avLst/>
          </a:prstGeom>
          <a:noFill/>
          <a:ln w="9525">
            <a:noFill/>
            <a:miter lim="800000"/>
            <a:headEnd/>
            <a:tailEnd/>
          </a:ln>
        </p:spPr>
        <p:txBody>
          <a:bodyPr wrap="square">
            <a:spAutoFit/>
          </a:bodyPr>
          <a:lstStyle/>
          <a:p>
            <a:r>
              <a:rPr lang="ru-RU" sz="3200" dirty="0">
                <a:solidFill>
                  <a:srgbClr val="001C54"/>
                </a:solidFill>
              </a:rPr>
              <a:t>Внимание уделяется случаям разлучения ребенка с родителями и воссоединения семей (статья10), незаконному перемещению и невозвращению детей из-за границы (статья 11</a:t>
            </a:r>
            <a:r>
              <a:rPr lang="ru-RU" sz="3200" dirty="0" smtClean="0">
                <a:solidFill>
                  <a:srgbClr val="001C54"/>
                </a:solidFill>
              </a:rPr>
              <a:t>).</a:t>
            </a:r>
            <a:endParaRPr lang="ru-RU" sz="3200" dirty="0">
              <a:solidFill>
                <a:srgbClr val="001C54"/>
              </a:solidFill>
            </a:endParaRPr>
          </a:p>
        </p:txBody>
      </p:sp>
      <p:sp>
        <p:nvSpPr>
          <p:cNvPr id="6" name="Rectangle 2"/>
          <p:cNvSpPr txBox="1">
            <a:spLocks noChangeArrowheads="1"/>
          </p:cNvSpPr>
          <p:nvPr/>
        </p:nvSpPr>
        <p:spPr>
          <a:xfrm>
            <a:off x="5357818" y="0"/>
            <a:ext cx="3409952" cy="1020746"/>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ru-RU" sz="4400" b="1" i="0" u="none" strike="noStrike" kern="1200" cap="none" spc="0" normalizeH="0" baseline="0" noProof="0" dirty="0" smtClean="0">
                <a:ln>
                  <a:noFill/>
                </a:ln>
                <a:solidFill>
                  <a:srgbClr val="C00000"/>
                </a:solidFill>
                <a:effectLst/>
                <a:uLnTx/>
                <a:uFillTx/>
                <a:latin typeface="+mj-lt"/>
                <a:ea typeface="+mj-ea"/>
                <a:cs typeface="+mj-cs"/>
              </a:rPr>
              <a:t>Статьи 10,11</a:t>
            </a:r>
            <a:endParaRPr kumimoji="0" lang="en-US" sz="4400" b="1" i="0" u="none" strike="noStrike" kern="1200" cap="none" spc="0" normalizeH="0" baseline="0" noProof="0" dirty="0" smtClean="0">
              <a:ln>
                <a:noFill/>
              </a:ln>
              <a:solidFill>
                <a:srgbClr val="C00000"/>
              </a:solidFill>
              <a:effectLst/>
              <a:uLnTx/>
              <a:uFillTx/>
              <a:latin typeface="+mj-lt"/>
              <a:ea typeface="+mj-ea"/>
              <a:cs typeface="+mj-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ntr" presetSubtype="16"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amond(in)">
                                      <p:cBhvr>
                                        <p:cTn id="7" dur="3000"/>
                                        <p:tgtEl>
                                          <p:spTgt spid="4"/>
                                        </p:tgtEl>
                                      </p:cBhvr>
                                    </p:animEffect>
                                  </p:childTnLst>
                                </p:cTn>
                              </p:par>
                            </p:childTnLst>
                          </p:cTn>
                        </p:par>
                        <p:par>
                          <p:cTn id="8" fill="hold">
                            <p:stCondLst>
                              <p:cond delay="3000"/>
                            </p:stCondLst>
                            <p:childTnLst>
                              <p:par>
                                <p:cTn id="9" presetID="2" presetClass="entr" presetSubtype="4"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3000" fill="hold"/>
                                        <p:tgtEl>
                                          <p:spTgt spid="5"/>
                                        </p:tgtEl>
                                        <p:attrNameLst>
                                          <p:attrName>ppt_x</p:attrName>
                                        </p:attrNameLst>
                                      </p:cBhvr>
                                      <p:tavLst>
                                        <p:tav tm="0">
                                          <p:val>
                                            <p:strVal val="#ppt_x"/>
                                          </p:val>
                                        </p:tav>
                                        <p:tav tm="100000">
                                          <p:val>
                                            <p:strVal val="#ppt_x"/>
                                          </p:val>
                                        </p:tav>
                                      </p:tavLst>
                                    </p:anim>
                                    <p:anim calcmode="lin" valueType="num">
                                      <p:cBhvr additive="base">
                                        <p:cTn id="12" dur="30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2" descr="C:\Users\dns\Desktop\Рисунок2т.jpg"/>
          <p:cNvPicPr>
            <a:picLocks noChangeAspect="1" noChangeArrowheads="1"/>
          </p:cNvPicPr>
          <p:nvPr/>
        </p:nvPicPr>
        <p:blipFill>
          <a:blip r:embed="rId2"/>
          <a:srcRect l="21435" t="3125"/>
          <a:stretch>
            <a:fillRect/>
          </a:stretch>
        </p:blipFill>
        <p:spPr bwMode="auto">
          <a:xfrm>
            <a:off x="0" y="0"/>
            <a:ext cx="9448800" cy="6858000"/>
          </a:xfrm>
          <a:prstGeom prst="rect">
            <a:avLst/>
          </a:prstGeom>
          <a:noFill/>
        </p:spPr>
      </p:pic>
      <p:pic>
        <p:nvPicPr>
          <p:cNvPr id="4" name="i-main-pic" descr="Картинка 4 из 1290"/>
          <p:cNvPicPr>
            <a:picLocks noGrp="1" noChangeAspect="1" noChangeArrowheads="1"/>
          </p:cNvPicPr>
          <p:nvPr>
            <p:ph idx="1"/>
          </p:nvPr>
        </p:nvPicPr>
        <p:blipFill>
          <a:blip r:embed="rId3"/>
          <a:srcRect/>
          <a:stretch>
            <a:fillRect/>
          </a:stretch>
        </p:blipFill>
        <p:spPr bwMode="auto">
          <a:xfrm>
            <a:off x="357159" y="500042"/>
            <a:ext cx="4786346" cy="5848160"/>
          </a:xfrm>
          <a:prstGeom prst="rect">
            <a:avLst/>
          </a:prstGeom>
          <a:noFill/>
          <a:ln w="9525">
            <a:noFill/>
            <a:miter lim="800000"/>
            <a:headEnd/>
            <a:tailEnd/>
          </a:ln>
        </p:spPr>
      </p:pic>
      <p:sp>
        <p:nvSpPr>
          <p:cNvPr id="5" name="Прямоугольник 6"/>
          <p:cNvSpPr>
            <a:spLocks noChangeArrowheads="1"/>
          </p:cNvSpPr>
          <p:nvPr/>
        </p:nvSpPr>
        <p:spPr bwMode="auto">
          <a:xfrm>
            <a:off x="5500694" y="2000240"/>
            <a:ext cx="3643306" cy="4031873"/>
          </a:xfrm>
          <a:prstGeom prst="rect">
            <a:avLst/>
          </a:prstGeom>
          <a:noFill/>
          <a:ln w="9525">
            <a:noFill/>
            <a:miter lim="800000"/>
            <a:headEnd/>
            <a:tailEnd/>
          </a:ln>
        </p:spPr>
        <p:txBody>
          <a:bodyPr wrap="square">
            <a:spAutoFit/>
          </a:bodyPr>
          <a:lstStyle/>
          <a:p>
            <a:r>
              <a:rPr lang="ru-RU" sz="3200" dirty="0">
                <a:solidFill>
                  <a:srgbClr val="001C54"/>
                </a:solidFill>
              </a:rPr>
              <a:t>Права ребенка на уважение его взглядов и права свободного выражения этих взглядов по всем затрагивающим его </a:t>
            </a:r>
            <a:r>
              <a:rPr lang="ru-RU" sz="3200" dirty="0" smtClean="0">
                <a:solidFill>
                  <a:srgbClr val="001C54"/>
                </a:solidFill>
              </a:rPr>
              <a:t>вопросам.</a:t>
            </a:r>
            <a:endParaRPr lang="ru-RU" sz="3200" dirty="0">
              <a:solidFill>
                <a:srgbClr val="001C54"/>
              </a:solidFill>
            </a:endParaRPr>
          </a:p>
        </p:txBody>
      </p:sp>
      <p:sp>
        <p:nvSpPr>
          <p:cNvPr id="6" name="Rectangle 2"/>
          <p:cNvSpPr txBox="1">
            <a:spLocks noChangeArrowheads="1"/>
          </p:cNvSpPr>
          <p:nvPr/>
        </p:nvSpPr>
        <p:spPr>
          <a:xfrm>
            <a:off x="5143504" y="428604"/>
            <a:ext cx="4000496" cy="928694"/>
          </a:xfrm>
          <a:prstGeom prst="rect">
            <a:avLst/>
          </a:prstGeom>
        </p:spPr>
        <p:txBody>
          <a:bodyPr vert="horz" lIns="91440" tIns="45720" rIns="91440" bIns="45720" rtlCol="0" anchor="ctr">
            <a:no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ru-RU" sz="4400" b="1" i="0" u="none" strike="noStrike" kern="1200" cap="none" spc="0" normalizeH="0" baseline="0" noProof="0" dirty="0" smtClean="0">
                <a:ln>
                  <a:noFill/>
                </a:ln>
                <a:solidFill>
                  <a:srgbClr val="C00000"/>
                </a:solidFill>
                <a:effectLst/>
                <a:uLnTx/>
                <a:uFillTx/>
                <a:latin typeface="+mj-lt"/>
                <a:ea typeface="+mj-ea"/>
                <a:cs typeface="+mj-cs"/>
              </a:rPr>
              <a:t>Статьи 12, 13, 14, 15</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ntr" presetSubtype="16"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amond(in)">
                                      <p:cBhvr>
                                        <p:cTn id="7" dur="3000"/>
                                        <p:tgtEl>
                                          <p:spTgt spid="4"/>
                                        </p:tgtEl>
                                      </p:cBhvr>
                                    </p:animEffect>
                                  </p:childTnLst>
                                </p:cTn>
                              </p:par>
                            </p:childTnLst>
                          </p:cTn>
                        </p:par>
                        <p:par>
                          <p:cTn id="8" fill="hold">
                            <p:stCondLst>
                              <p:cond delay="3000"/>
                            </p:stCondLst>
                            <p:childTnLst>
                              <p:par>
                                <p:cTn id="9" presetID="2" presetClass="entr" presetSubtype="4"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3000" fill="hold"/>
                                        <p:tgtEl>
                                          <p:spTgt spid="5"/>
                                        </p:tgtEl>
                                        <p:attrNameLst>
                                          <p:attrName>ppt_x</p:attrName>
                                        </p:attrNameLst>
                                      </p:cBhvr>
                                      <p:tavLst>
                                        <p:tav tm="0">
                                          <p:val>
                                            <p:strVal val="#ppt_x"/>
                                          </p:val>
                                        </p:tav>
                                        <p:tav tm="100000">
                                          <p:val>
                                            <p:strVal val="#ppt_x"/>
                                          </p:val>
                                        </p:tav>
                                      </p:tavLst>
                                    </p:anim>
                                    <p:anim calcmode="lin" valueType="num">
                                      <p:cBhvr additive="base">
                                        <p:cTn id="12" dur="30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2" descr="C:\Users\dns\Desktop\Рисунок2т.jpg"/>
          <p:cNvPicPr>
            <a:picLocks noChangeAspect="1" noChangeArrowheads="1"/>
          </p:cNvPicPr>
          <p:nvPr/>
        </p:nvPicPr>
        <p:blipFill>
          <a:blip r:embed="rId2"/>
          <a:srcRect l="21435" t="3125"/>
          <a:stretch>
            <a:fillRect/>
          </a:stretch>
        </p:blipFill>
        <p:spPr bwMode="auto">
          <a:xfrm>
            <a:off x="0" y="0"/>
            <a:ext cx="9448800" cy="6858000"/>
          </a:xfrm>
          <a:prstGeom prst="rect">
            <a:avLst/>
          </a:prstGeom>
          <a:noFill/>
        </p:spPr>
      </p:pic>
      <p:pic>
        <p:nvPicPr>
          <p:cNvPr id="4" name="i-main-pic" descr="Картинка 12 из 1290"/>
          <p:cNvPicPr>
            <a:picLocks noGrp="1" noChangeAspect="1" noChangeArrowheads="1"/>
          </p:cNvPicPr>
          <p:nvPr>
            <p:ph idx="1"/>
          </p:nvPr>
        </p:nvPicPr>
        <p:blipFill>
          <a:blip r:embed="rId3"/>
          <a:srcRect/>
          <a:stretch>
            <a:fillRect/>
          </a:stretch>
        </p:blipFill>
        <p:spPr bwMode="auto">
          <a:xfrm>
            <a:off x="285720" y="357166"/>
            <a:ext cx="4714908" cy="6150720"/>
          </a:xfrm>
          <a:prstGeom prst="rect">
            <a:avLst/>
          </a:prstGeom>
          <a:noFill/>
          <a:ln w="9525">
            <a:noFill/>
            <a:miter lim="800000"/>
            <a:headEnd/>
            <a:tailEnd/>
          </a:ln>
        </p:spPr>
      </p:pic>
      <p:sp>
        <p:nvSpPr>
          <p:cNvPr id="5" name="Прямоугольник 7"/>
          <p:cNvSpPr>
            <a:spLocks noChangeArrowheads="1"/>
          </p:cNvSpPr>
          <p:nvPr/>
        </p:nvSpPr>
        <p:spPr bwMode="auto">
          <a:xfrm>
            <a:off x="5214942" y="2000240"/>
            <a:ext cx="3643306" cy="4524315"/>
          </a:xfrm>
          <a:prstGeom prst="rect">
            <a:avLst/>
          </a:prstGeom>
          <a:noFill/>
          <a:ln w="9525">
            <a:noFill/>
            <a:miter lim="800000"/>
            <a:headEnd/>
            <a:tailEnd/>
          </a:ln>
        </p:spPr>
        <p:txBody>
          <a:bodyPr wrap="square">
            <a:spAutoFit/>
          </a:bodyPr>
          <a:lstStyle/>
          <a:p>
            <a:r>
              <a:rPr lang="ru-RU" sz="3200" dirty="0">
                <a:solidFill>
                  <a:srgbClr val="001C54"/>
                </a:solidFill>
              </a:rPr>
              <a:t>Ни один ребенок не может быть объектом произвольного или незаконного вмешательства в осуществление его права на личную </a:t>
            </a:r>
            <a:r>
              <a:rPr lang="ru-RU" sz="3200" dirty="0" smtClean="0">
                <a:solidFill>
                  <a:srgbClr val="001C54"/>
                </a:solidFill>
              </a:rPr>
              <a:t>жизнь.</a:t>
            </a:r>
            <a:endParaRPr lang="ru-RU" sz="3200" dirty="0">
              <a:solidFill>
                <a:srgbClr val="001C54"/>
              </a:solidFill>
            </a:endParaRPr>
          </a:p>
        </p:txBody>
      </p:sp>
      <p:sp>
        <p:nvSpPr>
          <p:cNvPr id="6" name="Rectangle 2"/>
          <p:cNvSpPr txBox="1">
            <a:spLocks noChangeArrowheads="1"/>
          </p:cNvSpPr>
          <p:nvPr/>
        </p:nvSpPr>
        <p:spPr>
          <a:xfrm>
            <a:off x="5286380" y="285728"/>
            <a:ext cx="3500430" cy="785818"/>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ru-RU" sz="4400" b="1" i="0" u="none" strike="noStrike" kern="1200" cap="none" spc="0" normalizeH="0" baseline="0" noProof="0" dirty="0" smtClean="0">
                <a:ln>
                  <a:noFill/>
                </a:ln>
                <a:solidFill>
                  <a:srgbClr val="C00000"/>
                </a:solidFill>
                <a:effectLst/>
                <a:uLnTx/>
                <a:uFillTx/>
                <a:latin typeface="+mj-lt"/>
                <a:ea typeface="+mj-ea"/>
                <a:cs typeface="+mj-cs"/>
              </a:rPr>
              <a:t>Статья 16</a:t>
            </a:r>
            <a:endParaRPr kumimoji="0" lang="en-US" sz="4400" b="1" i="0" u="none" strike="noStrike" kern="1200" cap="none" spc="0" normalizeH="0" baseline="0" noProof="0" dirty="0" smtClean="0">
              <a:ln>
                <a:noFill/>
              </a:ln>
              <a:solidFill>
                <a:srgbClr val="C00000"/>
              </a:solidFill>
              <a:effectLst/>
              <a:uLnTx/>
              <a:uFillTx/>
              <a:latin typeface="+mj-lt"/>
              <a:ea typeface="+mj-ea"/>
              <a:cs typeface="+mj-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ntr" presetSubtype="16"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amond(in)">
                                      <p:cBhvr>
                                        <p:cTn id="7" dur="3000"/>
                                        <p:tgtEl>
                                          <p:spTgt spid="4"/>
                                        </p:tgtEl>
                                      </p:cBhvr>
                                    </p:animEffect>
                                  </p:childTnLst>
                                </p:cTn>
                              </p:par>
                            </p:childTnLst>
                          </p:cTn>
                        </p:par>
                        <p:par>
                          <p:cTn id="8" fill="hold">
                            <p:stCondLst>
                              <p:cond delay="3000"/>
                            </p:stCondLst>
                            <p:childTnLst>
                              <p:par>
                                <p:cTn id="9" presetID="2" presetClass="entr" presetSubtype="4"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3000" fill="hold"/>
                                        <p:tgtEl>
                                          <p:spTgt spid="5"/>
                                        </p:tgtEl>
                                        <p:attrNameLst>
                                          <p:attrName>ppt_x</p:attrName>
                                        </p:attrNameLst>
                                      </p:cBhvr>
                                      <p:tavLst>
                                        <p:tav tm="0">
                                          <p:val>
                                            <p:strVal val="#ppt_x"/>
                                          </p:val>
                                        </p:tav>
                                        <p:tav tm="100000">
                                          <p:val>
                                            <p:strVal val="#ppt_x"/>
                                          </p:val>
                                        </p:tav>
                                      </p:tavLst>
                                    </p:anim>
                                    <p:anim calcmode="lin" valueType="num">
                                      <p:cBhvr additive="base">
                                        <p:cTn id="12" dur="30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2" descr="C:\Users\dns\Desktop\Рисунок2т.jpg"/>
          <p:cNvPicPr>
            <a:picLocks noChangeAspect="1" noChangeArrowheads="1"/>
          </p:cNvPicPr>
          <p:nvPr/>
        </p:nvPicPr>
        <p:blipFill>
          <a:blip r:embed="rId2"/>
          <a:srcRect l="21435" t="3125"/>
          <a:stretch>
            <a:fillRect/>
          </a:stretch>
        </p:blipFill>
        <p:spPr bwMode="auto">
          <a:xfrm>
            <a:off x="0" y="0"/>
            <a:ext cx="9448800" cy="6858000"/>
          </a:xfrm>
          <a:prstGeom prst="rect">
            <a:avLst/>
          </a:prstGeom>
          <a:noFill/>
        </p:spPr>
      </p:pic>
      <p:pic>
        <p:nvPicPr>
          <p:cNvPr id="4" name="i-main-pic" descr="Картинка 27 из 1290"/>
          <p:cNvPicPr>
            <a:picLocks noGrp="1" noChangeAspect="1" noChangeArrowheads="1"/>
          </p:cNvPicPr>
          <p:nvPr>
            <p:ph idx="1"/>
          </p:nvPr>
        </p:nvPicPr>
        <p:blipFill>
          <a:blip r:embed="rId3"/>
          <a:srcRect/>
          <a:stretch>
            <a:fillRect/>
          </a:stretch>
        </p:blipFill>
        <p:spPr bwMode="auto">
          <a:xfrm>
            <a:off x="285721" y="571480"/>
            <a:ext cx="4500594" cy="5776722"/>
          </a:xfrm>
          <a:prstGeom prst="rect">
            <a:avLst/>
          </a:prstGeom>
          <a:noFill/>
          <a:ln w="9525">
            <a:noFill/>
            <a:miter lim="800000"/>
            <a:headEnd/>
            <a:tailEnd/>
          </a:ln>
        </p:spPr>
      </p:pic>
      <p:sp>
        <p:nvSpPr>
          <p:cNvPr id="5" name="Прямоугольник 6"/>
          <p:cNvSpPr>
            <a:spLocks noChangeArrowheads="1"/>
          </p:cNvSpPr>
          <p:nvPr/>
        </p:nvSpPr>
        <p:spPr bwMode="auto">
          <a:xfrm>
            <a:off x="4929190" y="2214554"/>
            <a:ext cx="3857620" cy="2554545"/>
          </a:xfrm>
          <a:prstGeom prst="rect">
            <a:avLst/>
          </a:prstGeom>
          <a:noFill/>
          <a:ln w="9525">
            <a:noFill/>
            <a:miter lim="800000"/>
            <a:headEnd/>
            <a:tailEnd/>
          </a:ln>
        </p:spPr>
        <p:txBody>
          <a:bodyPr wrap="square">
            <a:spAutoFit/>
          </a:bodyPr>
          <a:lstStyle/>
          <a:p>
            <a:r>
              <a:rPr lang="ru-RU" sz="3200" dirty="0">
                <a:solidFill>
                  <a:srgbClr val="001C54"/>
                </a:solidFill>
              </a:rPr>
              <a:t>Ответственность родителей за воспитание и развитие ребенка (статья 18, п.п. 1 - 2). </a:t>
            </a:r>
          </a:p>
        </p:txBody>
      </p:sp>
      <p:sp>
        <p:nvSpPr>
          <p:cNvPr id="6" name="Rectangle 2"/>
          <p:cNvSpPr>
            <a:spLocks noGrp="1" noChangeArrowheads="1"/>
          </p:cNvSpPr>
          <p:nvPr>
            <p:ph type="title"/>
          </p:nvPr>
        </p:nvSpPr>
        <p:spPr>
          <a:xfrm>
            <a:off x="5233982" y="285728"/>
            <a:ext cx="3910018" cy="1020746"/>
          </a:xfrm>
        </p:spPr>
        <p:txBody>
          <a:bodyPr>
            <a:normAutofit/>
          </a:bodyPr>
          <a:lstStyle/>
          <a:p>
            <a:r>
              <a:rPr lang="ru-RU" b="1" i="0" dirty="0" smtClean="0">
                <a:solidFill>
                  <a:srgbClr val="C00000"/>
                </a:solidFill>
                <a:latin typeface="Arial" charset="0"/>
                <a:ea typeface="Times New Roman" pitchFamily="18" charset="0"/>
                <a:cs typeface="Arial" charset="0"/>
              </a:rPr>
              <a:t>Статья </a:t>
            </a:r>
            <a:r>
              <a:rPr lang="ru-RU" b="1" dirty="0" smtClean="0">
                <a:solidFill>
                  <a:srgbClr val="C00000"/>
                </a:solidFill>
                <a:latin typeface="Arial" charset="0"/>
                <a:ea typeface="Times New Roman" pitchFamily="18" charset="0"/>
                <a:cs typeface="Arial" charset="0"/>
              </a:rPr>
              <a:t>18</a:t>
            </a:r>
            <a:endParaRPr lang="en-US" b="1" dirty="0" smtClean="0">
              <a:solidFill>
                <a:srgbClr val="C00000"/>
              </a:solidFill>
              <a:ea typeface="Times New Roman" pitchFamily="18" charset="0"/>
              <a:cs typeface="Arial"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ntr" presetSubtype="16"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amond(in)">
                                      <p:cBhvr>
                                        <p:cTn id="7" dur="3000"/>
                                        <p:tgtEl>
                                          <p:spTgt spid="4"/>
                                        </p:tgtEl>
                                      </p:cBhvr>
                                    </p:animEffect>
                                  </p:childTnLst>
                                </p:cTn>
                              </p:par>
                            </p:childTnLst>
                          </p:cTn>
                        </p:par>
                        <p:par>
                          <p:cTn id="8" fill="hold">
                            <p:stCondLst>
                              <p:cond delay="3000"/>
                            </p:stCondLst>
                            <p:childTnLst>
                              <p:par>
                                <p:cTn id="9" presetID="2" presetClass="entr" presetSubtype="4"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3000" fill="hold"/>
                                        <p:tgtEl>
                                          <p:spTgt spid="5"/>
                                        </p:tgtEl>
                                        <p:attrNameLst>
                                          <p:attrName>ppt_x</p:attrName>
                                        </p:attrNameLst>
                                      </p:cBhvr>
                                      <p:tavLst>
                                        <p:tav tm="0">
                                          <p:val>
                                            <p:strVal val="#ppt_x"/>
                                          </p:val>
                                        </p:tav>
                                        <p:tav tm="100000">
                                          <p:val>
                                            <p:strVal val="#ppt_x"/>
                                          </p:val>
                                        </p:tav>
                                      </p:tavLst>
                                    </p:anim>
                                    <p:anim calcmode="lin" valueType="num">
                                      <p:cBhvr additive="base">
                                        <p:cTn id="12" dur="30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2" descr="C:\Users\dns\Desktop\Рисунок2т.jpg"/>
          <p:cNvPicPr>
            <a:picLocks noChangeAspect="1" noChangeArrowheads="1"/>
          </p:cNvPicPr>
          <p:nvPr/>
        </p:nvPicPr>
        <p:blipFill>
          <a:blip r:embed="rId2"/>
          <a:srcRect l="21435" t="3125"/>
          <a:stretch>
            <a:fillRect/>
          </a:stretch>
        </p:blipFill>
        <p:spPr bwMode="auto">
          <a:xfrm>
            <a:off x="0" y="0"/>
            <a:ext cx="9448800" cy="6858000"/>
          </a:xfrm>
          <a:prstGeom prst="rect">
            <a:avLst/>
          </a:prstGeom>
          <a:noFill/>
        </p:spPr>
      </p:pic>
      <p:pic>
        <p:nvPicPr>
          <p:cNvPr id="4" name="i-main-pic" descr="Картинка 23 из 1290"/>
          <p:cNvPicPr>
            <a:picLocks noGrp="1" noChangeAspect="1" noChangeArrowheads="1"/>
          </p:cNvPicPr>
          <p:nvPr>
            <p:ph idx="1"/>
          </p:nvPr>
        </p:nvPicPr>
        <p:blipFill>
          <a:blip r:embed="rId3"/>
          <a:srcRect/>
          <a:stretch>
            <a:fillRect/>
          </a:stretch>
        </p:blipFill>
        <p:spPr bwMode="auto">
          <a:xfrm>
            <a:off x="357158" y="357166"/>
            <a:ext cx="4572032" cy="6222158"/>
          </a:xfrm>
          <a:prstGeom prst="rect">
            <a:avLst/>
          </a:prstGeom>
          <a:noFill/>
          <a:ln w="9525">
            <a:noFill/>
            <a:miter lim="800000"/>
            <a:headEnd/>
            <a:tailEnd/>
          </a:ln>
        </p:spPr>
      </p:pic>
      <p:sp>
        <p:nvSpPr>
          <p:cNvPr id="5" name="Rectangle 3"/>
          <p:cNvSpPr>
            <a:spLocks noChangeArrowheads="1"/>
          </p:cNvSpPr>
          <p:nvPr/>
        </p:nvSpPr>
        <p:spPr bwMode="auto">
          <a:xfrm>
            <a:off x="5072066" y="1500174"/>
            <a:ext cx="3714755" cy="5016758"/>
          </a:xfrm>
          <a:prstGeom prst="rect">
            <a:avLst/>
          </a:prstGeom>
          <a:noFill/>
          <a:ln w="9525">
            <a:noFill/>
            <a:miter lim="800000"/>
            <a:headEnd/>
            <a:tailEnd/>
          </a:ln>
        </p:spPr>
        <p:txBody>
          <a:bodyPr wrap="square" anchor="ctr">
            <a:spAutoFit/>
          </a:bodyPr>
          <a:lstStyle/>
          <a:p>
            <a:r>
              <a:rPr lang="ru-RU" sz="3200" dirty="0">
                <a:solidFill>
                  <a:srgbClr val="001C54"/>
                </a:solidFill>
                <a:ea typeface="Times New Roman" pitchFamily="18" charset="0"/>
                <a:cs typeface="Arial" charset="0"/>
              </a:rPr>
              <a:t>Право на отдых и досуг, право участвовать в играх и развлекательных мероприятиях, а также заниматься искусством и участвовать в культурной и творческой </a:t>
            </a:r>
            <a:r>
              <a:rPr lang="ru-RU" sz="3200" dirty="0" smtClean="0">
                <a:solidFill>
                  <a:srgbClr val="001C54"/>
                </a:solidFill>
                <a:ea typeface="Times New Roman" pitchFamily="18" charset="0"/>
                <a:cs typeface="Arial" charset="0"/>
              </a:rPr>
              <a:t>жизни. </a:t>
            </a:r>
            <a:endParaRPr lang="ru-RU" sz="3200" dirty="0">
              <a:solidFill>
                <a:srgbClr val="001C54"/>
              </a:solidFill>
              <a:ea typeface="Times New Roman" pitchFamily="18" charset="0"/>
              <a:cs typeface="Arial" charset="0"/>
            </a:endParaRPr>
          </a:p>
        </p:txBody>
      </p:sp>
      <p:sp>
        <p:nvSpPr>
          <p:cNvPr id="6" name="Rectangle 2"/>
          <p:cNvSpPr>
            <a:spLocks noGrp="1" noChangeArrowheads="1"/>
          </p:cNvSpPr>
          <p:nvPr>
            <p:ph type="title"/>
          </p:nvPr>
        </p:nvSpPr>
        <p:spPr>
          <a:xfrm>
            <a:off x="5357818" y="285728"/>
            <a:ext cx="3481390" cy="949308"/>
          </a:xfrm>
        </p:spPr>
        <p:txBody>
          <a:bodyPr>
            <a:noAutofit/>
          </a:bodyPr>
          <a:lstStyle/>
          <a:p>
            <a:r>
              <a:rPr lang="ru-RU" b="1" dirty="0" smtClean="0">
                <a:solidFill>
                  <a:srgbClr val="C00000"/>
                </a:solidFill>
              </a:rPr>
              <a:t>Статьи 20,21</a:t>
            </a:r>
            <a:endParaRPr lang="en-US" b="1" dirty="0" smtClean="0">
              <a:solidFill>
                <a:srgbClr val="C0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ntr" presetSubtype="16"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amond(in)">
                                      <p:cBhvr>
                                        <p:cTn id="7" dur="3000"/>
                                        <p:tgtEl>
                                          <p:spTgt spid="4"/>
                                        </p:tgtEl>
                                      </p:cBhvr>
                                    </p:animEffect>
                                  </p:childTnLst>
                                </p:cTn>
                              </p:par>
                            </p:childTnLst>
                          </p:cTn>
                        </p:par>
                        <p:par>
                          <p:cTn id="8" fill="hold">
                            <p:stCondLst>
                              <p:cond delay="3000"/>
                            </p:stCondLst>
                            <p:childTnLst>
                              <p:par>
                                <p:cTn id="9" presetID="2" presetClass="entr" presetSubtype="4"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3000" fill="hold"/>
                                        <p:tgtEl>
                                          <p:spTgt spid="5"/>
                                        </p:tgtEl>
                                        <p:attrNameLst>
                                          <p:attrName>ppt_x</p:attrName>
                                        </p:attrNameLst>
                                      </p:cBhvr>
                                      <p:tavLst>
                                        <p:tav tm="0">
                                          <p:val>
                                            <p:strVal val="#ppt_x"/>
                                          </p:val>
                                        </p:tav>
                                        <p:tav tm="100000">
                                          <p:val>
                                            <p:strVal val="#ppt_x"/>
                                          </p:val>
                                        </p:tav>
                                      </p:tavLst>
                                    </p:anim>
                                    <p:anim calcmode="lin" valueType="num">
                                      <p:cBhvr additive="base">
                                        <p:cTn id="12" dur="30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2" descr="C:\Users\dns\Desktop\Рисунок2т.jpg"/>
          <p:cNvPicPr>
            <a:picLocks noChangeAspect="1" noChangeArrowheads="1"/>
          </p:cNvPicPr>
          <p:nvPr/>
        </p:nvPicPr>
        <p:blipFill>
          <a:blip r:embed="rId2"/>
          <a:srcRect l="21435" t="3125"/>
          <a:stretch>
            <a:fillRect/>
          </a:stretch>
        </p:blipFill>
        <p:spPr bwMode="auto">
          <a:xfrm>
            <a:off x="0" y="0"/>
            <a:ext cx="9448800" cy="6858000"/>
          </a:xfrm>
          <a:prstGeom prst="rect">
            <a:avLst/>
          </a:prstGeom>
          <a:noFill/>
        </p:spPr>
      </p:pic>
      <p:sp>
        <p:nvSpPr>
          <p:cNvPr id="2" name="Заголовок 1"/>
          <p:cNvSpPr>
            <a:spLocks noGrp="1"/>
          </p:cNvSpPr>
          <p:nvPr>
            <p:ph type="title"/>
          </p:nvPr>
        </p:nvSpPr>
        <p:spPr/>
        <p:txBody>
          <a:bodyPr/>
          <a:lstStyle/>
          <a:p>
            <a:r>
              <a:rPr lang="ru-RU" b="1" dirty="0" smtClean="0">
                <a:solidFill>
                  <a:srgbClr val="C00000"/>
                </a:solidFill>
              </a:rPr>
              <a:t>Конституция</a:t>
            </a:r>
            <a:endParaRPr lang="ru-RU" b="1" dirty="0">
              <a:solidFill>
                <a:srgbClr val="C00000"/>
              </a:solidFill>
            </a:endParaRPr>
          </a:p>
        </p:txBody>
      </p:sp>
      <p:sp>
        <p:nvSpPr>
          <p:cNvPr id="5" name="Содержимое 4"/>
          <p:cNvSpPr>
            <a:spLocks noGrp="1"/>
          </p:cNvSpPr>
          <p:nvPr>
            <p:ph idx="1"/>
          </p:nvPr>
        </p:nvSpPr>
        <p:spPr/>
        <p:txBody>
          <a:bodyPr/>
          <a:lstStyle/>
          <a:p>
            <a:pPr algn="just">
              <a:buNone/>
            </a:pPr>
            <a:r>
              <a:rPr lang="ru-RU" sz="3600" dirty="0" smtClean="0">
                <a:solidFill>
                  <a:srgbClr val="001C54"/>
                </a:solidFill>
              </a:rPr>
              <a:t>   Основной Закон нашего государства. Это главные правила, которые установили для себя граждане РФ. Все другие законы и правила, действующие в нашей стране, не должны противоречить Конституции. Наша Конституция состоит из 8 глав, 9 разделов и 146 статей.)</a:t>
            </a:r>
          </a:p>
          <a:p>
            <a:endParaRPr lang="ru-RU"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2" descr="C:\Users\dns\Desktop\Рисунок2т.jpg"/>
          <p:cNvPicPr>
            <a:picLocks noChangeAspect="1" noChangeArrowheads="1"/>
          </p:cNvPicPr>
          <p:nvPr/>
        </p:nvPicPr>
        <p:blipFill>
          <a:blip r:embed="rId2"/>
          <a:srcRect l="21435" t="3125"/>
          <a:stretch>
            <a:fillRect/>
          </a:stretch>
        </p:blipFill>
        <p:spPr bwMode="auto">
          <a:xfrm>
            <a:off x="0" y="0"/>
            <a:ext cx="9448800" cy="6858000"/>
          </a:xfrm>
          <a:prstGeom prst="rect">
            <a:avLst/>
          </a:prstGeom>
          <a:noFill/>
        </p:spPr>
      </p:pic>
      <p:pic>
        <p:nvPicPr>
          <p:cNvPr id="4" name="i-main-pic" descr="Картинка 2 из 1290"/>
          <p:cNvPicPr>
            <a:picLocks noGrp="1" noChangeAspect="1" noChangeArrowheads="1"/>
          </p:cNvPicPr>
          <p:nvPr>
            <p:ph idx="1"/>
          </p:nvPr>
        </p:nvPicPr>
        <p:blipFill>
          <a:blip r:embed="rId3"/>
          <a:srcRect/>
          <a:stretch>
            <a:fillRect/>
          </a:stretch>
        </p:blipFill>
        <p:spPr bwMode="auto">
          <a:xfrm>
            <a:off x="285721" y="357166"/>
            <a:ext cx="4214841" cy="6162370"/>
          </a:xfrm>
          <a:prstGeom prst="rect">
            <a:avLst/>
          </a:prstGeom>
          <a:noFill/>
          <a:ln w="9525">
            <a:noFill/>
            <a:miter lim="800000"/>
            <a:headEnd/>
            <a:tailEnd/>
          </a:ln>
        </p:spPr>
      </p:pic>
      <p:sp>
        <p:nvSpPr>
          <p:cNvPr id="5" name="Прямоугольник 6"/>
          <p:cNvSpPr>
            <a:spLocks noChangeArrowheads="1"/>
          </p:cNvSpPr>
          <p:nvPr/>
        </p:nvSpPr>
        <p:spPr bwMode="auto">
          <a:xfrm>
            <a:off x="4714876" y="1071801"/>
            <a:ext cx="4429124" cy="5786199"/>
          </a:xfrm>
          <a:prstGeom prst="rect">
            <a:avLst/>
          </a:prstGeom>
          <a:noFill/>
          <a:ln w="9525">
            <a:noFill/>
            <a:miter lim="800000"/>
            <a:headEnd/>
            <a:tailEnd/>
          </a:ln>
        </p:spPr>
        <p:txBody>
          <a:bodyPr wrap="square">
            <a:spAutoFit/>
          </a:bodyPr>
          <a:lstStyle/>
          <a:p>
            <a:r>
              <a:rPr lang="ru-RU" sz="3200" dirty="0">
                <a:solidFill>
                  <a:srgbClr val="001C54"/>
                </a:solidFill>
              </a:rPr>
              <a:t>Родитель(и) или другие лица, воспитывающие ребенка, несут основную ответственность за обеспечение в пределах своих способностей и финансовых возможностей условий жизни, необходимых для развития ребенка. </a:t>
            </a:r>
          </a:p>
          <a:p>
            <a:endParaRPr lang="ru-RU" b="1" dirty="0"/>
          </a:p>
        </p:txBody>
      </p:sp>
      <p:sp>
        <p:nvSpPr>
          <p:cNvPr id="6" name="Rectangle 2"/>
          <p:cNvSpPr txBox="1">
            <a:spLocks noChangeArrowheads="1"/>
          </p:cNvSpPr>
          <p:nvPr/>
        </p:nvSpPr>
        <p:spPr>
          <a:xfrm>
            <a:off x="5715008" y="285728"/>
            <a:ext cx="3428992" cy="777876"/>
          </a:xfrm>
          <a:prstGeom prst="rect">
            <a:avLst/>
          </a:prstGeom>
        </p:spPr>
        <p:txBody>
          <a:bodyPr vert="horz" lIns="91440" tIns="45720" rIns="91440" bIns="45720" rtlCol="0" anchor="ctr">
            <a:norm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ru-RU" sz="4400" b="1" i="0" u="none" strike="noStrike" kern="1200" cap="none" spc="0" normalizeH="0" baseline="0" noProof="0" dirty="0" smtClean="0">
                <a:ln>
                  <a:noFill/>
                </a:ln>
                <a:solidFill>
                  <a:srgbClr val="C00000"/>
                </a:solidFill>
                <a:effectLst/>
                <a:uLnTx/>
                <a:uFillTx/>
                <a:latin typeface="+mj-lt"/>
                <a:ea typeface="+mj-ea"/>
                <a:cs typeface="+mj-cs"/>
              </a:rPr>
              <a:t>Статья 27</a:t>
            </a:r>
            <a:endParaRPr kumimoji="0" lang="en-US" sz="4400" b="1" i="0" u="none" strike="noStrike" kern="1200" cap="none" spc="0" normalizeH="0" baseline="0" noProof="0" dirty="0" smtClean="0">
              <a:ln>
                <a:noFill/>
              </a:ln>
              <a:solidFill>
                <a:srgbClr val="C00000"/>
              </a:solidFill>
              <a:effectLst/>
              <a:uLnTx/>
              <a:uFillTx/>
              <a:latin typeface="+mj-lt"/>
              <a:ea typeface="+mj-ea"/>
              <a:cs typeface="+mj-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ntr" presetSubtype="16"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amond(in)">
                                      <p:cBhvr>
                                        <p:cTn id="7" dur="3000"/>
                                        <p:tgtEl>
                                          <p:spTgt spid="4"/>
                                        </p:tgtEl>
                                      </p:cBhvr>
                                    </p:animEffect>
                                  </p:childTnLst>
                                </p:cTn>
                              </p:par>
                            </p:childTnLst>
                          </p:cTn>
                        </p:par>
                        <p:par>
                          <p:cTn id="8" fill="hold">
                            <p:stCondLst>
                              <p:cond delay="3000"/>
                            </p:stCondLst>
                            <p:childTnLst>
                              <p:par>
                                <p:cTn id="9" presetID="2" presetClass="entr" presetSubtype="4"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3000" fill="hold"/>
                                        <p:tgtEl>
                                          <p:spTgt spid="5"/>
                                        </p:tgtEl>
                                        <p:attrNameLst>
                                          <p:attrName>ppt_x</p:attrName>
                                        </p:attrNameLst>
                                      </p:cBhvr>
                                      <p:tavLst>
                                        <p:tav tm="0">
                                          <p:val>
                                            <p:strVal val="#ppt_x"/>
                                          </p:val>
                                        </p:tav>
                                        <p:tav tm="100000">
                                          <p:val>
                                            <p:strVal val="#ppt_x"/>
                                          </p:val>
                                        </p:tav>
                                      </p:tavLst>
                                    </p:anim>
                                    <p:anim calcmode="lin" valueType="num">
                                      <p:cBhvr additive="base">
                                        <p:cTn id="12" dur="30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2" descr="C:\Users\dns\Desktop\Рисунок2т.jpg"/>
          <p:cNvPicPr>
            <a:picLocks noChangeAspect="1" noChangeArrowheads="1"/>
          </p:cNvPicPr>
          <p:nvPr/>
        </p:nvPicPr>
        <p:blipFill>
          <a:blip r:embed="rId2"/>
          <a:srcRect l="21435" t="3125"/>
          <a:stretch>
            <a:fillRect/>
          </a:stretch>
        </p:blipFill>
        <p:spPr bwMode="auto">
          <a:xfrm>
            <a:off x="0" y="0"/>
            <a:ext cx="9448800" cy="6858000"/>
          </a:xfrm>
          <a:prstGeom prst="rect">
            <a:avLst/>
          </a:prstGeom>
          <a:noFill/>
        </p:spPr>
      </p:pic>
      <p:pic>
        <p:nvPicPr>
          <p:cNvPr id="4" name="i-main-pic" descr="Картинка 21 из 1290"/>
          <p:cNvPicPr>
            <a:picLocks noGrp="1" noChangeAspect="1" noChangeArrowheads="1"/>
          </p:cNvPicPr>
          <p:nvPr>
            <p:ph idx="1"/>
          </p:nvPr>
        </p:nvPicPr>
        <p:blipFill>
          <a:blip r:embed="rId3"/>
          <a:srcRect/>
          <a:stretch>
            <a:fillRect/>
          </a:stretch>
        </p:blipFill>
        <p:spPr bwMode="auto">
          <a:xfrm>
            <a:off x="428597" y="357166"/>
            <a:ext cx="5072097" cy="5988185"/>
          </a:xfrm>
          <a:prstGeom prst="rect">
            <a:avLst/>
          </a:prstGeom>
          <a:noFill/>
          <a:ln w="9525">
            <a:noFill/>
            <a:miter lim="800000"/>
            <a:headEnd/>
            <a:tailEnd/>
          </a:ln>
        </p:spPr>
      </p:pic>
      <p:sp>
        <p:nvSpPr>
          <p:cNvPr id="5" name="Rectangle 3"/>
          <p:cNvSpPr txBox="1">
            <a:spLocks noChangeArrowheads="1"/>
          </p:cNvSpPr>
          <p:nvPr/>
        </p:nvSpPr>
        <p:spPr>
          <a:xfrm>
            <a:off x="5572132" y="2571744"/>
            <a:ext cx="3214688" cy="2071702"/>
          </a:xfrm>
          <a:prstGeom prst="rect">
            <a:avLst/>
          </a:prstGeom>
        </p:spPr>
        <p:txBody>
          <a:bodyPr vert="horz" lIns="91440" tIns="45720" rIns="91440" bIns="45720" rtlCol="0">
            <a:normAutofit/>
          </a:bodyPr>
          <a:lstStyle/>
          <a:p>
            <a:pPr marL="342900" marR="0" lvl="0" indent="-342900" algn="just" defTabSz="914400" rtl="0" eaLnBrk="1" fontAlgn="auto" latinLnBrk="0" hangingPunct="1">
              <a:lnSpc>
                <a:spcPct val="80000"/>
              </a:lnSpc>
              <a:spcBef>
                <a:spcPct val="20000"/>
              </a:spcBef>
              <a:spcAft>
                <a:spcPts val="0"/>
              </a:spcAft>
              <a:buClrTx/>
              <a:buSzTx/>
              <a:buFont typeface="Wingdings" pitchFamily="2" charset="2"/>
              <a:buNone/>
              <a:tabLst/>
              <a:defRPr/>
            </a:pPr>
            <a:r>
              <a:rPr kumimoji="0" lang="ru-RU" sz="3200" b="1" i="1" u="none" strike="noStrike" kern="1200" cap="none" spc="0" normalizeH="0" baseline="0" noProof="0" dirty="0" smtClean="0">
                <a:ln>
                  <a:noFill/>
                </a:ln>
                <a:solidFill>
                  <a:schemeClr val="tx1"/>
                </a:solidFill>
                <a:effectLst/>
                <a:uLnTx/>
                <a:uFillTx/>
                <a:latin typeface="+mn-lt"/>
                <a:ea typeface="+mn-ea"/>
                <a:cs typeface="+mn-cs"/>
              </a:rPr>
              <a:t>   </a:t>
            </a:r>
            <a:r>
              <a:rPr kumimoji="0" lang="ru-RU" sz="3200" u="none" strike="noStrike" kern="1200" cap="none" spc="0" normalizeH="0" baseline="0" noProof="0" dirty="0" smtClean="0">
                <a:ln>
                  <a:noFill/>
                </a:ln>
                <a:solidFill>
                  <a:srgbClr val="001C54"/>
                </a:solidFill>
                <a:effectLst/>
                <a:uLnTx/>
                <a:uFillTx/>
                <a:latin typeface="+mn-lt"/>
                <a:ea typeface="+mn-ea"/>
                <a:cs typeface="+mn-cs"/>
              </a:rPr>
              <a:t>Защита детей от незаконного употребления наркотических средств. </a:t>
            </a:r>
            <a:endParaRPr kumimoji="0" lang="en-US" sz="3200" u="none" strike="noStrike" kern="1200" cap="none" spc="0" normalizeH="0" baseline="0" noProof="0" dirty="0" smtClean="0">
              <a:ln>
                <a:noFill/>
              </a:ln>
              <a:solidFill>
                <a:srgbClr val="001C54"/>
              </a:solidFill>
              <a:effectLst/>
              <a:uLnTx/>
              <a:uFillTx/>
              <a:latin typeface="+mn-lt"/>
              <a:ea typeface="+mn-ea"/>
              <a:cs typeface="+mn-cs"/>
            </a:endParaRPr>
          </a:p>
        </p:txBody>
      </p:sp>
      <p:sp>
        <p:nvSpPr>
          <p:cNvPr id="6" name="Rectangle 2"/>
          <p:cNvSpPr>
            <a:spLocks noGrp="1" noChangeArrowheads="1"/>
          </p:cNvSpPr>
          <p:nvPr>
            <p:ph type="title"/>
          </p:nvPr>
        </p:nvSpPr>
        <p:spPr>
          <a:xfrm>
            <a:off x="5715008" y="0"/>
            <a:ext cx="3143240" cy="1000132"/>
          </a:xfrm>
        </p:spPr>
        <p:txBody>
          <a:bodyPr>
            <a:normAutofit/>
          </a:bodyPr>
          <a:lstStyle/>
          <a:p>
            <a:r>
              <a:rPr lang="ru-RU" b="1" dirty="0" smtClean="0">
                <a:solidFill>
                  <a:srgbClr val="C00000"/>
                </a:solidFill>
              </a:rPr>
              <a:t>Статья 33</a:t>
            </a:r>
            <a:endParaRPr lang="en-US" b="1" dirty="0" smtClean="0">
              <a:solidFill>
                <a:srgbClr val="C0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ntr" presetSubtype="16"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amond(in)">
                                      <p:cBhvr>
                                        <p:cTn id="7" dur="3000"/>
                                        <p:tgtEl>
                                          <p:spTgt spid="4"/>
                                        </p:tgtEl>
                                      </p:cBhvr>
                                    </p:animEffect>
                                  </p:childTnLst>
                                </p:cTn>
                              </p:par>
                            </p:childTnLst>
                          </p:cTn>
                        </p:par>
                        <p:par>
                          <p:cTn id="8" fill="hold">
                            <p:stCondLst>
                              <p:cond delay="3000"/>
                            </p:stCondLst>
                            <p:childTnLst>
                              <p:par>
                                <p:cTn id="9" presetID="2" presetClass="entr" presetSubtype="4"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3000" fill="hold"/>
                                        <p:tgtEl>
                                          <p:spTgt spid="5"/>
                                        </p:tgtEl>
                                        <p:attrNameLst>
                                          <p:attrName>ppt_x</p:attrName>
                                        </p:attrNameLst>
                                      </p:cBhvr>
                                      <p:tavLst>
                                        <p:tav tm="0">
                                          <p:val>
                                            <p:strVal val="#ppt_x"/>
                                          </p:val>
                                        </p:tav>
                                        <p:tav tm="100000">
                                          <p:val>
                                            <p:strVal val="#ppt_x"/>
                                          </p:val>
                                        </p:tav>
                                      </p:tavLst>
                                    </p:anim>
                                    <p:anim calcmode="lin" valueType="num">
                                      <p:cBhvr additive="base">
                                        <p:cTn id="12" dur="30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2" descr="C:\Users\dns\Desktop\Рисунок2т.jpg"/>
          <p:cNvPicPr>
            <a:picLocks noChangeAspect="1" noChangeArrowheads="1"/>
          </p:cNvPicPr>
          <p:nvPr/>
        </p:nvPicPr>
        <p:blipFill>
          <a:blip r:embed="rId2"/>
          <a:srcRect l="21435" t="3125"/>
          <a:stretch>
            <a:fillRect/>
          </a:stretch>
        </p:blipFill>
        <p:spPr bwMode="auto">
          <a:xfrm>
            <a:off x="0" y="0"/>
            <a:ext cx="9448800" cy="6858000"/>
          </a:xfrm>
          <a:prstGeom prst="rect">
            <a:avLst/>
          </a:prstGeom>
          <a:noFill/>
        </p:spPr>
      </p:pic>
      <p:pic>
        <p:nvPicPr>
          <p:cNvPr id="4" name="i-main-pic" descr="Картинка 24 из 1290"/>
          <p:cNvPicPr>
            <a:picLocks noGrp="1" noChangeAspect="1" noChangeArrowheads="1"/>
          </p:cNvPicPr>
          <p:nvPr>
            <p:ph idx="1"/>
          </p:nvPr>
        </p:nvPicPr>
        <p:blipFill>
          <a:blip r:embed="rId3"/>
          <a:srcRect/>
          <a:stretch>
            <a:fillRect/>
          </a:stretch>
        </p:blipFill>
        <p:spPr bwMode="auto">
          <a:xfrm>
            <a:off x="285720" y="285728"/>
            <a:ext cx="5217555" cy="6150719"/>
          </a:xfrm>
          <a:prstGeom prst="rect">
            <a:avLst/>
          </a:prstGeom>
          <a:noFill/>
          <a:ln w="9525">
            <a:noFill/>
            <a:miter lim="800000"/>
            <a:headEnd/>
            <a:tailEnd/>
          </a:ln>
        </p:spPr>
      </p:pic>
      <p:sp>
        <p:nvSpPr>
          <p:cNvPr id="5" name="TextBox 7"/>
          <p:cNvSpPr txBox="1">
            <a:spLocks noChangeArrowheads="1"/>
          </p:cNvSpPr>
          <p:nvPr/>
        </p:nvSpPr>
        <p:spPr bwMode="auto">
          <a:xfrm>
            <a:off x="5857884" y="2714620"/>
            <a:ext cx="2928938" cy="2062103"/>
          </a:xfrm>
          <a:prstGeom prst="rect">
            <a:avLst/>
          </a:prstGeom>
          <a:noFill/>
          <a:ln w="9525">
            <a:noFill/>
            <a:miter lim="800000"/>
            <a:headEnd/>
            <a:tailEnd/>
          </a:ln>
        </p:spPr>
        <p:txBody>
          <a:bodyPr>
            <a:spAutoFit/>
          </a:bodyPr>
          <a:lstStyle/>
          <a:p>
            <a:r>
              <a:rPr lang="ru-RU" sz="3200" dirty="0">
                <a:solidFill>
                  <a:srgbClr val="001C54"/>
                </a:solidFill>
              </a:rPr>
              <a:t>Право на защиту от всех форм </a:t>
            </a:r>
          </a:p>
          <a:p>
            <a:r>
              <a:rPr lang="ru-RU" sz="3200" dirty="0" smtClean="0">
                <a:solidFill>
                  <a:srgbClr val="001C54"/>
                </a:solidFill>
              </a:rPr>
              <a:t>Эксплуатации.</a:t>
            </a:r>
            <a:endParaRPr lang="ru-RU" sz="3200" dirty="0">
              <a:solidFill>
                <a:srgbClr val="001C54"/>
              </a:solidFill>
            </a:endParaRPr>
          </a:p>
        </p:txBody>
      </p:sp>
      <p:sp>
        <p:nvSpPr>
          <p:cNvPr id="6" name="Rectangle 2"/>
          <p:cNvSpPr txBox="1">
            <a:spLocks noChangeArrowheads="1"/>
          </p:cNvSpPr>
          <p:nvPr/>
        </p:nvSpPr>
        <p:spPr>
          <a:xfrm>
            <a:off x="5500694" y="428604"/>
            <a:ext cx="3357586" cy="706438"/>
          </a:xfrm>
          <a:prstGeom prst="rect">
            <a:avLst/>
          </a:prstGeom>
        </p:spPr>
        <p:txBody>
          <a:bodyPr vert="horz" lIns="91440" tIns="45720" rIns="91440" bIns="45720" rtlCol="0" anchor="ctr">
            <a:normAutofit fontScale="92500" lnSpcReduction="1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ru-RU" sz="4400" b="1" i="0" u="none" strike="noStrike" kern="1200" cap="none" spc="0" normalizeH="0" baseline="0" noProof="0" dirty="0" smtClean="0">
                <a:ln>
                  <a:noFill/>
                </a:ln>
                <a:solidFill>
                  <a:srgbClr val="C00000"/>
                </a:solidFill>
                <a:effectLst/>
                <a:uLnTx/>
                <a:uFillTx/>
                <a:latin typeface="+mj-lt"/>
                <a:ea typeface="+mj-ea"/>
                <a:cs typeface="+mj-cs"/>
              </a:rPr>
              <a:t>Статьи </a:t>
            </a:r>
            <a:r>
              <a:rPr kumimoji="0" lang="ru-RU" sz="4400" b="1" i="0" u="none" strike="noStrike" kern="1200" cap="none" spc="0" normalizeH="0" noProof="0" dirty="0" smtClean="0">
                <a:ln>
                  <a:noFill/>
                </a:ln>
                <a:solidFill>
                  <a:srgbClr val="C00000"/>
                </a:solidFill>
                <a:effectLst/>
                <a:uLnTx/>
                <a:uFillTx/>
                <a:latin typeface="+mj-lt"/>
                <a:ea typeface="+mj-ea"/>
                <a:cs typeface="+mj-cs"/>
              </a:rPr>
              <a:t> </a:t>
            </a:r>
            <a:r>
              <a:rPr kumimoji="0" lang="ru-RU" sz="4400" b="1" i="0" u="none" strike="noStrike" kern="1200" cap="none" spc="0" normalizeH="0" baseline="0" noProof="0" dirty="0" smtClean="0">
                <a:ln>
                  <a:noFill/>
                </a:ln>
                <a:solidFill>
                  <a:srgbClr val="C00000"/>
                </a:solidFill>
                <a:effectLst/>
                <a:uLnTx/>
                <a:uFillTx/>
                <a:latin typeface="+mj-lt"/>
                <a:ea typeface="+mj-ea"/>
                <a:cs typeface="+mj-cs"/>
              </a:rPr>
              <a:t>34</a:t>
            </a:r>
            <a:endParaRPr kumimoji="0" lang="en-US" sz="4400" b="1" i="0" u="none" strike="noStrike" kern="1200" cap="none" spc="0" normalizeH="0" baseline="0" noProof="0" dirty="0" smtClean="0">
              <a:ln>
                <a:noFill/>
              </a:ln>
              <a:solidFill>
                <a:srgbClr val="C00000"/>
              </a:solidFill>
              <a:effectLst/>
              <a:uLnTx/>
              <a:uFillTx/>
              <a:latin typeface="+mj-lt"/>
              <a:ea typeface="+mj-ea"/>
              <a:cs typeface="+mj-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ntr" presetSubtype="16"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amond(in)">
                                      <p:cBhvr>
                                        <p:cTn id="7" dur="3000"/>
                                        <p:tgtEl>
                                          <p:spTgt spid="4"/>
                                        </p:tgtEl>
                                      </p:cBhvr>
                                    </p:animEffect>
                                  </p:childTnLst>
                                </p:cTn>
                              </p:par>
                            </p:childTnLst>
                          </p:cTn>
                        </p:par>
                        <p:par>
                          <p:cTn id="8" fill="hold">
                            <p:stCondLst>
                              <p:cond delay="3000"/>
                            </p:stCondLst>
                            <p:childTnLst>
                              <p:par>
                                <p:cTn id="9" presetID="2" presetClass="entr" presetSubtype="4"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3000" fill="hold"/>
                                        <p:tgtEl>
                                          <p:spTgt spid="5"/>
                                        </p:tgtEl>
                                        <p:attrNameLst>
                                          <p:attrName>ppt_x</p:attrName>
                                        </p:attrNameLst>
                                      </p:cBhvr>
                                      <p:tavLst>
                                        <p:tav tm="0">
                                          <p:val>
                                            <p:strVal val="#ppt_x"/>
                                          </p:val>
                                        </p:tav>
                                        <p:tav tm="100000">
                                          <p:val>
                                            <p:strVal val="#ppt_x"/>
                                          </p:val>
                                        </p:tav>
                                      </p:tavLst>
                                    </p:anim>
                                    <p:anim calcmode="lin" valueType="num">
                                      <p:cBhvr additive="base">
                                        <p:cTn id="12" dur="30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2" descr="C:\Users\dns\Desktop\Рисунок2т.jpg"/>
          <p:cNvPicPr>
            <a:picLocks noChangeAspect="1" noChangeArrowheads="1"/>
          </p:cNvPicPr>
          <p:nvPr/>
        </p:nvPicPr>
        <p:blipFill>
          <a:blip r:embed="rId2"/>
          <a:srcRect l="21435" t="3125"/>
          <a:stretch>
            <a:fillRect/>
          </a:stretch>
        </p:blipFill>
        <p:spPr bwMode="auto">
          <a:xfrm>
            <a:off x="0" y="0"/>
            <a:ext cx="9448800" cy="6858000"/>
          </a:xfrm>
          <a:prstGeom prst="rect">
            <a:avLst/>
          </a:prstGeom>
          <a:noFill/>
        </p:spPr>
      </p:pic>
      <p:pic>
        <p:nvPicPr>
          <p:cNvPr id="4" name="i-main-pic" descr="Картинка 18 из 1290"/>
          <p:cNvPicPr>
            <a:picLocks noGrp="1" noChangeAspect="1" noChangeArrowheads="1"/>
          </p:cNvPicPr>
          <p:nvPr>
            <p:ph idx="1"/>
          </p:nvPr>
        </p:nvPicPr>
        <p:blipFill>
          <a:blip r:embed="rId3"/>
          <a:srcRect/>
          <a:stretch>
            <a:fillRect/>
          </a:stretch>
        </p:blipFill>
        <p:spPr bwMode="auto">
          <a:xfrm>
            <a:off x="428596" y="357166"/>
            <a:ext cx="4857784" cy="6215106"/>
          </a:xfrm>
          <a:prstGeom prst="rect">
            <a:avLst/>
          </a:prstGeom>
          <a:noFill/>
          <a:ln w="9525">
            <a:noFill/>
            <a:miter lim="800000"/>
            <a:headEnd/>
            <a:tailEnd/>
          </a:ln>
        </p:spPr>
      </p:pic>
      <p:sp>
        <p:nvSpPr>
          <p:cNvPr id="5" name="TextBox 6"/>
          <p:cNvSpPr txBox="1">
            <a:spLocks noChangeArrowheads="1"/>
          </p:cNvSpPr>
          <p:nvPr/>
        </p:nvSpPr>
        <p:spPr bwMode="auto">
          <a:xfrm>
            <a:off x="5715008" y="2571744"/>
            <a:ext cx="3143249" cy="1569660"/>
          </a:xfrm>
          <a:prstGeom prst="rect">
            <a:avLst/>
          </a:prstGeom>
          <a:noFill/>
          <a:ln w="9525">
            <a:noFill/>
            <a:miter lim="800000"/>
            <a:headEnd/>
            <a:tailEnd/>
          </a:ln>
        </p:spPr>
        <p:txBody>
          <a:bodyPr wrap="square">
            <a:spAutoFit/>
          </a:bodyPr>
          <a:lstStyle/>
          <a:p>
            <a:pPr algn="just"/>
            <a:r>
              <a:rPr lang="ru-RU" sz="3200" dirty="0">
                <a:solidFill>
                  <a:srgbClr val="001C54"/>
                </a:solidFill>
              </a:rPr>
              <a:t>Право на защиту от вооруженных </a:t>
            </a:r>
            <a:r>
              <a:rPr lang="ru-RU" sz="3200" dirty="0" smtClean="0">
                <a:solidFill>
                  <a:srgbClr val="001C54"/>
                </a:solidFill>
              </a:rPr>
              <a:t>конфликтов.</a:t>
            </a:r>
            <a:endParaRPr lang="ru-RU" sz="3200" dirty="0">
              <a:solidFill>
                <a:srgbClr val="001C54"/>
              </a:solidFill>
            </a:endParaRPr>
          </a:p>
        </p:txBody>
      </p:sp>
      <p:sp>
        <p:nvSpPr>
          <p:cNvPr id="6" name="Rectangle 2"/>
          <p:cNvSpPr>
            <a:spLocks noGrp="1" noChangeArrowheads="1"/>
          </p:cNvSpPr>
          <p:nvPr>
            <p:ph type="title"/>
          </p:nvPr>
        </p:nvSpPr>
        <p:spPr>
          <a:xfrm>
            <a:off x="5500694" y="357166"/>
            <a:ext cx="3195638" cy="785818"/>
          </a:xfrm>
        </p:spPr>
        <p:txBody>
          <a:bodyPr>
            <a:normAutofit/>
          </a:bodyPr>
          <a:lstStyle/>
          <a:p>
            <a:r>
              <a:rPr lang="ru-RU" b="1" dirty="0" smtClean="0">
                <a:solidFill>
                  <a:srgbClr val="C00000"/>
                </a:solidFill>
              </a:rPr>
              <a:t>Статья 38</a:t>
            </a:r>
            <a:endParaRPr lang="en-US" b="1" dirty="0" smtClean="0">
              <a:solidFill>
                <a:srgbClr val="C0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ntr" presetSubtype="16"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amond(in)">
                                      <p:cBhvr>
                                        <p:cTn id="7" dur="3000"/>
                                        <p:tgtEl>
                                          <p:spTgt spid="4"/>
                                        </p:tgtEl>
                                      </p:cBhvr>
                                    </p:animEffect>
                                  </p:childTnLst>
                                </p:cTn>
                              </p:par>
                            </p:childTnLst>
                          </p:cTn>
                        </p:par>
                        <p:par>
                          <p:cTn id="8" fill="hold">
                            <p:stCondLst>
                              <p:cond delay="3000"/>
                            </p:stCondLst>
                            <p:childTnLst>
                              <p:par>
                                <p:cTn id="9" presetID="2" presetClass="entr" presetSubtype="4"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3000" fill="hold"/>
                                        <p:tgtEl>
                                          <p:spTgt spid="5"/>
                                        </p:tgtEl>
                                        <p:attrNameLst>
                                          <p:attrName>ppt_x</p:attrName>
                                        </p:attrNameLst>
                                      </p:cBhvr>
                                      <p:tavLst>
                                        <p:tav tm="0">
                                          <p:val>
                                            <p:strVal val="#ppt_x"/>
                                          </p:val>
                                        </p:tav>
                                        <p:tav tm="100000">
                                          <p:val>
                                            <p:strVal val="#ppt_x"/>
                                          </p:val>
                                        </p:tav>
                                      </p:tavLst>
                                    </p:anim>
                                    <p:anim calcmode="lin" valueType="num">
                                      <p:cBhvr additive="base">
                                        <p:cTn id="12" dur="30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descr="C:\Users\dns\Desktop\Рисунок2т.jpg"/>
          <p:cNvPicPr>
            <a:picLocks noChangeAspect="1" noChangeArrowheads="1"/>
          </p:cNvPicPr>
          <p:nvPr/>
        </p:nvPicPr>
        <p:blipFill>
          <a:blip r:embed="rId2"/>
          <a:srcRect l="21435" t="3125"/>
          <a:stretch>
            <a:fillRect/>
          </a:stretch>
        </p:blipFill>
        <p:spPr bwMode="auto">
          <a:xfrm>
            <a:off x="0" y="0"/>
            <a:ext cx="9448800" cy="6858000"/>
          </a:xfrm>
          <a:prstGeom prst="rect">
            <a:avLst/>
          </a:prstGeom>
          <a:noFill/>
        </p:spPr>
      </p:pic>
      <p:pic>
        <p:nvPicPr>
          <p:cNvPr id="4" name="Picture 5" descr="KS75136_000"/>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500034" y="642918"/>
            <a:ext cx="8643966" cy="5754946"/>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ntr" presetSubtype="16"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amond(in)">
                                      <p:cBhvr>
                                        <p:cTn id="7" dur="3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C:\Users\dns\Desktop\Рисунок2т.jpg"/>
          <p:cNvPicPr>
            <a:picLocks noChangeAspect="1" noChangeArrowheads="1"/>
          </p:cNvPicPr>
          <p:nvPr/>
        </p:nvPicPr>
        <p:blipFill>
          <a:blip r:embed="rId2"/>
          <a:srcRect l="21435" t="3125"/>
          <a:stretch>
            <a:fillRect/>
          </a:stretch>
        </p:blipFill>
        <p:spPr bwMode="auto">
          <a:xfrm>
            <a:off x="0" y="0"/>
            <a:ext cx="9448800" cy="6858000"/>
          </a:xfrm>
          <a:prstGeom prst="rect">
            <a:avLst/>
          </a:prstGeom>
          <a:noFill/>
        </p:spPr>
      </p:pic>
      <p:sp>
        <p:nvSpPr>
          <p:cNvPr id="4" name="Rectangle 3"/>
          <p:cNvSpPr>
            <a:spLocks noGrp="1" noChangeArrowheads="1"/>
          </p:cNvSpPr>
          <p:nvPr>
            <p:ph idx="1"/>
          </p:nvPr>
        </p:nvSpPr>
        <p:spPr>
          <a:xfrm>
            <a:off x="457200" y="642918"/>
            <a:ext cx="8229600" cy="5483245"/>
          </a:xfrm>
          <a:noFill/>
          <a:ln/>
        </p:spPr>
        <p:txBody>
          <a:bodyPr/>
          <a:lstStyle/>
          <a:p>
            <a:pPr>
              <a:buFont typeface="Wingdings" pitchFamily="2" charset="2"/>
              <a:buNone/>
            </a:pPr>
            <a:r>
              <a:rPr lang="ru-RU" dirty="0" smtClean="0">
                <a:effectLst/>
              </a:rPr>
              <a:t>   </a:t>
            </a:r>
          </a:p>
          <a:p>
            <a:pPr algn="just">
              <a:buFont typeface="Wingdings" pitchFamily="2" charset="2"/>
              <a:buNone/>
            </a:pPr>
            <a:r>
              <a:rPr lang="ru-RU" dirty="0" smtClean="0">
                <a:effectLst/>
              </a:rPr>
              <a:t>    </a:t>
            </a:r>
            <a:r>
              <a:rPr lang="ru-RU" dirty="0" smtClean="0">
                <a:solidFill>
                  <a:srgbClr val="001C54"/>
                </a:solidFill>
                <a:effectLst/>
              </a:rPr>
              <a:t>Российские дети, по данным статистики, находятся в тяжелейшем положении. Насилию в семье подвергается ежегодно около</a:t>
            </a:r>
            <a:r>
              <a:rPr lang="ru-RU" dirty="0" smtClean="0">
                <a:effectLst/>
              </a:rPr>
              <a:t> </a:t>
            </a:r>
            <a:r>
              <a:rPr lang="ru-RU" b="1" u="sng" dirty="0" smtClean="0">
                <a:solidFill>
                  <a:srgbClr val="001C54"/>
                </a:solidFill>
                <a:effectLst/>
              </a:rPr>
              <a:t>2 млн. детей в возрасте до 14 лет</a:t>
            </a:r>
            <a:r>
              <a:rPr lang="ru-RU" dirty="0" smtClean="0">
                <a:solidFill>
                  <a:srgbClr val="001C54"/>
                </a:solidFill>
                <a:effectLst/>
              </a:rPr>
              <a:t>. </a:t>
            </a:r>
          </a:p>
          <a:p>
            <a:pPr algn="just">
              <a:buFont typeface="Wingdings" pitchFamily="2" charset="2"/>
              <a:buNone/>
            </a:pPr>
            <a:r>
              <a:rPr lang="ru-RU" dirty="0" smtClean="0">
                <a:solidFill>
                  <a:srgbClr val="001C54"/>
                </a:solidFill>
                <a:effectLst/>
              </a:rPr>
              <a:t>    Каждый год из дома убегают </a:t>
            </a:r>
            <a:r>
              <a:rPr lang="ru-RU" b="1" u="sng" dirty="0" smtClean="0">
                <a:solidFill>
                  <a:srgbClr val="001C54"/>
                </a:solidFill>
                <a:effectLst/>
              </a:rPr>
              <a:t>50 тыс. детей.</a:t>
            </a:r>
            <a:r>
              <a:rPr lang="ru-RU" dirty="0" smtClean="0">
                <a:solidFill>
                  <a:srgbClr val="001C54"/>
                </a:solidFill>
                <a:effectLst/>
              </a:rPr>
              <a:t> </a:t>
            </a:r>
          </a:p>
          <a:p>
            <a:pPr algn="just">
              <a:buFont typeface="Wingdings" pitchFamily="2" charset="2"/>
              <a:buNone/>
            </a:pPr>
            <a:r>
              <a:rPr lang="ru-RU" dirty="0" smtClean="0">
                <a:solidFill>
                  <a:srgbClr val="001C54"/>
                </a:solidFill>
                <a:effectLst/>
              </a:rPr>
              <a:t>    </a:t>
            </a:r>
            <a:r>
              <a:rPr lang="ru-RU" b="1" u="sng" dirty="0" smtClean="0">
                <a:solidFill>
                  <a:srgbClr val="001C54"/>
                </a:solidFill>
                <a:effectLst/>
              </a:rPr>
              <a:t>60 % сирот</a:t>
            </a:r>
            <a:r>
              <a:rPr lang="ru-RU" dirty="0" smtClean="0">
                <a:effectLst/>
              </a:rPr>
              <a:t>, </a:t>
            </a:r>
            <a:r>
              <a:rPr lang="ru-RU" dirty="0" smtClean="0">
                <a:solidFill>
                  <a:srgbClr val="001C54"/>
                </a:solidFill>
                <a:effectLst/>
              </a:rPr>
              <a:t>достигших трех лет, попадают в </a:t>
            </a:r>
            <a:r>
              <a:rPr lang="ru-RU" dirty="0" err="1" smtClean="0">
                <a:solidFill>
                  <a:srgbClr val="001C54"/>
                </a:solidFill>
                <a:effectLst/>
              </a:rPr>
              <a:t>специнтернаты</a:t>
            </a:r>
            <a:r>
              <a:rPr lang="ru-RU" dirty="0" smtClean="0">
                <a:solidFill>
                  <a:srgbClr val="001C54"/>
                </a:solidFill>
                <a:effectLst/>
              </a:rPr>
              <a:t>. </a:t>
            </a:r>
          </a:p>
          <a:p>
            <a:pPr algn="just">
              <a:buFont typeface="Wingdings" pitchFamily="2" charset="2"/>
              <a:buNone/>
            </a:pPr>
            <a:r>
              <a:rPr lang="ru-RU" dirty="0" smtClean="0">
                <a:solidFill>
                  <a:srgbClr val="001C54"/>
                </a:solidFill>
                <a:effectLst/>
              </a:rPr>
              <a:t>    </a:t>
            </a:r>
            <a:r>
              <a:rPr lang="ru-RU" b="1" u="sng" dirty="0" smtClean="0">
                <a:solidFill>
                  <a:srgbClr val="001C54"/>
                </a:solidFill>
                <a:effectLst/>
              </a:rPr>
              <a:t>348 тыс.</a:t>
            </a:r>
            <a:r>
              <a:rPr lang="ru-RU" dirty="0" smtClean="0">
                <a:solidFill>
                  <a:srgbClr val="001C54"/>
                </a:solidFill>
                <a:effectLst/>
              </a:rPr>
              <a:t> семей состоят на учете в ПДН.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afterEffect">
                                  <p:stCondLst>
                                    <p:cond delay="0"/>
                                  </p:stCondLst>
                                  <p:childTnLst>
                                    <p:set>
                                      <p:cBhvr>
                                        <p:cTn id="6" dur="1" fill="hold">
                                          <p:stCondLst>
                                            <p:cond delay="0"/>
                                          </p:stCondLst>
                                        </p:cTn>
                                        <p:tgtEl>
                                          <p:spTgt spid="4">
                                            <p:txEl>
                                              <p:pRg st="1" end="1"/>
                                            </p:txEl>
                                          </p:spTgt>
                                        </p:tgtEl>
                                        <p:attrNameLst>
                                          <p:attrName>style.visibility</p:attrName>
                                        </p:attrNameLst>
                                      </p:cBhvr>
                                      <p:to>
                                        <p:strVal val="visible"/>
                                      </p:to>
                                    </p:set>
                                    <p:anim calcmode="lin" valueType="num">
                                      <p:cBhvr additive="base">
                                        <p:cTn id="7" dur="30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8" dur="30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par>
                          <p:cTn id="9" fill="hold">
                            <p:stCondLst>
                              <p:cond delay="3000"/>
                            </p:stCondLst>
                            <p:childTnLst>
                              <p:par>
                                <p:cTn id="10" presetID="2" presetClass="entr" presetSubtype="4" fill="hold" nodeType="afterEffect">
                                  <p:stCondLst>
                                    <p:cond delay="0"/>
                                  </p:stCondLst>
                                  <p:childTnLst>
                                    <p:set>
                                      <p:cBhvr>
                                        <p:cTn id="11" dur="1" fill="hold">
                                          <p:stCondLst>
                                            <p:cond delay="0"/>
                                          </p:stCondLst>
                                        </p:cTn>
                                        <p:tgtEl>
                                          <p:spTgt spid="4">
                                            <p:txEl>
                                              <p:pRg st="2" end="2"/>
                                            </p:txEl>
                                          </p:spTgt>
                                        </p:tgtEl>
                                        <p:attrNameLst>
                                          <p:attrName>style.visibility</p:attrName>
                                        </p:attrNameLst>
                                      </p:cBhvr>
                                      <p:to>
                                        <p:strVal val="visible"/>
                                      </p:to>
                                    </p:set>
                                    <p:anim calcmode="lin" valueType="num">
                                      <p:cBhvr additive="base">
                                        <p:cTn id="12" dur="30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13" dur="30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par>
                          <p:cTn id="14" fill="hold">
                            <p:stCondLst>
                              <p:cond delay="6000"/>
                            </p:stCondLst>
                            <p:childTnLst>
                              <p:par>
                                <p:cTn id="15" presetID="2" presetClass="entr" presetSubtype="4" fill="hold" nodeType="afterEffect">
                                  <p:stCondLst>
                                    <p:cond delay="0"/>
                                  </p:stCondLst>
                                  <p:childTnLst>
                                    <p:set>
                                      <p:cBhvr>
                                        <p:cTn id="16" dur="1" fill="hold">
                                          <p:stCondLst>
                                            <p:cond delay="0"/>
                                          </p:stCondLst>
                                        </p:cTn>
                                        <p:tgtEl>
                                          <p:spTgt spid="4">
                                            <p:txEl>
                                              <p:pRg st="3" end="3"/>
                                            </p:txEl>
                                          </p:spTgt>
                                        </p:tgtEl>
                                        <p:attrNameLst>
                                          <p:attrName>style.visibility</p:attrName>
                                        </p:attrNameLst>
                                      </p:cBhvr>
                                      <p:to>
                                        <p:strVal val="visible"/>
                                      </p:to>
                                    </p:set>
                                    <p:anim calcmode="lin" valueType="num">
                                      <p:cBhvr additive="base">
                                        <p:cTn id="17" dur="3000" fill="hold"/>
                                        <p:tgtEl>
                                          <p:spTgt spid="4">
                                            <p:txEl>
                                              <p:pRg st="3" end="3"/>
                                            </p:txEl>
                                          </p:spTgt>
                                        </p:tgtEl>
                                        <p:attrNameLst>
                                          <p:attrName>ppt_x</p:attrName>
                                        </p:attrNameLst>
                                      </p:cBhvr>
                                      <p:tavLst>
                                        <p:tav tm="0">
                                          <p:val>
                                            <p:strVal val="#ppt_x"/>
                                          </p:val>
                                        </p:tav>
                                        <p:tav tm="100000">
                                          <p:val>
                                            <p:strVal val="#ppt_x"/>
                                          </p:val>
                                        </p:tav>
                                      </p:tavLst>
                                    </p:anim>
                                    <p:anim calcmode="lin" valueType="num">
                                      <p:cBhvr additive="base">
                                        <p:cTn id="18" dur="3000" fill="hold"/>
                                        <p:tgtEl>
                                          <p:spTgt spid="4">
                                            <p:txEl>
                                              <p:pRg st="3" end="3"/>
                                            </p:txEl>
                                          </p:spTgt>
                                        </p:tgtEl>
                                        <p:attrNameLst>
                                          <p:attrName>ppt_y</p:attrName>
                                        </p:attrNameLst>
                                      </p:cBhvr>
                                      <p:tavLst>
                                        <p:tav tm="0">
                                          <p:val>
                                            <p:strVal val="1+#ppt_h/2"/>
                                          </p:val>
                                        </p:tav>
                                        <p:tav tm="100000">
                                          <p:val>
                                            <p:strVal val="#ppt_y"/>
                                          </p:val>
                                        </p:tav>
                                      </p:tavLst>
                                    </p:anim>
                                  </p:childTnLst>
                                </p:cTn>
                              </p:par>
                            </p:childTnLst>
                          </p:cTn>
                        </p:par>
                        <p:par>
                          <p:cTn id="19" fill="hold">
                            <p:stCondLst>
                              <p:cond delay="9000"/>
                            </p:stCondLst>
                            <p:childTnLst>
                              <p:par>
                                <p:cTn id="20" presetID="2" presetClass="entr" presetSubtype="4" fill="hold" nodeType="afterEffect">
                                  <p:stCondLst>
                                    <p:cond delay="0"/>
                                  </p:stCondLst>
                                  <p:childTnLst>
                                    <p:set>
                                      <p:cBhvr>
                                        <p:cTn id="21" dur="1" fill="hold">
                                          <p:stCondLst>
                                            <p:cond delay="0"/>
                                          </p:stCondLst>
                                        </p:cTn>
                                        <p:tgtEl>
                                          <p:spTgt spid="4">
                                            <p:txEl>
                                              <p:pRg st="4" end="4"/>
                                            </p:txEl>
                                          </p:spTgt>
                                        </p:tgtEl>
                                        <p:attrNameLst>
                                          <p:attrName>style.visibility</p:attrName>
                                        </p:attrNameLst>
                                      </p:cBhvr>
                                      <p:to>
                                        <p:strVal val="visible"/>
                                      </p:to>
                                    </p:set>
                                    <p:anim calcmode="lin" valueType="num">
                                      <p:cBhvr additive="base">
                                        <p:cTn id="22" dur="3000" fill="hold"/>
                                        <p:tgtEl>
                                          <p:spTgt spid="4">
                                            <p:txEl>
                                              <p:pRg st="4" end="4"/>
                                            </p:txEl>
                                          </p:spTgt>
                                        </p:tgtEl>
                                        <p:attrNameLst>
                                          <p:attrName>ppt_x</p:attrName>
                                        </p:attrNameLst>
                                      </p:cBhvr>
                                      <p:tavLst>
                                        <p:tav tm="0">
                                          <p:val>
                                            <p:strVal val="#ppt_x"/>
                                          </p:val>
                                        </p:tav>
                                        <p:tav tm="100000">
                                          <p:val>
                                            <p:strVal val="#ppt_x"/>
                                          </p:val>
                                        </p:tav>
                                      </p:tavLst>
                                    </p:anim>
                                    <p:anim calcmode="lin" valueType="num">
                                      <p:cBhvr additive="base">
                                        <p:cTn id="23" dur="3000" fill="hold"/>
                                        <p:tgtEl>
                                          <p:spTgt spid="4">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2" descr="C:\Users\dns\Desktop\Рисунок2т.jpg"/>
          <p:cNvPicPr>
            <a:picLocks noChangeAspect="1" noChangeArrowheads="1"/>
          </p:cNvPicPr>
          <p:nvPr/>
        </p:nvPicPr>
        <p:blipFill>
          <a:blip r:embed="rId2"/>
          <a:srcRect l="21435" t="3125"/>
          <a:stretch>
            <a:fillRect/>
          </a:stretch>
        </p:blipFill>
        <p:spPr bwMode="auto">
          <a:xfrm>
            <a:off x="0" y="0"/>
            <a:ext cx="9448800" cy="6858000"/>
          </a:xfrm>
          <a:prstGeom prst="rect">
            <a:avLst/>
          </a:prstGeom>
          <a:noFill/>
        </p:spPr>
      </p:pic>
      <p:pic>
        <p:nvPicPr>
          <p:cNvPr id="4" name="Picture 4" descr="img004"/>
          <p:cNvPicPr>
            <a:picLocks noGrp="1" noChangeAspect="1" noChangeArrowheads="1"/>
          </p:cNvPicPr>
          <p:nvPr>
            <p:ph idx="1"/>
          </p:nvPr>
        </p:nvPicPr>
        <p:blipFill>
          <a:blip r:embed="rId3"/>
          <a:srcRect l="4163" t="4765" r="2470" b="1471"/>
          <a:stretch>
            <a:fillRect/>
          </a:stretch>
        </p:blipFill>
        <p:spPr>
          <a:xfrm>
            <a:off x="357158" y="714356"/>
            <a:ext cx="4412569" cy="5786478"/>
          </a:xfrm>
        </p:spPr>
      </p:pic>
      <p:sp>
        <p:nvSpPr>
          <p:cNvPr id="5" name="Rectangle 3"/>
          <p:cNvSpPr txBox="1">
            <a:spLocks noChangeArrowheads="1"/>
          </p:cNvSpPr>
          <p:nvPr/>
        </p:nvSpPr>
        <p:spPr>
          <a:xfrm>
            <a:off x="5000628" y="857232"/>
            <a:ext cx="3857652" cy="3600450"/>
          </a:xfrm>
          <a:prstGeom prst="rect">
            <a:avLst/>
          </a:prstGeom>
        </p:spPr>
        <p:txBody>
          <a:bodyPr/>
          <a:lstStyle/>
          <a:p>
            <a:pPr marL="342900" marR="0" lvl="0" indent="-342900" algn="just" defTabSz="914400" rtl="0" eaLnBrk="1" fontAlgn="auto" latinLnBrk="0" hangingPunct="1">
              <a:lnSpc>
                <a:spcPct val="100000"/>
              </a:lnSpc>
              <a:spcBef>
                <a:spcPct val="20000"/>
              </a:spcBef>
              <a:spcAft>
                <a:spcPts val="0"/>
              </a:spcAft>
              <a:buClrTx/>
              <a:buSzTx/>
              <a:buFont typeface="Wingdings" pitchFamily="2" charset="2"/>
              <a:buNone/>
              <a:tabLst/>
              <a:defRPr/>
            </a:pPr>
            <a:r>
              <a:rPr kumimoji="0" lang="ru-RU" sz="3200" b="0" i="0" u="none" strike="noStrike" kern="1200" cap="none" spc="0" normalizeH="0" baseline="0" noProof="0" dirty="0" smtClean="0">
                <a:ln>
                  <a:noFill/>
                </a:ln>
                <a:solidFill>
                  <a:srgbClr val="001C54"/>
                </a:solidFill>
                <a:effectLst/>
                <a:uLnTx/>
                <a:uFillTx/>
                <a:latin typeface="+mn-lt"/>
                <a:ea typeface="+mn-ea"/>
                <a:cs typeface="+mn-cs"/>
              </a:rPr>
              <a:t>В какой сказке и</a:t>
            </a:r>
          </a:p>
          <a:p>
            <a:pPr marL="342900" marR="0" lvl="0" indent="-342900" algn="just" defTabSz="914400" rtl="0" eaLnBrk="1" fontAlgn="auto" latinLnBrk="0" hangingPunct="1">
              <a:lnSpc>
                <a:spcPct val="100000"/>
              </a:lnSpc>
              <a:spcBef>
                <a:spcPct val="20000"/>
              </a:spcBef>
              <a:spcAft>
                <a:spcPts val="0"/>
              </a:spcAft>
              <a:buClrTx/>
              <a:buSzTx/>
              <a:buFont typeface="Wingdings" pitchFamily="2" charset="2"/>
              <a:buNone/>
              <a:tabLst/>
              <a:defRPr/>
            </a:pPr>
            <a:r>
              <a:rPr kumimoji="0" lang="ru-RU" sz="3200" b="0" i="0" u="none" strike="noStrike" kern="1200" cap="none" spc="0" normalizeH="0" baseline="0" noProof="0" dirty="0" smtClean="0">
                <a:ln>
                  <a:noFill/>
                </a:ln>
                <a:solidFill>
                  <a:srgbClr val="001C54"/>
                </a:solidFill>
                <a:effectLst/>
                <a:uLnTx/>
                <a:uFillTx/>
                <a:latin typeface="+mn-lt"/>
                <a:ea typeface="+mn-ea"/>
                <a:cs typeface="+mn-cs"/>
              </a:rPr>
              <a:t>кто нарушил</a:t>
            </a:r>
          </a:p>
          <a:p>
            <a:pPr marL="342900" marR="0" lvl="0" indent="-342900" algn="just" defTabSz="914400" rtl="0" eaLnBrk="1" fontAlgn="auto" latinLnBrk="0" hangingPunct="1">
              <a:lnSpc>
                <a:spcPct val="100000"/>
              </a:lnSpc>
              <a:spcBef>
                <a:spcPct val="20000"/>
              </a:spcBef>
              <a:spcAft>
                <a:spcPts val="0"/>
              </a:spcAft>
              <a:buClrTx/>
              <a:buSzTx/>
              <a:buFont typeface="Wingdings" pitchFamily="2" charset="2"/>
              <a:buNone/>
              <a:tabLst/>
              <a:defRPr/>
            </a:pPr>
            <a:r>
              <a:rPr kumimoji="0" lang="ru-RU" sz="3200" b="0" i="0" u="none" strike="noStrike" kern="1200" cap="none" spc="0" normalizeH="0" baseline="0" noProof="0" dirty="0" smtClean="0">
                <a:ln>
                  <a:noFill/>
                </a:ln>
                <a:solidFill>
                  <a:srgbClr val="001C54"/>
                </a:solidFill>
                <a:effectLst/>
                <a:uLnTx/>
                <a:uFillTx/>
                <a:latin typeface="+mn-lt"/>
                <a:ea typeface="+mn-ea"/>
                <a:cs typeface="+mn-cs"/>
              </a:rPr>
              <a:t>право зайчика на</a:t>
            </a:r>
          </a:p>
          <a:p>
            <a:pPr marL="342900" marR="0" lvl="0" indent="-342900" algn="just" defTabSz="914400" rtl="0" eaLnBrk="1" fontAlgn="auto" latinLnBrk="0" hangingPunct="1">
              <a:lnSpc>
                <a:spcPct val="100000"/>
              </a:lnSpc>
              <a:spcBef>
                <a:spcPct val="20000"/>
              </a:spcBef>
              <a:spcAft>
                <a:spcPts val="0"/>
              </a:spcAft>
              <a:buClrTx/>
              <a:buSzTx/>
              <a:buFont typeface="Wingdings" pitchFamily="2" charset="2"/>
              <a:buNone/>
              <a:tabLst/>
              <a:defRPr/>
            </a:pPr>
            <a:r>
              <a:rPr kumimoji="0" lang="ru-RU" sz="3200" b="0" i="0" u="none" strike="noStrike" kern="1200" cap="none" spc="0" normalizeH="0" baseline="0" noProof="0" dirty="0" smtClean="0">
                <a:ln>
                  <a:noFill/>
                </a:ln>
                <a:solidFill>
                  <a:srgbClr val="001C54"/>
                </a:solidFill>
                <a:effectLst/>
                <a:uLnTx/>
                <a:uFillTx/>
                <a:latin typeface="+mn-lt"/>
                <a:ea typeface="+mn-ea"/>
                <a:cs typeface="+mn-cs"/>
              </a:rPr>
              <a:t>неприкосновенность</a:t>
            </a:r>
          </a:p>
          <a:p>
            <a:pPr marL="342900" marR="0" lvl="0" indent="-342900" algn="just" defTabSz="914400" rtl="0" eaLnBrk="1" fontAlgn="auto" latinLnBrk="0" hangingPunct="1">
              <a:lnSpc>
                <a:spcPct val="100000"/>
              </a:lnSpc>
              <a:spcBef>
                <a:spcPct val="20000"/>
              </a:spcBef>
              <a:spcAft>
                <a:spcPts val="0"/>
              </a:spcAft>
              <a:buClrTx/>
              <a:buSzTx/>
              <a:buFont typeface="Wingdings" pitchFamily="2" charset="2"/>
              <a:buNone/>
              <a:tabLst/>
              <a:defRPr/>
            </a:pPr>
            <a:r>
              <a:rPr kumimoji="0" lang="ru-RU" sz="3200" b="0" i="0" u="none" strike="noStrike" kern="1200" cap="none" spc="0" normalizeH="0" baseline="0" noProof="0" dirty="0" smtClean="0">
                <a:ln>
                  <a:noFill/>
                </a:ln>
                <a:solidFill>
                  <a:srgbClr val="001C54"/>
                </a:solidFill>
                <a:effectLst/>
                <a:uLnTx/>
                <a:uFillTx/>
                <a:latin typeface="+mn-lt"/>
                <a:ea typeface="+mn-ea"/>
                <a:cs typeface="+mn-cs"/>
              </a:rPr>
              <a:t>жилища?</a:t>
            </a:r>
          </a:p>
        </p:txBody>
      </p:sp>
      <p:sp>
        <p:nvSpPr>
          <p:cNvPr id="6" name="Rectangle 2"/>
          <p:cNvSpPr>
            <a:spLocks noGrp="1" noChangeArrowheads="1"/>
          </p:cNvSpPr>
          <p:nvPr>
            <p:ph type="title"/>
          </p:nvPr>
        </p:nvSpPr>
        <p:spPr>
          <a:xfrm>
            <a:off x="2643174" y="0"/>
            <a:ext cx="4429156" cy="857256"/>
          </a:xfrm>
        </p:spPr>
        <p:txBody>
          <a:bodyPr>
            <a:normAutofit/>
          </a:bodyPr>
          <a:lstStyle/>
          <a:p>
            <a:pPr eaLnBrk="1" hangingPunct="1">
              <a:defRPr/>
            </a:pPr>
            <a:r>
              <a:rPr lang="ru-RU" sz="2800" b="1" dirty="0" smtClean="0">
                <a:solidFill>
                  <a:srgbClr val="C00000"/>
                </a:solidFill>
                <a:latin typeface="+mn-lt"/>
              </a:rPr>
              <a:t>Гражданская академия</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ntr" presetSubtype="16"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amond(in)">
                                      <p:cBhvr>
                                        <p:cTn id="7" dur="3000"/>
                                        <p:tgtEl>
                                          <p:spTgt spid="4"/>
                                        </p:tgtEl>
                                      </p:cBhvr>
                                    </p:animEffect>
                                  </p:childTnLst>
                                </p:cTn>
                              </p:par>
                            </p:childTnLst>
                          </p:cTn>
                        </p:par>
                        <p:par>
                          <p:cTn id="8" fill="hold">
                            <p:stCondLst>
                              <p:cond delay="3000"/>
                            </p:stCondLst>
                            <p:childTnLst>
                              <p:par>
                                <p:cTn id="9" presetID="2" presetClass="entr" presetSubtype="4"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3000" fill="hold"/>
                                        <p:tgtEl>
                                          <p:spTgt spid="5"/>
                                        </p:tgtEl>
                                        <p:attrNameLst>
                                          <p:attrName>ppt_x</p:attrName>
                                        </p:attrNameLst>
                                      </p:cBhvr>
                                      <p:tavLst>
                                        <p:tav tm="0">
                                          <p:val>
                                            <p:strVal val="#ppt_x"/>
                                          </p:val>
                                        </p:tav>
                                        <p:tav tm="100000">
                                          <p:val>
                                            <p:strVal val="#ppt_x"/>
                                          </p:val>
                                        </p:tav>
                                      </p:tavLst>
                                    </p:anim>
                                    <p:anim calcmode="lin" valueType="num">
                                      <p:cBhvr additive="base">
                                        <p:cTn id="12" dur="30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2" descr="C:\Users\dns\Desktop\Рисунок2т.jpg"/>
          <p:cNvPicPr>
            <a:picLocks noChangeAspect="1" noChangeArrowheads="1"/>
          </p:cNvPicPr>
          <p:nvPr/>
        </p:nvPicPr>
        <p:blipFill>
          <a:blip r:embed="rId2"/>
          <a:srcRect l="21435" t="3125"/>
          <a:stretch>
            <a:fillRect/>
          </a:stretch>
        </p:blipFill>
        <p:spPr bwMode="auto">
          <a:xfrm>
            <a:off x="0" y="0"/>
            <a:ext cx="9448800" cy="6858000"/>
          </a:xfrm>
          <a:prstGeom prst="rect">
            <a:avLst/>
          </a:prstGeom>
          <a:noFill/>
        </p:spPr>
      </p:pic>
      <p:pic>
        <p:nvPicPr>
          <p:cNvPr id="4" name="Picture 12" descr="img001"/>
          <p:cNvPicPr>
            <a:picLocks noGrp="1" noChangeAspect="1" noChangeArrowheads="1"/>
          </p:cNvPicPr>
          <p:nvPr>
            <p:ph idx="1"/>
          </p:nvPr>
        </p:nvPicPr>
        <p:blipFill>
          <a:blip r:embed="rId3"/>
          <a:srcRect l="50497" b="3264"/>
          <a:stretch>
            <a:fillRect/>
          </a:stretch>
        </p:blipFill>
        <p:spPr>
          <a:xfrm>
            <a:off x="500034" y="714356"/>
            <a:ext cx="4179834" cy="5715040"/>
          </a:xfrm>
        </p:spPr>
      </p:pic>
      <p:sp>
        <p:nvSpPr>
          <p:cNvPr id="5" name="Rectangle 9"/>
          <p:cNvSpPr txBox="1">
            <a:spLocks noChangeArrowheads="1"/>
          </p:cNvSpPr>
          <p:nvPr/>
        </p:nvSpPr>
        <p:spPr>
          <a:xfrm>
            <a:off x="5000628" y="1071546"/>
            <a:ext cx="3708400" cy="3600450"/>
          </a:xfrm>
          <a:prstGeom prst="rect">
            <a:avLst/>
          </a:prstGeom>
        </p:spPr>
        <p:txBody>
          <a:bodyPr vert="horz" lIns="91440" tIns="45720" rIns="91440" bIns="45720" rtlCol="0">
            <a:noAutofit/>
          </a:bodyPr>
          <a:lstStyle/>
          <a:p>
            <a:pPr marL="342900" marR="0" lvl="0" indent="-342900" defTabSz="914400" rtl="0" eaLnBrk="1" fontAlgn="auto" latinLnBrk="0" hangingPunct="1">
              <a:lnSpc>
                <a:spcPct val="100000"/>
              </a:lnSpc>
              <a:spcBef>
                <a:spcPct val="20000"/>
              </a:spcBef>
              <a:spcAft>
                <a:spcPts val="0"/>
              </a:spcAft>
              <a:buClrTx/>
              <a:buSzTx/>
              <a:buFont typeface="Wingdings" pitchFamily="2" charset="2"/>
              <a:buNone/>
              <a:tabLst/>
              <a:defRPr/>
            </a:pPr>
            <a:r>
              <a:rPr kumimoji="0" lang="ru-RU" sz="3200" b="0" i="0" u="none" strike="noStrike" kern="1200" cap="none" spc="0" normalizeH="0" baseline="0" noProof="0" dirty="0" smtClean="0">
                <a:ln>
                  <a:noFill/>
                </a:ln>
                <a:solidFill>
                  <a:schemeClr val="tx1"/>
                </a:solidFill>
                <a:effectLst/>
                <a:uLnTx/>
                <a:uFillTx/>
                <a:latin typeface="+mn-lt"/>
                <a:ea typeface="+mn-ea"/>
                <a:cs typeface="+mn-cs"/>
              </a:rPr>
              <a:t>    </a:t>
            </a:r>
            <a:r>
              <a:rPr kumimoji="0" lang="ru-RU" sz="3200" b="0" i="0" u="none" strike="noStrike" kern="1200" cap="none" spc="0" normalizeH="0" baseline="0" noProof="0" dirty="0" smtClean="0">
                <a:ln>
                  <a:noFill/>
                </a:ln>
                <a:solidFill>
                  <a:srgbClr val="001C54"/>
                </a:solidFill>
                <a:effectLst/>
                <a:uLnTx/>
                <a:uFillTx/>
                <a:latin typeface="+mn-lt"/>
                <a:ea typeface="+mn-ea"/>
                <a:cs typeface="+mn-cs"/>
              </a:rPr>
              <a:t>В какой сказке и кто воспользовался </a:t>
            </a:r>
          </a:p>
          <a:p>
            <a:pPr marL="342900" marR="0" lvl="0" indent="-342900" defTabSz="914400" rtl="0" eaLnBrk="1" fontAlgn="auto" latinLnBrk="0" hangingPunct="1">
              <a:lnSpc>
                <a:spcPct val="100000"/>
              </a:lnSpc>
              <a:spcBef>
                <a:spcPct val="20000"/>
              </a:spcBef>
              <a:spcAft>
                <a:spcPts val="0"/>
              </a:spcAft>
              <a:buClrTx/>
              <a:buSzTx/>
              <a:buFont typeface="Wingdings" pitchFamily="2" charset="2"/>
              <a:buNone/>
              <a:tabLst/>
              <a:defRPr/>
            </a:pPr>
            <a:r>
              <a:rPr kumimoji="0" lang="ru-RU" sz="3200" b="0" i="0" u="none" strike="noStrike" kern="1200" cap="none" spc="0" normalizeH="0" baseline="0" noProof="0" dirty="0" smtClean="0">
                <a:ln>
                  <a:noFill/>
                </a:ln>
                <a:solidFill>
                  <a:srgbClr val="001C54"/>
                </a:solidFill>
                <a:effectLst/>
                <a:uLnTx/>
                <a:uFillTx/>
                <a:latin typeface="+mn-lt"/>
                <a:ea typeface="+mn-ea"/>
                <a:cs typeface="+mn-cs"/>
              </a:rPr>
              <a:t>    правом на свободное передвижение и путешествовал на прутике между двумя утками?</a:t>
            </a:r>
          </a:p>
        </p:txBody>
      </p:sp>
      <p:sp>
        <p:nvSpPr>
          <p:cNvPr id="6" name="Rectangle 2"/>
          <p:cNvSpPr>
            <a:spLocks noGrp="1" noChangeArrowheads="1"/>
          </p:cNvSpPr>
          <p:nvPr>
            <p:ph type="title"/>
          </p:nvPr>
        </p:nvSpPr>
        <p:spPr>
          <a:xfrm>
            <a:off x="2571736" y="0"/>
            <a:ext cx="4429156" cy="857256"/>
          </a:xfrm>
        </p:spPr>
        <p:txBody>
          <a:bodyPr>
            <a:normAutofit/>
          </a:bodyPr>
          <a:lstStyle/>
          <a:p>
            <a:pPr eaLnBrk="1" hangingPunct="1">
              <a:defRPr/>
            </a:pPr>
            <a:r>
              <a:rPr lang="ru-RU" sz="2800" b="1" dirty="0" smtClean="0">
                <a:solidFill>
                  <a:srgbClr val="C00000"/>
                </a:solidFill>
                <a:latin typeface="+mn-lt"/>
              </a:rPr>
              <a:t>Гражданская академия</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ntr" presetSubtype="16"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amond(in)">
                                      <p:cBhvr>
                                        <p:cTn id="7" dur="3000"/>
                                        <p:tgtEl>
                                          <p:spTgt spid="4"/>
                                        </p:tgtEl>
                                      </p:cBhvr>
                                    </p:animEffect>
                                  </p:childTnLst>
                                </p:cTn>
                              </p:par>
                            </p:childTnLst>
                          </p:cTn>
                        </p:par>
                        <p:par>
                          <p:cTn id="8" fill="hold">
                            <p:stCondLst>
                              <p:cond delay="3000"/>
                            </p:stCondLst>
                            <p:childTnLst>
                              <p:par>
                                <p:cTn id="9" presetID="2" presetClass="entr" presetSubtype="4"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3000" fill="hold"/>
                                        <p:tgtEl>
                                          <p:spTgt spid="5"/>
                                        </p:tgtEl>
                                        <p:attrNameLst>
                                          <p:attrName>ppt_x</p:attrName>
                                        </p:attrNameLst>
                                      </p:cBhvr>
                                      <p:tavLst>
                                        <p:tav tm="0">
                                          <p:val>
                                            <p:strVal val="#ppt_x"/>
                                          </p:val>
                                        </p:tav>
                                        <p:tav tm="100000">
                                          <p:val>
                                            <p:strVal val="#ppt_x"/>
                                          </p:val>
                                        </p:tav>
                                      </p:tavLst>
                                    </p:anim>
                                    <p:anim calcmode="lin" valueType="num">
                                      <p:cBhvr additive="base">
                                        <p:cTn id="12" dur="30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2" descr="C:\Users\dns\Desktop\Рисунок2т.jpg"/>
          <p:cNvPicPr>
            <a:picLocks noChangeAspect="1" noChangeArrowheads="1"/>
          </p:cNvPicPr>
          <p:nvPr/>
        </p:nvPicPr>
        <p:blipFill>
          <a:blip r:embed="rId2"/>
          <a:srcRect l="21435" t="3125"/>
          <a:stretch>
            <a:fillRect/>
          </a:stretch>
        </p:blipFill>
        <p:spPr bwMode="auto">
          <a:xfrm>
            <a:off x="0" y="0"/>
            <a:ext cx="9448800" cy="6858000"/>
          </a:xfrm>
          <a:prstGeom prst="rect">
            <a:avLst/>
          </a:prstGeom>
          <a:noFill/>
        </p:spPr>
      </p:pic>
      <p:pic>
        <p:nvPicPr>
          <p:cNvPr id="4" name="Picture 7" descr="img007"/>
          <p:cNvPicPr>
            <a:picLocks noGrp="1" noChangeAspect="1" noChangeArrowheads="1"/>
          </p:cNvPicPr>
          <p:nvPr>
            <p:ph idx="1"/>
          </p:nvPr>
        </p:nvPicPr>
        <p:blipFill>
          <a:blip r:embed="rId3"/>
          <a:srcRect l="16117" t="34323" r="32236" b="37258"/>
          <a:stretch>
            <a:fillRect/>
          </a:stretch>
        </p:blipFill>
        <p:spPr>
          <a:xfrm>
            <a:off x="285720" y="1428736"/>
            <a:ext cx="4572032" cy="4071966"/>
          </a:xfrm>
        </p:spPr>
      </p:pic>
      <p:sp>
        <p:nvSpPr>
          <p:cNvPr id="5" name="Rectangle 4"/>
          <p:cNvSpPr txBox="1">
            <a:spLocks noChangeArrowheads="1"/>
          </p:cNvSpPr>
          <p:nvPr/>
        </p:nvSpPr>
        <p:spPr>
          <a:xfrm>
            <a:off x="4714876" y="1428736"/>
            <a:ext cx="4067175" cy="4465637"/>
          </a:xfrm>
          <a:prstGeom prst="rect">
            <a:avLst/>
          </a:prstGeom>
        </p:spPr>
        <p:txBody>
          <a:bodyPr vert="horz" lIns="91440" tIns="45720" rIns="91440" bIns="45720" rtlCol="0">
            <a:normAutofit/>
          </a:bodyPr>
          <a:lstStyle/>
          <a:p>
            <a:pPr marL="342900" marR="0" lvl="0" indent="-342900" defTabSz="914400" rtl="0" eaLnBrk="1" fontAlgn="auto" latinLnBrk="0" hangingPunct="1">
              <a:lnSpc>
                <a:spcPct val="100000"/>
              </a:lnSpc>
              <a:spcBef>
                <a:spcPct val="20000"/>
              </a:spcBef>
              <a:spcAft>
                <a:spcPts val="0"/>
              </a:spcAft>
              <a:buClrTx/>
              <a:buSzTx/>
              <a:buFont typeface="Wingdings" pitchFamily="2" charset="2"/>
              <a:buNone/>
              <a:tabLst/>
              <a:defRPr/>
            </a:pPr>
            <a:r>
              <a:rPr kumimoji="0" lang="ru-RU" sz="2400" b="0" i="0" u="none" strike="noStrike" kern="1200" cap="none" spc="0" normalizeH="0" baseline="0" noProof="0" dirty="0" smtClean="0">
                <a:ln>
                  <a:noFill/>
                </a:ln>
                <a:solidFill>
                  <a:srgbClr val="001C54"/>
                </a:solidFill>
                <a:effectLst/>
                <a:uLnTx/>
                <a:uFillTx/>
                <a:latin typeface="+mn-lt"/>
                <a:ea typeface="+mn-ea"/>
                <a:cs typeface="+mn-cs"/>
              </a:rPr>
              <a:t>     </a:t>
            </a:r>
            <a:r>
              <a:rPr kumimoji="0" lang="ru-RU" sz="3200" b="0" i="0" u="none" strike="noStrike" kern="1200" cap="none" spc="0" normalizeH="0" baseline="0" noProof="0" dirty="0" smtClean="0">
                <a:ln>
                  <a:noFill/>
                </a:ln>
                <a:solidFill>
                  <a:srgbClr val="001C54"/>
                </a:solidFill>
                <a:effectLst/>
                <a:uLnTx/>
                <a:uFillTx/>
                <a:latin typeface="+mn-lt"/>
                <a:ea typeface="+mn-ea"/>
                <a:cs typeface="+mn-cs"/>
              </a:rPr>
              <a:t>В какой сказке и кто нарушал право на свободу и свободный труд за вознаграждение, держал кукол в рабстве?</a:t>
            </a:r>
          </a:p>
        </p:txBody>
      </p:sp>
      <p:sp>
        <p:nvSpPr>
          <p:cNvPr id="6" name="Rectangle 2"/>
          <p:cNvSpPr>
            <a:spLocks noGrp="1" noChangeArrowheads="1"/>
          </p:cNvSpPr>
          <p:nvPr>
            <p:ph type="title"/>
          </p:nvPr>
        </p:nvSpPr>
        <p:spPr>
          <a:xfrm>
            <a:off x="2571736" y="285728"/>
            <a:ext cx="4429156" cy="857256"/>
          </a:xfrm>
        </p:spPr>
        <p:txBody>
          <a:bodyPr>
            <a:normAutofit/>
          </a:bodyPr>
          <a:lstStyle/>
          <a:p>
            <a:pPr eaLnBrk="1" hangingPunct="1">
              <a:defRPr/>
            </a:pPr>
            <a:r>
              <a:rPr lang="ru-RU" sz="2800" b="1" dirty="0" smtClean="0">
                <a:solidFill>
                  <a:srgbClr val="C00000"/>
                </a:solidFill>
                <a:latin typeface="+mn-lt"/>
              </a:rPr>
              <a:t>Гражданская академия</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ntr" presetSubtype="16"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amond(in)">
                                      <p:cBhvr>
                                        <p:cTn id="7" dur="3000"/>
                                        <p:tgtEl>
                                          <p:spTgt spid="4"/>
                                        </p:tgtEl>
                                      </p:cBhvr>
                                    </p:animEffect>
                                  </p:childTnLst>
                                </p:cTn>
                              </p:par>
                            </p:childTnLst>
                          </p:cTn>
                        </p:par>
                        <p:par>
                          <p:cTn id="8" fill="hold">
                            <p:stCondLst>
                              <p:cond delay="3000"/>
                            </p:stCondLst>
                            <p:childTnLst>
                              <p:par>
                                <p:cTn id="9" presetID="2" presetClass="entr" presetSubtype="4" fill="hold" nodeType="afterEffect">
                                  <p:stCondLst>
                                    <p:cond delay="0"/>
                                  </p:stCondLst>
                                  <p:childTnLst>
                                    <p:set>
                                      <p:cBhvr>
                                        <p:cTn id="10" dur="1" fill="hold">
                                          <p:stCondLst>
                                            <p:cond delay="0"/>
                                          </p:stCondLst>
                                        </p:cTn>
                                        <p:tgtEl>
                                          <p:spTgt spid="5">
                                            <p:txEl>
                                              <p:pRg st="0" end="0"/>
                                            </p:txEl>
                                          </p:spTgt>
                                        </p:tgtEl>
                                        <p:attrNameLst>
                                          <p:attrName>style.visibility</p:attrName>
                                        </p:attrNameLst>
                                      </p:cBhvr>
                                      <p:to>
                                        <p:strVal val="visible"/>
                                      </p:to>
                                    </p:set>
                                    <p:anim calcmode="lin" valueType="num">
                                      <p:cBhvr additive="base">
                                        <p:cTn id="11" dur="3000" fill="hold"/>
                                        <p:tgtEl>
                                          <p:spTgt spid="5">
                                            <p:txEl>
                                              <p:pRg st="0" end="0"/>
                                            </p:txEl>
                                          </p:spTgt>
                                        </p:tgtEl>
                                        <p:attrNameLst>
                                          <p:attrName>ppt_x</p:attrName>
                                        </p:attrNameLst>
                                      </p:cBhvr>
                                      <p:tavLst>
                                        <p:tav tm="0">
                                          <p:val>
                                            <p:strVal val="#ppt_x"/>
                                          </p:val>
                                        </p:tav>
                                        <p:tav tm="100000">
                                          <p:val>
                                            <p:strVal val="#ppt_x"/>
                                          </p:val>
                                        </p:tav>
                                      </p:tavLst>
                                    </p:anim>
                                    <p:anim calcmode="lin" valueType="num">
                                      <p:cBhvr additive="base">
                                        <p:cTn id="12" dur="3000" fill="hold"/>
                                        <p:tgtEl>
                                          <p:spTgt spid="5">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2" descr="C:\Users\dns\Desktop\Рисунок2т.jpg"/>
          <p:cNvPicPr>
            <a:picLocks noChangeAspect="1" noChangeArrowheads="1"/>
          </p:cNvPicPr>
          <p:nvPr/>
        </p:nvPicPr>
        <p:blipFill>
          <a:blip r:embed="rId2"/>
          <a:srcRect l="21435" t="3125"/>
          <a:stretch>
            <a:fillRect/>
          </a:stretch>
        </p:blipFill>
        <p:spPr bwMode="auto">
          <a:xfrm>
            <a:off x="0" y="0"/>
            <a:ext cx="9448800" cy="6858000"/>
          </a:xfrm>
          <a:prstGeom prst="rect">
            <a:avLst/>
          </a:prstGeom>
          <a:noFill/>
        </p:spPr>
      </p:pic>
      <p:pic>
        <p:nvPicPr>
          <p:cNvPr id="4" name="Picture 7" descr="img002"/>
          <p:cNvPicPr>
            <a:picLocks noGrp="1" noChangeAspect="1" noChangeArrowheads="1"/>
          </p:cNvPicPr>
          <p:nvPr>
            <p:ph idx="1"/>
          </p:nvPr>
        </p:nvPicPr>
        <p:blipFill>
          <a:blip r:embed="rId3"/>
          <a:srcRect l="2654" t="4549" b="1372"/>
          <a:stretch>
            <a:fillRect/>
          </a:stretch>
        </p:blipFill>
        <p:spPr>
          <a:xfrm>
            <a:off x="571472" y="785794"/>
            <a:ext cx="4443066" cy="5586309"/>
          </a:xfrm>
        </p:spPr>
      </p:pic>
      <p:sp>
        <p:nvSpPr>
          <p:cNvPr id="5" name="Rectangle 4"/>
          <p:cNvSpPr txBox="1">
            <a:spLocks noChangeArrowheads="1"/>
          </p:cNvSpPr>
          <p:nvPr/>
        </p:nvSpPr>
        <p:spPr>
          <a:xfrm>
            <a:off x="4714876" y="857232"/>
            <a:ext cx="4071934" cy="2500330"/>
          </a:xfrm>
          <a:prstGeom prst="rect">
            <a:avLst/>
          </a:prstGeom>
        </p:spPr>
        <p:txBody>
          <a:bodyPr vert="horz" lIns="91440" tIns="45720" rIns="91440" bIns="45720" rtlCol="0">
            <a:normAutofit fontScale="25000" lnSpcReduction="20000"/>
          </a:bodyPr>
          <a:lstStyle/>
          <a:p>
            <a:pPr marL="342900" marR="0" lvl="0" indent="-342900" algn="l" defTabSz="914400" rtl="0" eaLnBrk="1" fontAlgn="auto" latinLnBrk="0" hangingPunct="1">
              <a:lnSpc>
                <a:spcPct val="100000"/>
              </a:lnSpc>
              <a:spcBef>
                <a:spcPct val="20000"/>
              </a:spcBef>
              <a:spcAft>
                <a:spcPts val="0"/>
              </a:spcAft>
              <a:buClrTx/>
              <a:buSzTx/>
              <a:buFont typeface="Wingdings" pitchFamily="2" charset="2"/>
              <a:buNone/>
              <a:tabLst/>
              <a:defRPr/>
            </a:pPr>
            <a:r>
              <a:rPr kumimoji="0" lang="ru-RU" sz="2400" b="0" i="0" u="none" strike="noStrike" kern="1200" cap="none" spc="0" normalizeH="0" baseline="0" noProof="0" dirty="0" smtClean="0">
                <a:ln>
                  <a:noFill/>
                </a:ln>
                <a:solidFill>
                  <a:schemeClr val="tx1"/>
                </a:solidFill>
                <a:effectLst/>
                <a:uLnTx/>
                <a:uFillTx/>
                <a:latin typeface="+mn-lt"/>
                <a:ea typeface="+mn-ea"/>
                <a:cs typeface="+mn-cs"/>
              </a:rPr>
              <a:t>   </a:t>
            </a:r>
          </a:p>
          <a:p>
            <a:pPr marL="342900" marR="0" lvl="0" indent="-342900" algn="just" defTabSz="914400" rtl="0" eaLnBrk="1" fontAlgn="auto" latinLnBrk="0" hangingPunct="1">
              <a:lnSpc>
                <a:spcPct val="100000"/>
              </a:lnSpc>
              <a:spcBef>
                <a:spcPct val="20000"/>
              </a:spcBef>
              <a:spcAft>
                <a:spcPts val="0"/>
              </a:spcAft>
              <a:buClrTx/>
              <a:buSzTx/>
              <a:buFont typeface="Wingdings" pitchFamily="2" charset="2"/>
              <a:buNone/>
              <a:tabLst/>
              <a:defRPr/>
            </a:pPr>
            <a:r>
              <a:rPr lang="ru-RU" sz="12800" dirty="0"/>
              <a:t> </a:t>
            </a:r>
            <a:r>
              <a:rPr lang="ru-RU" sz="12800" dirty="0" smtClean="0"/>
              <a:t>   </a:t>
            </a:r>
            <a:r>
              <a:rPr kumimoji="0" lang="ru-RU" sz="12800" b="0" i="0" u="none" strike="noStrike" kern="1200" cap="none" spc="0" normalizeH="0" baseline="0" noProof="0" dirty="0" smtClean="0">
                <a:ln>
                  <a:noFill/>
                </a:ln>
                <a:solidFill>
                  <a:srgbClr val="001C54"/>
                </a:solidFill>
                <a:effectLst/>
                <a:uLnTx/>
                <a:uFillTx/>
                <a:latin typeface="+mn-lt"/>
                <a:ea typeface="+mn-ea"/>
                <a:cs typeface="+mn-cs"/>
              </a:rPr>
              <a:t>В какой сказке «хлебобулочный» герой несколько раз подвергался попыткам посягательства на его жизнь, угрозам быть съеденным?</a:t>
            </a:r>
          </a:p>
        </p:txBody>
      </p:sp>
      <p:sp>
        <p:nvSpPr>
          <p:cNvPr id="6" name="Rectangle 2"/>
          <p:cNvSpPr>
            <a:spLocks noGrp="1" noChangeArrowheads="1"/>
          </p:cNvSpPr>
          <p:nvPr>
            <p:ph type="title"/>
          </p:nvPr>
        </p:nvSpPr>
        <p:spPr>
          <a:xfrm>
            <a:off x="2571736" y="0"/>
            <a:ext cx="4429156" cy="857256"/>
          </a:xfrm>
        </p:spPr>
        <p:txBody>
          <a:bodyPr>
            <a:normAutofit/>
          </a:bodyPr>
          <a:lstStyle/>
          <a:p>
            <a:pPr eaLnBrk="1" hangingPunct="1">
              <a:defRPr/>
            </a:pPr>
            <a:r>
              <a:rPr lang="ru-RU" sz="2800" b="1" dirty="0" smtClean="0">
                <a:solidFill>
                  <a:srgbClr val="C00000"/>
                </a:solidFill>
                <a:latin typeface="+mn-lt"/>
              </a:rPr>
              <a:t>Гражданская</a:t>
            </a:r>
            <a:r>
              <a:rPr lang="ru-RU" sz="2800" b="1" dirty="0" smtClean="0">
                <a:latin typeface="+mn-lt"/>
              </a:rPr>
              <a:t> </a:t>
            </a:r>
            <a:r>
              <a:rPr lang="ru-RU" sz="2800" b="1" dirty="0" smtClean="0">
                <a:solidFill>
                  <a:srgbClr val="C00000"/>
                </a:solidFill>
                <a:latin typeface="+mn-lt"/>
              </a:rPr>
              <a:t>академия</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ntr" presetSubtype="16"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amond(in)">
                                      <p:cBhvr>
                                        <p:cTn id="7" dur="3000"/>
                                        <p:tgtEl>
                                          <p:spTgt spid="4"/>
                                        </p:tgtEl>
                                      </p:cBhvr>
                                    </p:animEffect>
                                  </p:childTnLst>
                                </p:cTn>
                              </p:par>
                            </p:childTnLst>
                          </p:cTn>
                        </p:par>
                        <p:par>
                          <p:cTn id="8" fill="hold">
                            <p:stCondLst>
                              <p:cond delay="3000"/>
                            </p:stCondLst>
                            <p:childTnLst>
                              <p:par>
                                <p:cTn id="9" presetID="2" presetClass="entr" presetSubtype="4" fill="hold" grpId="0" nodeType="after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3000" fill="hold"/>
                                        <p:tgtEl>
                                          <p:spTgt spid="5"/>
                                        </p:tgtEl>
                                        <p:attrNameLst>
                                          <p:attrName>ppt_x</p:attrName>
                                        </p:attrNameLst>
                                      </p:cBhvr>
                                      <p:tavLst>
                                        <p:tav tm="0">
                                          <p:val>
                                            <p:strVal val="#ppt_x"/>
                                          </p:val>
                                        </p:tav>
                                        <p:tav tm="100000">
                                          <p:val>
                                            <p:strVal val="#ppt_x"/>
                                          </p:val>
                                        </p:tav>
                                      </p:tavLst>
                                    </p:anim>
                                    <p:anim calcmode="lin" valueType="num">
                                      <p:cBhvr additive="base">
                                        <p:cTn id="12" dur="30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descr="C:\Users\dns\Desktop\Рисунок2т.jpg"/>
          <p:cNvPicPr>
            <a:picLocks noChangeAspect="1" noChangeArrowheads="1"/>
          </p:cNvPicPr>
          <p:nvPr/>
        </p:nvPicPr>
        <p:blipFill>
          <a:blip r:embed="rId2"/>
          <a:srcRect l="21435" t="3125"/>
          <a:stretch>
            <a:fillRect/>
          </a:stretch>
        </p:blipFill>
        <p:spPr bwMode="auto">
          <a:xfrm>
            <a:off x="0" y="0"/>
            <a:ext cx="9448800" cy="6858000"/>
          </a:xfrm>
          <a:prstGeom prst="rect">
            <a:avLst/>
          </a:prstGeom>
          <a:noFill/>
        </p:spPr>
      </p:pic>
      <p:sp>
        <p:nvSpPr>
          <p:cNvPr id="2" name="Заголовок 1"/>
          <p:cNvSpPr>
            <a:spLocks noGrp="1"/>
          </p:cNvSpPr>
          <p:nvPr>
            <p:ph type="title"/>
          </p:nvPr>
        </p:nvSpPr>
        <p:spPr>
          <a:xfrm>
            <a:off x="0" y="0"/>
            <a:ext cx="9429784" cy="928670"/>
          </a:xfrm>
        </p:spPr>
        <p:txBody>
          <a:bodyPr>
            <a:normAutofit fontScale="90000"/>
          </a:bodyPr>
          <a:lstStyle/>
          <a:p>
            <a:r>
              <a:rPr lang="ru-RU" dirty="0" smtClean="0"/>
              <a:t/>
            </a:r>
            <a:br>
              <a:rPr lang="ru-RU" dirty="0" smtClean="0"/>
            </a:br>
            <a:r>
              <a:rPr lang="ru-RU" dirty="0"/>
              <a:t/>
            </a:r>
            <a:br>
              <a:rPr lang="ru-RU" dirty="0"/>
            </a:br>
            <a:r>
              <a:rPr lang="ru-RU" b="1" dirty="0" smtClean="0">
                <a:solidFill>
                  <a:srgbClr val="C00000"/>
                </a:solidFill>
                <a:latin typeface="Arial" pitchFamily="34" charset="0"/>
                <a:cs typeface="Arial" pitchFamily="34" charset="0"/>
              </a:rPr>
              <a:t>Что записано в Конституции?</a:t>
            </a:r>
            <a:br>
              <a:rPr lang="ru-RU" b="1" dirty="0" smtClean="0">
                <a:solidFill>
                  <a:srgbClr val="C00000"/>
                </a:solidFill>
                <a:latin typeface="Arial" pitchFamily="34" charset="0"/>
                <a:cs typeface="Arial" pitchFamily="34" charset="0"/>
              </a:rPr>
            </a:br>
            <a:r>
              <a:rPr lang="ru-RU" dirty="0"/>
              <a:t/>
            </a:r>
            <a:br>
              <a:rPr lang="ru-RU" dirty="0"/>
            </a:br>
            <a:endParaRPr lang="ru-RU" dirty="0"/>
          </a:p>
        </p:txBody>
      </p:sp>
      <p:sp>
        <p:nvSpPr>
          <p:cNvPr id="3" name="Содержимое 2"/>
          <p:cNvSpPr>
            <a:spLocks noGrp="1"/>
          </p:cNvSpPr>
          <p:nvPr>
            <p:ph idx="1"/>
          </p:nvPr>
        </p:nvSpPr>
        <p:spPr>
          <a:xfrm>
            <a:off x="457200" y="1214422"/>
            <a:ext cx="8229600" cy="5357850"/>
          </a:xfrm>
        </p:spPr>
        <p:txBody>
          <a:bodyPr>
            <a:normAutofit lnSpcReduction="10000"/>
          </a:bodyPr>
          <a:lstStyle/>
          <a:p>
            <a:pPr algn="just">
              <a:lnSpc>
                <a:spcPct val="110000"/>
              </a:lnSpc>
            </a:pPr>
            <a:r>
              <a:rPr lang="ru-RU" dirty="0" smtClean="0">
                <a:solidFill>
                  <a:srgbClr val="001C54"/>
                </a:solidFill>
                <a:cs typeface="Arial" pitchFamily="34" charset="0"/>
              </a:rPr>
              <a:t>Во – первых, определено устройство нашего государства.</a:t>
            </a:r>
          </a:p>
          <a:p>
            <a:pPr algn="just">
              <a:lnSpc>
                <a:spcPct val="110000"/>
              </a:lnSpc>
            </a:pPr>
            <a:r>
              <a:rPr lang="ru-RU" dirty="0" smtClean="0">
                <a:solidFill>
                  <a:srgbClr val="001C54"/>
                </a:solidFill>
                <a:cs typeface="Arial" pitchFamily="34" charset="0"/>
              </a:rPr>
              <a:t>Во – вторых, провозглашено, что высшая ценность государства – человек. Государство обязано делать всё возможное для блага граждан.</a:t>
            </a:r>
          </a:p>
          <a:p>
            <a:pPr algn="just">
              <a:lnSpc>
                <a:spcPct val="110000"/>
              </a:lnSpc>
            </a:pPr>
            <a:r>
              <a:rPr lang="ru-RU" dirty="0" smtClean="0">
                <a:solidFill>
                  <a:srgbClr val="001C54"/>
                </a:solidFill>
                <a:cs typeface="Arial" pitchFamily="34" charset="0"/>
              </a:rPr>
              <a:t>В – третьих, перечислены основные права и обязанности человека и гражданина; определённо, что можно делать, а чего нельзя.</a:t>
            </a:r>
            <a:endParaRPr lang="ru-RU" dirty="0">
              <a:solidFill>
                <a:srgbClr val="001C54"/>
              </a:solidFill>
              <a:cs typeface="Arial" pitchFamily="34"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1"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3000" fill="hold"/>
                                        <p:tgtEl>
                                          <p:spTgt spid="2"/>
                                        </p:tgtEl>
                                        <p:attrNameLst>
                                          <p:attrName>ppt_x</p:attrName>
                                        </p:attrNameLst>
                                      </p:cBhvr>
                                      <p:tavLst>
                                        <p:tav tm="0">
                                          <p:val>
                                            <p:strVal val="#ppt_x"/>
                                          </p:val>
                                        </p:tav>
                                        <p:tav tm="100000">
                                          <p:val>
                                            <p:strVal val="#ppt_x"/>
                                          </p:val>
                                        </p:tav>
                                      </p:tavLst>
                                    </p:anim>
                                    <p:anim calcmode="lin" valueType="num">
                                      <p:cBhvr additive="base">
                                        <p:cTn id="8" dur="3000" fill="hold"/>
                                        <p:tgtEl>
                                          <p:spTgt spid="2"/>
                                        </p:tgtEl>
                                        <p:attrNameLst>
                                          <p:attrName>ppt_y</p:attrName>
                                        </p:attrNameLst>
                                      </p:cBhvr>
                                      <p:tavLst>
                                        <p:tav tm="0">
                                          <p:val>
                                            <p:strVal val="1+#ppt_h/2"/>
                                          </p:val>
                                        </p:tav>
                                        <p:tav tm="100000">
                                          <p:val>
                                            <p:strVal val="#ppt_y"/>
                                          </p:val>
                                        </p:tav>
                                      </p:tavLst>
                                    </p:anim>
                                  </p:childTnLst>
                                </p:cTn>
                              </p:par>
                            </p:childTnLst>
                          </p:cTn>
                        </p:par>
                        <p:par>
                          <p:cTn id="9" fill="hold">
                            <p:stCondLst>
                              <p:cond delay="3000"/>
                            </p:stCondLst>
                            <p:childTnLst>
                              <p:par>
                                <p:cTn id="10" presetID="2" presetClass="entr" presetSubtype="4" fill="hold" grpId="0" nodeType="after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 calcmode="lin" valueType="num">
                                      <p:cBhvr additive="base">
                                        <p:cTn id="12" dur="30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3" dur="30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par>
                          <p:cTn id="14" fill="hold">
                            <p:stCondLst>
                              <p:cond delay="6000"/>
                            </p:stCondLst>
                            <p:childTnLst>
                              <p:par>
                                <p:cTn id="15" presetID="2" presetClass="entr" presetSubtype="4" fill="hold" grpId="0" nodeType="after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 calcmode="lin" valueType="num">
                                      <p:cBhvr additive="base">
                                        <p:cTn id="17" dur="30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8" dur="30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par>
                          <p:cTn id="19" fill="hold">
                            <p:stCondLst>
                              <p:cond delay="9000"/>
                            </p:stCondLst>
                            <p:childTnLst>
                              <p:par>
                                <p:cTn id="20" presetID="2" presetClass="entr" presetSubtype="4" fill="hold" grpId="0" nodeType="after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 calcmode="lin" valueType="num">
                                      <p:cBhvr additive="base">
                                        <p:cTn id="22" dur="30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3" dur="30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1"/>
      <p:bldP spid="3" grpId="0" build="p"/>
    </p:bld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2" descr="C:\Users\dns\Desktop\Рисунок2т.jpg"/>
          <p:cNvPicPr>
            <a:picLocks noChangeAspect="1" noChangeArrowheads="1"/>
          </p:cNvPicPr>
          <p:nvPr/>
        </p:nvPicPr>
        <p:blipFill>
          <a:blip r:embed="rId2"/>
          <a:srcRect l="21435" t="3125"/>
          <a:stretch>
            <a:fillRect/>
          </a:stretch>
        </p:blipFill>
        <p:spPr bwMode="auto">
          <a:xfrm>
            <a:off x="0" y="0"/>
            <a:ext cx="9448800" cy="6858000"/>
          </a:xfrm>
          <a:prstGeom prst="rect">
            <a:avLst/>
          </a:prstGeom>
          <a:noFill/>
        </p:spPr>
      </p:pic>
      <p:pic>
        <p:nvPicPr>
          <p:cNvPr id="4" name="Picture 4" descr="http://blago.katren.ru/assets/images/99_1.jpg"/>
          <p:cNvPicPr>
            <a:picLocks noGrp="1" noChangeAspect="1" noChangeArrowheads="1"/>
          </p:cNvPicPr>
          <p:nvPr>
            <p:ph idx="1"/>
          </p:nvPr>
        </p:nvPicPr>
        <p:blipFill>
          <a:blip r:embed="rId3">
            <a:clrChange>
              <a:clrFrom>
                <a:srgbClr val="FFFFFF"/>
              </a:clrFrom>
              <a:clrTo>
                <a:srgbClr val="FFFFFF">
                  <a:alpha val="0"/>
                </a:srgbClr>
              </a:clrTo>
            </a:clrChange>
          </a:blip>
          <a:srcRect/>
          <a:stretch>
            <a:fillRect/>
          </a:stretch>
        </p:blipFill>
        <p:spPr bwMode="auto">
          <a:xfrm>
            <a:off x="1785918" y="2000240"/>
            <a:ext cx="6259406" cy="4481735"/>
          </a:xfrm>
          <a:prstGeom prst="rect">
            <a:avLst/>
          </a:prstGeom>
          <a:noFill/>
          <a:ln w="9525">
            <a:noFill/>
            <a:miter lim="800000"/>
            <a:headEnd/>
            <a:tailEnd/>
          </a:ln>
        </p:spPr>
      </p:pic>
      <p:sp>
        <p:nvSpPr>
          <p:cNvPr id="5" name="Заголовок 4"/>
          <p:cNvSpPr>
            <a:spLocks noGrp="1"/>
          </p:cNvSpPr>
          <p:nvPr>
            <p:ph type="title"/>
          </p:nvPr>
        </p:nvSpPr>
        <p:spPr>
          <a:xfrm>
            <a:off x="1428728" y="357166"/>
            <a:ext cx="7258072" cy="1384995"/>
          </a:xfrm>
          <a:prstGeom prst="rect">
            <a:avLst/>
          </a:prstGeom>
        </p:spPr>
        <p:txBody>
          <a:bodyPr wrap="square">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fontAlgn="auto">
              <a:spcBef>
                <a:spcPts val="0"/>
              </a:spcBef>
              <a:spcAft>
                <a:spcPts val="0"/>
              </a:spcAft>
              <a:defRPr/>
            </a:pPr>
            <a:r>
              <a:rPr lang="ru-RU" sz="2800" b="1" dirty="0" smtClean="0">
                <a:ln w="11430"/>
                <a:solidFill>
                  <a:srgbClr val="C00000"/>
                </a:solidFill>
                <a:latin typeface="+mn-lt"/>
                <a:cs typeface="Times New Roman" pitchFamily="18" charset="0"/>
              </a:rPr>
              <a:t>ПОМНИТЕ</a:t>
            </a:r>
            <a:r>
              <a:rPr lang="ru-RU" sz="2800" b="1" dirty="0">
                <a:ln w="11430"/>
                <a:solidFill>
                  <a:srgbClr val="C00000"/>
                </a:solidFill>
                <a:latin typeface="+mn-lt"/>
                <a:cs typeface="Times New Roman" pitchFamily="18" charset="0"/>
              </a:rPr>
              <a:t>,   </a:t>
            </a:r>
          </a:p>
          <a:p>
            <a:pPr fontAlgn="auto">
              <a:spcBef>
                <a:spcPts val="0"/>
              </a:spcBef>
              <a:spcAft>
                <a:spcPts val="0"/>
              </a:spcAft>
              <a:defRPr/>
            </a:pPr>
            <a:r>
              <a:rPr lang="ru-RU" sz="2800" b="1" dirty="0">
                <a:ln w="11430"/>
                <a:solidFill>
                  <a:srgbClr val="C00000"/>
                </a:solidFill>
                <a:latin typeface="+mn-lt"/>
                <a:cs typeface="Times New Roman" pitchFamily="18" charset="0"/>
              </a:rPr>
              <a:t>ПОЛЬЗУЯСЬ   СВОИМИ   ПРАВАМИ,   НАДО   УВАЖАТЬ ПРАВА ДРУГИХ ЛЮДЕЙ!</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3000" fill="hold"/>
                                        <p:tgtEl>
                                          <p:spTgt spid="5"/>
                                        </p:tgtEl>
                                        <p:attrNameLst>
                                          <p:attrName>ppt_x</p:attrName>
                                        </p:attrNameLst>
                                      </p:cBhvr>
                                      <p:tavLst>
                                        <p:tav tm="0">
                                          <p:val>
                                            <p:strVal val="#ppt_x"/>
                                          </p:val>
                                        </p:tav>
                                        <p:tav tm="100000">
                                          <p:val>
                                            <p:strVal val="#ppt_x"/>
                                          </p:val>
                                        </p:tav>
                                      </p:tavLst>
                                    </p:anim>
                                    <p:anim calcmode="lin" valueType="num">
                                      <p:cBhvr additive="base">
                                        <p:cTn id="8" dur="3000" fill="hold"/>
                                        <p:tgtEl>
                                          <p:spTgt spid="5"/>
                                        </p:tgtEl>
                                        <p:attrNameLst>
                                          <p:attrName>ppt_y</p:attrName>
                                        </p:attrNameLst>
                                      </p:cBhvr>
                                      <p:tavLst>
                                        <p:tav tm="0">
                                          <p:val>
                                            <p:strVal val="1+#ppt_h/2"/>
                                          </p:val>
                                        </p:tav>
                                        <p:tav tm="100000">
                                          <p:val>
                                            <p:strVal val="#ppt_y"/>
                                          </p:val>
                                        </p:tav>
                                      </p:tavLst>
                                    </p:anim>
                                  </p:childTnLst>
                                </p:cTn>
                              </p:par>
                            </p:childTnLst>
                          </p:cTn>
                        </p:par>
                        <p:par>
                          <p:cTn id="9" fill="hold">
                            <p:stCondLst>
                              <p:cond delay="3000"/>
                            </p:stCondLst>
                            <p:childTnLst>
                              <p:par>
                                <p:cTn id="10" presetID="8" presetClass="entr" presetSubtype="16" fill="hold" nodeType="after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diamond(in)">
                                      <p:cBhvr>
                                        <p:cTn id="12" dur="3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C:\Users\dns\Desktop\Рисунок2т.jpg"/>
          <p:cNvPicPr>
            <a:picLocks noChangeAspect="1" noChangeArrowheads="1"/>
          </p:cNvPicPr>
          <p:nvPr/>
        </p:nvPicPr>
        <p:blipFill>
          <a:blip r:embed="rId2"/>
          <a:srcRect l="21435" t="3125"/>
          <a:stretch>
            <a:fillRect/>
          </a:stretch>
        </p:blipFill>
        <p:spPr bwMode="auto">
          <a:xfrm>
            <a:off x="0" y="0"/>
            <a:ext cx="9448800" cy="6858000"/>
          </a:xfrm>
          <a:prstGeom prst="rect">
            <a:avLst/>
          </a:prstGeom>
          <a:noFill/>
        </p:spPr>
      </p:pic>
      <p:sp>
        <p:nvSpPr>
          <p:cNvPr id="2" name="Заголовок 1"/>
          <p:cNvSpPr>
            <a:spLocks noGrp="1"/>
          </p:cNvSpPr>
          <p:nvPr>
            <p:ph type="title"/>
          </p:nvPr>
        </p:nvSpPr>
        <p:spPr>
          <a:xfrm>
            <a:off x="1500166" y="0"/>
            <a:ext cx="6143668" cy="939784"/>
          </a:xfrm>
        </p:spPr>
        <p:txBody>
          <a:bodyPr/>
          <a:lstStyle/>
          <a:p>
            <a:r>
              <a:rPr lang="ru-RU" b="1" dirty="0" smtClean="0">
                <a:solidFill>
                  <a:srgbClr val="C00000"/>
                </a:solidFill>
              </a:rPr>
              <a:t>Обязанности детей</a:t>
            </a:r>
            <a:endParaRPr lang="ru-RU" b="1" dirty="0">
              <a:solidFill>
                <a:srgbClr val="C00000"/>
              </a:solidFill>
            </a:endParaRPr>
          </a:p>
        </p:txBody>
      </p:sp>
      <p:sp>
        <p:nvSpPr>
          <p:cNvPr id="3" name="Содержимое 2"/>
          <p:cNvSpPr>
            <a:spLocks noGrp="1"/>
          </p:cNvSpPr>
          <p:nvPr>
            <p:ph idx="1"/>
          </p:nvPr>
        </p:nvSpPr>
        <p:spPr>
          <a:xfrm>
            <a:off x="285720" y="1071546"/>
            <a:ext cx="8858280" cy="4525963"/>
          </a:xfrm>
        </p:spPr>
        <p:txBody>
          <a:bodyPr>
            <a:noAutofit/>
          </a:bodyPr>
          <a:lstStyle/>
          <a:p>
            <a:r>
              <a:rPr lang="ru-RU" sz="2400" dirty="0" smtClean="0">
                <a:solidFill>
                  <a:srgbClr val="001C54"/>
                </a:solidFill>
              </a:rPr>
              <a:t>-  ходить в школу, и получать образование;</a:t>
            </a:r>
          </a:p>
          <a:p>
            <a:r>
              <a:rPr lang="ru-RU" sz="2400" dirty="0" smtClean="0">
                <a:solidFill>
                  <a:srgbClr val="001C54"/>
                </a:solidFill>
              </a:rPr>
              <a:t>- культурно вести себя на уроках и на переменах, т.е. соблюдать      </a:t>
            </a:r>
          </a:p>
          <a:p>
            <a:pPr>
              <a:buNone/>
            </a:pPr>
            <a:r>
              <a:rPr lang="ru-RU" sz="2400" dirty="0" smtClean="0">
                <a:solidFill>
                  <a:srgbClr val="001C54"/>
                </a:solidFill>
              </a:rPr>
              <a:t>        правила поведения в школе, а так же и за её пределами;</a:t>
            </a:r>
          </a:p>
          <a:p>
            <a:r>
              <a:rPr lang="ru-RU" sz="2400" dirty="0" smtClean="0">
                <a:solidFill>
                  <a:srgbClr val="001C54"/>
                </a:solidFill>
              </a:rPr>
              <a:t>- добросовестно учиться;</a:t>
            </a:r>
          </a:p>
          <a:p>
            <a:r>
              <a:rPr lang="ru-RU" sz="2400" dirty="0" smtClean="0">
                <a:solidFill>
                  <a:srgbClr val="001C54"/>
                </a:solidFill>
              </a:rPr>
              <a:t>- бережно относиться к имуществу  и школьным  </a:t>
            </a:r>
          </a:p>
          <a:p>
            <a:pPr>
              <a:buNone/>
            </a:pPr>
            <a:r>
              <a:rPr lang="ru-RU" sz="2400" dirty="0" smtClean="0">
                <a:solidFill>
                  <a:srgbClr val="001C54"/>
                </a:solidFill>
              </a:rPr>
              <a:t>        принадлежностям в детском доме   и в школе;</a:t>
            </a:r>
          </a:p>
          <a:p>
            <a:r>
              <a:rPr lang="ru-RU" sz="2400" dirty="0" smtClean="0">
                <a:solidFill>
                  <a:srgbClr val="001C54"/>
                </a:solidFill>
              </a:rPr>
              <a:t> - уважать старших и друг друга;</a:t>
            </a:r>
          </a:p>
          <a:p>
            <a:r>
              <a:rPr lang="ru-RU" sz="2400" dirty="0" smtClean="0">
                <a:solidFill>
                  <a:srgbClr val="001C54"/>
                </a:solidFill>
              </a:rPr>
              <a:t> - уважать взгляды, свободу и интересы других людей;</a:t>
            </a:r>
          </a:p>
          <a:p>
            <a:r>
              <a:rPr lang="ru-RU" sz="2400" dirty="0" smtClean="0">
                <a:solidFill>
                  <a:srgbClr val="001C54"/>
                </a:solidFill>
              </a:rPr>
              <a:t> - ходить опрятными, аккуратными; </a:t>
            </a:r>
          </a:p>
          <a:p>
            <a:r>
              <a:rPr lang="ru-RU" sz="2400" dirty="0" smtClean="0">
                <a:solidFill>
                  <a:srgbClr val="001C54"/>
                </a:solidFill>
              </a:rPr>
              <a:t> - выполнять все  поручения, в том числе и</a:t>
            </a:r>
          </a:p>
          <a:p>
            <a:pPr>
              <a:buNone/>
            </a:pPr>
            <a:r>
              <a:rPr lang="ru-RU" sz="2400" dirty="0" smtClean="0">
                <a:solidFill>
                  <a:srgbClr val="001C54"/>
                </a:solidFill>
              </a:rPr>
              <a:t>         домашнее  задание   без всяких отговорок.</a:t>
            </a:r>
          </a:p>
          <a:p>
            <a:endParaRPr lang="ru-RU" sz="2400" dirty="0"/>
          </a:p>
        </p:txBody>
      </p:sp>
      <p:pic>
        <p:nvPicPr>
          <p:cNvPr id="5" name="Picture 2" descr="C:\Documents and Settings\Наталья\Мои документы\Мои рисунки\pic01.jpg"/>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7286644" y="3857401"/>
            <a:ext cx="2252236" cy="3000599"/>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3000" fill="hold"/>
                                        <p:tgtEl>
                                          <p:spTgt spid="2"/>
                                        </p:tgtEl>
                                        <p:attrNameLst>
                                          <p:attrName>ppt_x</p:attrName>
                                        </p:attrNameLst>
                                      </p:cBhvr>
                                      <p:tavLst>
                                        <p:tav tm="0">
                                          <p:val>
                                            <p:strVal val="#ppt_x"/>
                                          </p:val>
                                        </p:tav>
                                        <p:tav tm="100000">
                                          <p:val>
                                            <p:strVal val="#ppt_x"/>
                                          </p:val>
                                        </p:tav>
                                      </p:tavLst>
                                    </p:anim>
                                    <p:anim calcmode="lin" valueType="num">
                                      <p:cBhvr additive="base">
                                        <p:cTn id="8" dur="3000" fill="hold"/>
                                        <p:tgtEl>
                                          <p:spTgt spid="2"/>
                                        </p:tgtEl>
                                        <p:attrNameLst>
                                          <p:attrName>ppt_y</p:attrName>
                                        </p:attrNameLst>
                                      </p:cBhvr>
                                      <p:tavLst>
                                        <p:tav tm="0">
                                          <p:val>
                                            <p:strVal val="1+#ppt_h/2"/>
                                          </p:val>
                                        </p:tav>
                                        <p:tav tm="100000">
                                          <p:val>
                                            <p:strVal val="#ppt_y"/>
                                          </p:val>
                                        </p:tav>
                                      </p:tavLst>
                                    </p:anim>
                                  </p:childTnLst>
                                </p:cTn>
                              </p:par>
                            </p:childTnLst>
                          </p:cTn>
                        </p:par>
                        <p:par>
                          <p:cTn id="9" fill="hold">
                            <p:stCondLst>
                              <p:cond delay="3000"/>
                            </p:stCondLst>
                            <p:childTnLst>
                              <p:par>
                                <p:cTn id="10" presetID="2" presetClass="entr" presetSubtype="4" fill="hold" grpId="0" nodeType="afterEffect">
                                  <p:stCondLst>
                                    <p:cond delay="0"/>
                                  </p:stCondLst>
                                  <p:childTnLst>
                                    <p:set>
                                      <p:cBhvr>
                                        <p:cTn id="11" dur="1" fill="hold">
                                          <p:stCondLst>
                                            <p:cond delay="0"/>
                                          </p:stCondLst>
                                        </p:cTn>
                                        <p:tgtEl>
                                          <p:spTgt spid="3">
                                            <p:txEl>
                                              <p:pRg st="0" end="0"/>
                                            </p:txEl>
                                          </p:spTgt>
                                        </p:tgtEl>
                                        <p:attrNameLst>
                                          <p:attrName>style.visibility</p:attrName>
                                        </p:attrNameLst>
                                      </p:cBhvr>
                                      <p:to>
                                        <p:strVal val="visible"/>
                                      </p:to>
                                    </p:set>
                                    <p:anim calcmode="lin" valueType="num">
                                      <p:cBhvr additive="base">
                                        <p:cTn id="12" dur="30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3" dur="30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par>
                          <p:cTn id="14" fill="hold">
                            <p:stCondLst>
                              <p:cond delay="6000"/>
                            </p:stCondLst>
                            <p:childTnLst>
                              <p:par>
                                <p:cTn id="15" presetID="2" presetClass="entr" presetSubtype="4" fill="hold" grpId="0" nodeType="afterEffect">
                                  <p:stCondLst>
                                    <p:cond delay="0"/>
                                  </p:stCondLst>
                                  <p:childTnLst>
                                    <p:set>
                                      <p:cBhvr>
                                        <p:cTn id="16" dur="1" fill="hold">
                                          <p:stCondLst>
                                            <p:cond delay="0"/>
                                          </p:stCondLst>
                                        </p:cTn>
                                        <p:tgtEl>
                                          <p:spTgt spid="3">
                                            <p:txEl>
                                              <p:pRg st="1" end="1"/>
                                            </p:txEl>
                                          </p:spTgt>
                                        </p:tgtEl>
                                        <p:attrNameLst>
                                          <p:attrName>style.visibility</p:attrName>
                                        </p:attrNameLst>
                                      </p:cBhvr>
                                      <p:to>
                                        <p:strVal val="visible"/>
                                      </p:to>
                                    </p:set>
                                    <p:anim calcmode="lin" valueType="num">
                                      <p:cBhvr additive="base">
                                        <p:cTn id="17" dur="30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8" dur="30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par>
                          <p:cTn id="19" fill="hold">
                            <p:stCondLst>
                              <p:cond delay="9000"/>
                            </p:stCondLst>
                            <p:childTnLst>
                              <p:par>
                                <p:cTn id="20" presetID="2" presetClass="entr" presetSubtype="4" fill="hold" grpId="0" nodeType="afterEffect">
                                  <p:stCondLst>
                                    <p:cond delay="0"/>
                                  </p:stCondLst>
                                  <p:childTnLst>
                                    <p:set>
                                      <p:cBhvr>
                                        <p:cTn id="21" dur="1" fill="hold">
                                          <p:stCondLst>
                                            <p:cond delay="0"/>
                                          </p:stCondLst>
                                        </p:cTn>
                                        <p:tgtEl>
                                          <p:spTgt spid="3">
                                            <p:txEl>
                                              <p:pRg st="2" end="2"/>
                                            </p:txEl>
                                          </p:spTgt>
                                        </p:tgtEl>
                                        <p:attrNameLst>
                                          <p:attrName>style.visibility</p:attrName>
                                        </p:attrNameLst>
                                      </p:cBhvr>
                                      <p:to>
                                        <p:strVal val="visible"/>
                                      </p:to>
                                    </p:set>
                                    <p:anim calcmode="lin" valueType="num">
                                      <p:cBhvr additive="base">
                                        <p:cTn id="22" dur="30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3" dur="30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par>
                          <p:cTn id="24" fill="hold">
                            <p:stCondLst>
                              <p:cond delay="12000"/>
                            </p:stCondLst>
                            <p:childTnLst>
                              <p:par>
                                <p:cTn id="25" presetID="2" presetClass="entr" presetSubtype="4" fill="hold" grpId="0" nodeType="afterEffect">
                                  <p:stCondLst>
                                    <p:cond delay="0"/>
                                  </p:stCondLst>
                                  <p:childTnLst>
                                    <p:set>
                                      <p:cBhvr>
                                        <p:cTn id="26" dur="1" fill="hold">
                                          <p:stCondLst>
                                            <p:cond delay="0"/>
                                          </p:stCondLst>
                                        </p:cTn>
                                        <p:tgtEl>
                                          <p:spTgt spid="3">
                                            <p:txEl>
                                              <p:pRg st="3" end="3"/>
                                            </p:txEl>
                                          </p:spTgt>
                                        </p:tgtEl>
                                        <p:attrNameLst>
                                          <p:attrName>style.visibility</p:attrName>
                                        </p:attrNameLst>
                                      </p:cBhvr>
                                      <p:to>
                                        <p:strVal val="visible"/>
                                      </p:to>
                                    </p:set>
                                    <p:anim calcmode="lin" valueType="num">
                                      <p:cBhvr additive="base">
                                        <p:cTn id="27" dur="30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8" dur="30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par>
                          <p:cTn id="29" fill="hold">
                            <p:stCondLst>
                              <p:cond delay="15000"/>
                            </p:stCondLst>
                            <p:childTnLst>
                              <p:par>
                                <p:cTn id="30" presetID="2" presetClass="entr" presetSubtype="4" fill="hold" grpId="0" nodeType="afterEffect">
                                  <p:stCondLst>
                                    <p:cond delay="0"/>
                                  </p:stCondLst>
                                  <p:childTnLst>
                                    <p:set>
                                      <p:cBhvr>
                                        <p:cTn id="31" dur="1" fill="hold">
                                          <p:stCondLst>
                                            <p:cond delay="0"/>
                                          </p:stCondLst>
                                        </p:cTn>
                                        <p:tgtEl>
                                          <p:spTgt spid="3">
                                            <p:txEl>
                                              <p:pRg st="4" end="4"/>
                                            </p:txEl>
                                          </p:spTgt>
                                        </p:tgtEl>
                                        <p:attrNameLst>
                                          <p:attrName>style.visibility</p:attrName>
                                        </p:attrNameLst>
                                      </p:cBhvr>
                                      <p:to>
                                        <p:strVal val="visible"/>
                                      </p:to>
                                    </p:set>
                                    <p:anim calcmode="lin" valueType="num">
                                      <p:cBhvr additive="base">
                                        <p:cTn id="32" dur="30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3" dur="30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par>
                          <p:cTn id="34" fill="hold">
                            <p:stCondLst>
                              <p:cond delay="18000"/>
                            </p:stCondLst>
                            <p:childTnLst>
                              <p:par>
                                <p:cTn id="35" presetID="2" presetClass="entr" presetSubtype="4" fill="hold" grpId="0" nodeType="after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30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30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par>
                          <p:cTn id="39" fill="hold">
                            <p:stCondLst>
                              <p:cond delay="21000"/>
                            </p:stCondLst>
                            <p:childTnLst>
                              <p:par>
                                <p:cTn id="40" presetID="2" presetClass="entr" presetSubtype="4" fill="hold" grpId="0" nodeType="afterEffect">
                                  <p:stCondLst>
                                    <p:cond delay="0"/>
                                  </p:stCondLst>
                                  <p:childTnLst>
                                    <p:set>
                                      <p:cBhvr>
                                        <p:cTn id="41" dur="1" fill="hold">
                                          <p:stCondLst>
                                            <p:cond delay="0"/>
                                          </p:stCondLst>
                                        </p:cTn>
                                        <p:tgtEl>
                                          <p:spTgt spid="3">
                                            <p:txEl>
                                              <p:pRg st="6" end="6"/>
                                            </p:txEl>
                                          </p:spTgt>
                                        </p:tgtEl>
                                        <p:attrNameLst>
                                          <p:attrName>style.visibility</p:attrName>
                                        </p:attrNameLst>
                                      </p:cBhvr>
                                      <p:to>
                                        <p:strVal val="visible"/>
                                      </p:to>
                                    </p:set>
                                    <p:anim calcmode="lin" valueType="num">
                                      <p:cBhvr additive="base">
                                        <p:cTn id="42" dur="30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43" dur="30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par>
                          <p:cTn id="44" fill="hold">
                            <p:stCondLst>
                              <p:cond delay="24000"/>
                            </p:stCondLst>
                            <p:childTnLst>
                              <p:par>
                                <p:cTn id="45" presetID="2" presetClass="entr" presetSubtype="4" fill="hold" grpId="0" nodeType="afterEffect">
                                  <p:stCondLst>
                                    <p:cond delay="0"/>
                                  </p:stCondLst>
                                  <p:childTnLst>
                                    <p:set>
                                      <p:cBhvr>
                                        <p:cTn id="46" dur="1" fill="hold">
                                          <p:stCondLst>
                                            <p:cond delay="0"/>
                                          </p:stCondLst>
                                        </p:cTn>
                                        <p:tgtEl>
                                          <p:spTgt spid="3">
                                            <p:txEl>
                                              <p:pRg st="7" end="7"/>
                                            </p:txEl>
                                          </p:spTgt>
                                        </p:tgtEl>
                                        <p:attrNameLst>
                                          <p:attrName>style.visibility</p:attrName>
                                        </p:attrNameLst>
                                      </p:cBhvr>
                                      <p:to>
                                        <p:strVal val="visible"/>
                                      </p:to>
                                    </p:set>
                                    <p:anim calcmode="lin" valueType="num">
                                      <p:cBhvr additive="base">
                                        <p:cTn id="47" dur="30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48" dur="3000" fill="hold"/>
                                        <p:tgtEl>
                                          <p:spTgt spid="3">
                                            <p:txEl>
                                              <p:pRg st="7" end="7"/>
                                            </p:txEl>
                                          </p:spTgt>
                                        </p:tgtEl>
                                        <p:attrNameLst>
                                          <p:attrName>ppt_y</p:attrName>
                                        </p:attrNameLst>
                                      </p:cBhvr>
                                      <p:tavLst>
                                        <p:tav tm="0">
                                          <p:val>
                                            <p:strVal val="1+#ppt_h/2"/>
                                          </p:val>
                                        </p:tav>
                                        <p:tav tm="100000">
                                          <p:val>
                                            <p:strVal val="#ppt_y"/>
                                          </p:val>
                                        </p:tav>
                                      </p:tavLst>
                                    </p:anim>
                                  </p:childTnLst>
                                </p:cTn>
                              </p:par>
                            </p:childTnLst>
                          </p:cTn>
                        </p:par>
                        <p:par>
                          <p:cTn id="49" fill="hold">
                            <p:stCondLst>
                              <p:cond delay="27000"/>
                            </p:stCondLst>
                            <p:childTnLst>
                              <p:par>
                                <p:cTn id="50" presetID="2" presetClass="entr" presetSubtype="4" fill="hold" grpId="0" nodeType="afterEffect">
                                  <p:stCondLst>
                                    <p:cond delay="0"/>
                                  </p:stCondLst>
                                  <p:childTnLst>
                                    <p:set>
                                      <p:cBhvr>
                                        <p:cTn id="51" dur="1" fill="hold">
                                          <p:stCondLst>
                                            <p:cond delay="0"/>
                                          </p:stCondLst>
                                        </p:cTn>
                                        <p:tgtEl>
                                          <p:spTgt spid="3">
                                            <p:txEl>
                                              <p:pRg st="8" end="8"/>
                                            </p:txEl>
                                          </p:spTgt>
                                        </p:tgtEl>
                                        <p:attrNameLst>
                                          <p:attrName>style.visibility</p:attrName>
                                        </p:attrNameLst>
                                      </p:cBhvr>
                                      <p:to>
                                        <p:strVal val="visible"/>
                                      </p:to>
                                    </p:set>
                                    <p:anim calcmode="lin" valueType="num">
                                      <p:cBhvr additive="base">
                                        <p:cTn id="52" dur="3000" fill="hold"/>
                                        <p:tgtEl>
                                          <p:spTgt spid="3">
                                            <p:txEl>
                                              <p:pRg st="8" end="8"/>
                                            </p:txEl>
                                          </p:spTgt>
                                        </p:tgtEl>
                                        <p:attrNameLst>
                                          <p:attrName>ppt_x</p:attrName>
                                        </p:attrNameLst>
                                      </p:cBhvr>
                                      <p:tavLst>
                                        <p:tav tm="0">
                                          <p:val>
                                            <p:strVal val="#ppt_x"/>
                                          </p:val>
                                        </p:tav>
                                        <p:tav tm="100000">
                                          <p:val>
                                            <p:strVal val="#ppt_x"/>
                                          </p:val>
                                        </p:tav>
                                      </p:tavLst>
                                    </p:anim>
                                    <p:anim calcmode="lin" valueType="num">
                                      <p:cBhvr additive="base">
                                        <p:cTn id="53" dur="3000" fill="hold"/>
                                        <p:tgtEl>
                                          <p:spTgt spid="3">
                                            <p:txEl>
                                              <p:pRg st="8" end="8"/>
                                            </p:txEl>
                                          </p:spTgt>
                                        </p:tgtEl>
                                        <p:attrNameLst>
                                          <p:attrName>ppt_y</p:attrName>
                                        </p:attrNameLst>
                                      </p:cBhvr>
                                      <p:tavLst>
                                        <p:tav tm="0">
                                          <p:val>
                                            <p:strVal val="1+#ppt_h/2"/>
                                          </p:val>
                                        </p:tav>
                                        <p:tav tm="100000">
                                          <p:val>
                                            <p:strVal val="#ppt_y"/>
                                          </p:val>
                                        </p:tav>
                                      </p:tavLst>
                                    </p:anim>
                                  </p:childTnLst>
                                </p:cTn>
                              </p:par>
                            </p:childTnLst>
                          </p:cTn>
                        </p:par>
                        <p:par>
                          <p:cTn id="54" fill="hold">
                            <p:stCondLst>
                              <p:cond delay="30000"/>
                            </p:stCondLst>
                            <p:childTnLst>
                              <p:par>
                                <p:cTn id="55" presetID="2" presetClass="entr" presetSubtype="4" fill="hold" grpId="0" nodeType="afterEffect">
                                  <p:stCondLst>
                                    <p:cond delay="0"/>
                                  </p:stCondLst>
                                  <p:childTnLst>
                                    <p:set>
                                      <p:cBhvr>
                                        <p:cTn id="56" dur="1" fill="hold">
                                          <p:stCondLst>
                                            <p:cond delay="0"/>
                                          </p:stCondLst>
                                        </p:cTn>
                                        <p:tgtEl>
                                          <p:spTgt spid="3">
                                            <p:txEl>
                                              <p:pRg st="9" end="9"/>
                                            </p:txEl>
                                          </p:spTgt>
                                        </p:tgtEl>
                                        <p:attrNameLst>
                                          <p:attrName>style.visibility</p:attrName>
                                        </p:attrNameLst>
                                      </p:cBhvr>
                                      <p:to>
                                        <p:strVal val="visible"/>
                                      </p:to>
                                    </p:set>
                                    <p:anim calcmode="lin" valueType="num">
                                      <p:cBhvr additive="base">
                                        <p:cTn id="57" dur="3000" fill="hold"/>
                                        <p:tgtEl>
                                          <p:spTgt spid="3">
                                            <p:txEl>
                                              <p:pRg st="9" end="9"/>
                                            </p:txEl>
                                          </p:spTgt>
                                        </p:tgtEl>
                                        <p:attrNameLst>
                                          <p:attrName>ppt_x</p:attrName>
                                        </p:attrNameLst>
                                      </p:cBhvr>
                                      <p:tavLst>
                                        <p:tav tm="0">
                                          <p:val>
                                            <p:strVal val="#ppt_x"/>
                                          </p:val>
                                        </p:tav>
                                        <p:tav tm="100000">
                                          <p:val>
                                            <p:strVal val="#ppt_x"/>
                                          </p:val>
                                        </p:tav>
                                      </p:tavLst>
                                    </p:anim>
                                    <p:anim calcmode="lin" valueType="num">
                                      <p:cBhvr additive="base">
                                        <p:cTn id="58" dur="3000" fill="hold"/>
                                        <p:tgtEl>
                                          <p:spTgt spid="3">
                                            <p:txEl>
                                              <p:pRg st="9" end="9"/>
                                            </p:txEl>
                                          </p:spTgt>
                                        </p:tgtEl>
                                        <p:attrNameLst>
                                          <p:attrName>ppt_y</p:attrName>
                                        </p:attrNameLst>
                                      </p:cBhvr>
                                      <p:tavLst>
                                        <p:tav tm="0">
                                          <p:val>
                                            <p:strVal val="1+#ppt_h/2"/>
                                          </p:val>
                                        </p:tav>
                                        <p:tav tm="100000">
                                          <p:val>
                                            <p:strVal val="#ppt_y"/>
                                          </p:val>
                                        </p:tav>
                                      </p:tavLst>
                                    </p:anim>
                                  </p:childTnLst>
                                </p:cTn>
                              </p:par>
                            </p:childTnLst>
                          </p:cTn>
                        </p:par>
                        <p:par>
                          <p:cTn id="59" fill="hold">
                            <p:stCondLst>
                              <p:cond delay="33000"/>
                            </p:stCondLst>
                            <p:childTnLst>
                              <p:par>
                                <p:cTn id="60" presetID="2" presetClass="entr" presetSubtype="4" fill="hold" grpId="0" nodeType="afterEffect">
                                  <p:stCondLst>
                                    <p:cond delay="0"/>
                                  </p:stCondLst>
                                  <p:childTnLst>
                                    <p:set>
                                      <p:cBhvr>
                                        <p:cTn id="61" dur="1" fill="hold">
                                          <p:stCondLst>
                                            <p:cond delay="0"/>
                                          </p:stCondLst>
                                        </p:cTn>
                                        <p:tgtEl>
                                          <p:spTgt spid="3">
                                            <p:txEl>
                                              <p:pRg st="10" end="10"/>
                                            </p:txEl>
                                          </p:spTgt>
                                        </p:tgtEl>
                                        <p:attrNameLst>
                                          <p:attrName>style.visibility</p:attrName>
                                        </p:attrNameLst>
                                      </p:cBhvr>
                                      <p:to>
                                        <p:strVal val="visible"/>
                                      </p:to>
                                    </p:set>
                                    <p:anim calcmode="lin" valueType="num">
                                      <p:cBhvr additive="base">
                                        <p:cTn id="62" dur="3000" fill="hold"/>
                                        <p:tgtEl>
                                          <p:spTgt spid="3">
                                            <p:txEl>
                                              <p:pRg st="10" end="10"/>
                                            </p:txEl>
                                          </p:spTgt>
                                        </p:tgtEl>
                                        <p:attrNameLst>
                                          <p:attrName>ppt_x</p:attrName>
                                        </p:attrNameLst>
                                      </p:cBhvr>
                                      <p:tavLst>
                                        <p:tav tm="0">
                                          <p:val>
                                            <p:strVal val="#ppt_x"/>
                                          </p:val>
                                        </p:tav>
                                        <p:tav tm="100000">
                                          <p:val>
                                            <p:strVal val="#ppt_x"/>
                                          </p:val>
                                        </p:tav>
                                      </p:tavLst>
                                    </p:anim>
                                    <p:anim calcmode="lin" valueType="num">
                                      <p:cBhvr additive="base">
                                        <p:cTn id="63" dur="3000" fill="hold"/>
                                        <p:tgtEl>
                                          <p:spTgt spid="3">
                                            <p:txEl>
                                              <p:pRg st="10" end="1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C:\Users\dns\Desktop\Рисунок2т.jpg"/>
          <p:cNvPicPr>
            <a:picLocks noChangeAspect="1" noChangeArrowheads="1"/>
          </p:cNvPicPr>
          <p:nvPr/>
        </p:nvPicPr>
        <p:blipFill>
          <a:blip r:embed="rId2"/>
          <a:srcRect l="21435" t="3125"/>
          <a:stretch>
            <a:fillRect/>
          </a:stretch>
        </p:blipFill>
        <p:spPr bwMode="auto">
          <a:xfrm>
            <a:off x="0" y="0"/>
            <a:ext cx="9448800" cy="6858000"/>
          </a:xfrm>
          <a:prstGeom prst="rect">
            <a:avLst/>
          </a:prstGeom>
          <a:noFill/>
        </p:spPr>
      </p:pic>
      <p:sp>
        <p:nvSpPr>
          <p:cNvPr id="3" name="Содержимое 2"/>
          <p:cNvSpPr>
            <a:spLocks noGrp="1"/>
          </p:cNvSpPr>
          <p:nvPr>
            <p:ph idx="1"/>
          </p:nvPr>
        </p:nvSpPr>
        <p:spPr>
          <a:xfrm>
            <a:off x="500034" y="357166"/>
            <a:ext cx="8229600" cy="2114552"/>
          </a:xfrm>
        </p:spPr>
        <p:txBody>
          <a:bodyPr>
            <a:normAutofit/>
          </a:bodyPr>
          <a:lstStyle/>
          <a:p>
            <a:pPr algn="ctr">
              <a:buNone/>
            </a:pPr>
            <a:r>
              <a:rPr lang="ru-RU" sz="5400" b="1" dirty="0" smtClean="0">
                <a:solidFill>
                  <a:srgbClr val="C00000"/>
                </a:solidFill>
              </a:rPr>
              <a:t>ХУДО ТОМУ, КТО ДОБРА НЕ ДЕЛАЕТ НИКОМУ!</a:t>
            </a:r>
          </a:p>
          <a:p>
            <a:pPr algn="ctr"/>
            <a:endParaRPr lang="ru-RU" sz="5400" b="1" dirty="0">
              <a:solidFill>
                <a:srgbClr val="C00000"/>
              </a:solidFill>
            </a:endParaRPr>
          </a:p>
        </p:txBody>
      </p:sp>
      <p:pic>
        <p:nvPicPr>
          <p:cNvPr id="1026" name="Picture 2" descr="C:\Users\dns\Desktop\pic_11-06-01_1.JPG"/>
          <p:cNvPicPr>
            <a:picLocks noChangeAspect="1" noChangeArrowheads="1"/>
          </p:cNvPicPr>
          <p:nvPr/>
        </p:nvPicPr>
        <p:blipFill>
          <a:blip r:embed="rId3"/>
          <a:srcRect/>
          <a:stretch>
            <a:fillRect/>
          </a:stretch>
        </p:blipFill>
        <p:spPr bwMode="auto">
          <a:xfrm>
            <a:off x="1643042" y="2000240"/>
            <a:ext cx="6096043" cy="4572032"/>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ntr" presetSubtype="16" fill="hold" nodeType="afterEffect">
                                  <p:stCondLst>
                                    <p:cond delay="0"/>
                                  </p:stCondLst>
                                  <p:childTnLst>
                                    <p:set>
                                      <p:cBhvr>
                                        <p:cTn id="6" dur="1" fill="hold">
                                          <p:stCondLst>
                                            <p:cond delay="0"/>
                                          </p:stCondLst>
                                        </p:cTn>
                                        <p:tgtEl>
                                          <p:spTgt spid="1026"/>
                                        </p:tgtEl>
                                        <p:attrNameLst>
                                          <p:attrName>style.visibility</p:attrName>
                                        </p:attrNameLst>
                                      </p:cBhvr>
                                      <p:to>
                                        <p:strVal val="visible"/>
                                      </p:to>
                                    </p:set>
                                    <p:animEffect transition="in" filter="diamond(in)">
                                      <p:cBhvr>
                                        <p:cTn id="7" dur="3000"/>
                                        <p:tgtEl>
                                          <p:spTgt spid="102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2" descr="C:\Users\dns\Desktop\Рисунок2т.jpg"/>
          <p:cNvPicPr>
            <a:picLocks noChangeAspect="1" noChangeArrowheads="1"/>
          </p:cNvPicPr>
          <p:nvPr/>
        </p:nvPicPr>
        <p:blipFill>
          <a:blip r:embed="rId2"/>
          <a:srcRect l="21435" t="3125"/>
          <a:stretch>
            <a:fillRect/>
          </a:stretch>
        </p:blipFill>
        <p:spPr bwMode="auto">
          <a:xfrm>
            <a:off x="0" y="0"/>
            <a:ext cx="9448800" cy="6858000"/>
          </a:xfrm>
          <a:prstGeom prst="rect">
            <a:avLst/>
          </a:prstGeom>
          <a:noFill/>
        </p:spPr>
      </p:pic>
      <p:sp>
        <p:nvSpPr>
          <p:cNvPr id="3" name="Содержимое 2"/>
          <p:cNvSpPr>
            <a:spLocks noGrp="1"/>
          </p:cNvSpPr>
          <p:nvPr>
            <p:ph idx="1"/>
          </p:nvPr>
        </p:nvSpPr>
        <p:spPr>
          <a:xfrm>
            <a:off x="642910" y="2571744"/>
            <a:ext cx="8229600" cy="1400172"/>
          </a:xfrm>
        </p:spPr>
        <p:txBody>
          <a:bodyPr>
            <a:normAutofit/>
          </a:bodyPr>
          <a:lstStyle/>
          <a:p>
            <a:pPr algn="ctr">
              <a:buNone/>
            </a:pPr>
            <a:r>
              <a:rPr lang="ru-RU" sz="5400" b="1" dirty="0" smtClean="0">
                <a:solidFill>
                  <a:srgbClr val="C00000"/>
                </a:solidFill>
              </a:rPr>
              <a:t>СПАСИБО ЗА ВНИМАНИЕ!</a:t>
            </a:r>
            <a:endParaRPr lang="ru-RU" sz="5400" b="1" dirty="0">
              <a:solidFill>
                <a:srgbClr val="C0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ntr" presetSubtype="16" fill="hold" grpId="0" nodeType="after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diamond(in)">
                                      <p:cBhvr>
                                        <p:cTn id="7" dur="30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2" descr="C:\Users\dns\Desktop\Рисунок2т.jpg"/>
          <p:cNvPicPr>
            <a:picLocks noChangeAspect="1" noChangeArrowheads="1"/>
          </p:cNvPicPr>
          <p:nvPr/>
        </p:nvPicPr>
        <p:blipFill>
          <a:blip r:embed="rId2"/>
          <a:srcRect l="21435" t="3125"/>
          <a:stretch>
            <a:fillRect/>
          </a:stretch>
        </p:blipFill>
        <p:spPr bwMode="auto">
          <a:xfrm>
            <a:off x="0" y="0"/>
            <a:ext cx="9448800" cy="6858000"/>
          </a:xfrm>
          <a:prstGeom prst="rect">
            <a:avLst/>
          </a:prstGeom>
          <a:noFill/>
        </p:spPr>
      </p:pic>
      <p:sp>
        <p:nvSpPr>
          <p:cNvPr id="2" name="Заголовок 1"/>
          <p:cNvSpPr>
            <a:spLocks noGrp="1"/>
          </p:cNvSpPr>
          <p:nvPr>
            <p:ph type="title"/>
          </p:nvPr>
        </p:nvSpPr>
        <p:spPr>
          <a:xfrm>
            <a:off x="0" y="0"/>
            <a:ext cx="9144000" cy="1417638"/>
          </a:xfrm>
        </p:spPr>
        <p:txBody>
          <a:bodyPr>
            <a:noAutofit/>
          </a:bodyPr>
          <a:lstStyle/>
          <a:p>
            <a:r>
              <a:rPr lang="ru-RU" b="1" dirty="0" smtClean="0">
                <a:solidFill>
                  <a:srgbClr val="C00000"/>
                </a:solidFill>
                <a:effectLst>
                  <a:outerShdw blurRad="38100" dist="38100" dir="2700000" algn="tl">
                    <a:srgbClr val="000000"/>
                  </a:outerShdw>
                </a:effectLst>
              </a:rPr>
              <a:t>Всеобщая </a:t>
            </a:r>
            <a:r>
              <a:rPr lang="ru-RU" b="1" dirty="0" smtClean="0">
                <a:solidFill>
                  <a:srgbClr val="C00000"/>
                </a:solidFill>
                <a:effectLst>
                  <a:outerShdw blurRad="38100" dist="38100" dir="2700000" algn="tl">
                    <a:srgbClr val="000000"/>
                  </a:outerShdw>
                </a:effectLst>
                <a:latin typeface="+mn-lt"/>
              </a:rPr>
              <a:t>декларация</a:t>
            </a:r>
            <a:r>
              <a:rPr lang="ru-RU" b="1" dirty="0" smtClean="0">
                <a:solidFill>
                  <a:srgbClr val="C00000"/>
                </a:solidFill>
                <a:effectLst>
                  <a:outerShdw blurRad="38100" dist="38100" dir="2700000" algn="tl">
                    <a:srgbClr val="000000"/>
                  </a:outerShdw>
                </a:effectLst>
              </a:rPr>
              <a:t> прав человека</a:t>
            </a:r>
            <a:endParaRPr lang="ru-RU" dirty="0">
              <a:solidFill>
                <a:srgbClr val="C00000"/>
              </a:solidFill>
            </a:endParaRPr>
          </a:p>
        </p:txBody>
      </p:sp>
      <p:pic>
        <p:nvPicPr>
          <p:cNvPr id="5" name="Picture 4" descr="Декларация"/>
          <p:cNvPicPr>
            <a:picLocks noChangeAspect="1" noChangeArrowheads="1"/>
          </p:cNvPicPr>
          <p:nvPr/>
        </p:nvPicPr>
        <p:blipFill>
          <a:blip r:embed="rId3">
            <a:clrChange>
              <a:clrFrom>
                <a:srgbClr val="FFF8DC"/>
              </a:clrFrom>
              <a:clrTo>
                <a:srgbClr val="FFF8DC">
                  <a:alpha val="0"/>
                </a:srgbClr>
              </a:clrTo>
            </a:clrChange>
          </a:blip>
          <a:srcRect/>
          <a:stretch>
            <a:fillRect/>
          </a:stretch>
        </p:blipFill>
        <p:spPr bwMode="auto">
          <a:xfrm rot="20742674">
            <a:off x="-425831" y="1863464"/>
            <a:ext cx="3365776" cy="3365775"/>
          </a:xfrm>
          <a:prstGeom prst="rect">
            <a:avLst/>
          </a:prstGeom>
          <a:noFill/>
          <a:ln w="9525">
            <a:noFill/>
            <a:miter lim="800000"/>
            <a:headEnd/>
            <a:tailEnd/>
          </a:ln>
        </p:spPr>
      </p:pic>
      <p:sp>
        <p:nvSpPr>
          <p:cNvPr id="7" name="Rectangle 3"/>
          <p:cNvSpPr>
            <a:spLocks noGrp="1" noChangeArrowheads="1"/>
          </p:cNvSpPr>
          <p:nvPr>
            <p:ph idx="1"/>
          </p:nvPr>
        </p:nvSpPr>
        <p:spPr>
          <a:xfrm>
            <a:off x="2214546" y="1571612"/>
            <a:ext cx="6572296" cy="4572032"/>
          </a:xfrm>
        </p:spPr>
        <p:txBody>
          <a:bodyPr>
            <a:normAutofit fontScale="92500"/>
          </a:bodyPr>
          <a:lstStyle/>
          <a:p>
            <a:pPr algn="just" eaLnBrk="1" hangingPunct="1"/>
            <a:r>
              <a:rPr lang="ru-RU" sz="2400" b="1" dirty="0" smtClean="0">
                <a:solidFill>
                  <a:srgbClr val="002060"/>
                </a:solidFill>
              </a:rPr>
              <a:t>Всеобщая декларация прав человека принята на </a:t>
            </a:r>
            <a:r>
              <a:rPr lang="ru-RU" sz="2400" b="1" dirty="0" smtClean="0">
                <a:solidFill>
                  <a:srgbClr val="C00000"/>
                </a:solidFill>
              </a:rPr>
              <a:t>Генеральной Ассамблее ООН 10 декабря 1948 г</a:t>
            </a:r>
            <a:r>
              <a:rPr lang="ru-RU" sz="2400" b="1" dirty="0" smtClean="0">
                <a:solidFill>
                  <a:srgbClr val="002060"/>
                </a:solidFill>
              </a:rPr>
              <a:t>. Теперь этот день (10 декабря) отмечается во многих странах как День прав человека. Провозглашенные во Всеобщей декларации права человека носят всеобщий характер, т. е. относятся ко всем людям независимо от их возраста: как к взрослым, так и к детям. </a:t>
            </a:r>
          </a:p>
          <a:p>
            <a:pPr algn="just" eaLnBrk="1" hangingPunct="1"/>
            <a:r>
              <a:rPr lang="ru-RU" sz="2400" b="1" dirty="0" smtClean="0">
                <a:solidFill>
                  <a:srgbClr val="C00000"/>
                </a:solidFill>
              </a:rPr>
              <a:t>Всеобщая декларация прав человека </a:t>
            </a:r>
            <a:r>
              <a:rPr lang="ru-RU" sz="2400" b="1" dirty="0" smtClean="0">
                <a:solidFill>
                  <a:srgbClr val="002060"/>
                </a:solidFill>
              </a:rPr>
              <a:t>– это образец справедливого отношения к человеку для всех стран и народов и призвание всех государств мира признать эти права и обеспечить их для своих граждан.</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3000" fill="hold"/>
                                        <p:tgtEl>
                                          <p:spTgt spid="2"/>
                                        </p:tgtEl>
                                        <p:attrNameLst>
                                          <p:attrName>ppt_x</p:attrName>
                                        </p:attrNameLst>
                                      </p:cBhvr>
                                      <p:tavLst>
                                        <p:tav tm="0">
                                          <p:val>
                                            <p:strVal val="#ppt_x"/>
                                          </p:val>
                                        </p:tav>
                                        <p:tav tm="100000">
                                          <p:val>
                                            <p:strVal val="#ppt_x"/>
                                          </p:val>
                                        </p:tav>
                                      </p:tavLst>
                                    </p:anim>
                                    <p:anim calcmode="lin" valueType="num">
                                      <p:cBhvr additive="base">
                                        <p:cTn id="8" dur="3000" fill="hold"/>
                                        <p:tgtEl>
                                          <p:spTgt spid="2"/>
                                        </p:tgtEl>
                                        <p:attrNameLst>
                                          <p:attrName>ppt_y</p:attrName>
                                        </p:attrNameLst>
                                      </p:cBhvr>
                                      <p:tavLst>
                                        <p:tav tm="0">
                                          <p:val>
                                            <p:strVal val="1+#ppt_h/2"/>
                                          </p:val>
                                        </p:tav>
                                        <p:tav tm="100000">
                                          <p:val>
                                            <p:strVal val="#ppt_y"/>
                                          </p:val>
                                        </p:tav>
                                      </p:tavLst>
                                    </p:anim>
                                  </p:childTnLst>
                                </p:cTn>
                              </p:par>
                            </p:childTnLst>
                          </p:cTn>
                        </p:par>
                        <p:par>
                          <p:cTn id="9" fill="hold">
                            <p:stCondLst>
                              <p:cond delay="3000"/>
                            </p:stCondLst>
                            <p:childTnLst>
                              <p:par>
                                <p:cTn id="10" presetID="2" presetClass="entr" presetSubtype="4" fill="hold" grpId="0" nodeType="afterEffect">
                                  <p:stCondLst>
                                    <p:cond delay="0"/>
                                  </p:stCondLst>
                                  <p:childTnLst>
                                    <p:set>
                                      <p:cBhvr>
                                        <p:cTn id="11" dur="1" fill="hold">
                                          <p:stCondLst>
                                            <p:cond delay="0"/>
                                          </p:stCondLst>
                                        </p:cTn>
                                        <p:tgtEl>
                                          <p:spTgt spid="7">
                                            <p:txEl>
                                              <p:pRg st="0" end="0"/>
                                            </p:txEl>
                                          </p:spTgt>
                                        </p:tgtEl>
                                        <p:attrNameLst>
                                          <p:attrName>style.visibility</p:attrName>
                                        </p:attrNameLst>
                                      </p:cBhvr>
                                      <p:to>
                                        <p:strVal val="visible"/>
                                      </p:to>
                                    </p:set>
                                    <p:anim calcmode="lin" valueType="num">
                                      <p:cBhvr additive="base">
                                        <p:cTn id="12" dur="30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3" dur="30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4" fill="hold">
                            <p:stCondLst>
                              <p:cond delay="6000"/>
                            </p:stCondLst>
                            <p:childTnLst>
                              <p:par>
                                <p:cTn id="15" presetID="2" presetClass="entr" presetSubtype="4" fill="hold" grpId="0" nodeType="afterEffect">
                                  <p:stCondLst>
                                    <p:cond delay="0"/>
                                  </p:stCondLst>
                                  <p:childTnLst>
                                    <p:set>
                                      <p:cBhvr>
                                        <p:cTn id="16" dur="1" fill="hold">
                                          <p:stCondLst>
                                            <p:cond delay="0"/>
                                          </p:stCondLst>
                                        </p:cTn>
                                        <p:tgtEl>
                                          <p:spTgt spid="7">
                                            <p:txEl>
                                              <p:pRg st="1" end="1"/>
                                            </p:txEl>
                                          </p:spTgt>
                                        </p:tgtEl>
                                        <p:attrNameLst>
                                          <p:attrName>style.visibility</p:attrName>
                                        </p:attrNameLst>
                                      </p:cBhvr>
                                      <p:to>
                                        <p:strVal val="visible"/>
                                      </p:to>
                                    </p:set>
                                    <p:anim calcmode="lin" valueType="num">
                                      <p:cBhvr additive="base">
                                        <p:cTn id="17" dur="30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18" dur="30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7" grpId="0" build="p"/>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2" descr="C:\Users\dns\Desktop\Рисунок2т.jpg"/>
          <p:cNvPicPr>
            <a:picLocks noChangeAspect="1" noChangeArrowheads="1"/>
          </p:cNvPicPr>
          <p:nvPr/>
        </p:nvPicPr>
        <p:blipFill>
          <a:blip r:embed="rId2"/>
          <a:srcRect l="21435" t="3125"/>
          <a:stretch>
            <a:fillRect/>
          </a:stretch>
        </p:blipFill>
        <p:spPr bwMode="auto">
          <a:xfrm>
            <a:off x="0" y="0"/>
            <a:ext cx="9448800" cy="6858000"/>
          </a:xfrm>
          <a:prstGeom prst="rect">
            <a:avLst/>
          </a:prstGeom>
          <a:noFill/>
        </p:spPr>
      </p:pic>
      <p:sp>
        <p:nvSpPr>
          <p:cNvPr id="2" name="Заголовок 1"/>
          <p:cNvSpPr>
            <a:spLocks noGrp="1"/>
          </p:cNvSpPr>
          <p:nvPr>
            <p:ph type="title"/>
          </p:nvPr>
        </p:nvSpPr>
        <p:spPr>
          <a:xfrm>
            <a:off x="785786" y="285728"/>
            <a:ext cx="8015286" cy="571500"/>
          </a:xfrm>
        </p:spPr>
        <p:txBody>
          <a:bodyPr>
            <a:noAutofit/>
          </a:bodyPr>
          <a:lstStyle/>
          <a:p>
            <a:r>
              <a:rPr lang="ru-RU" sz="3600" b="1" dirty="0" smtClean="0">
                <a:solidFill>
                  <a:srgbClr val="C00000"/>
                </a:solidFill>
              </a:rPr>
              <a:t>Жизнь детей в разных странах мира</a:t>
            </a:r>
            <a:endParaRPr lang="ru-RU" sz="3600" b="1" dirty="0">
              <a:solidFill>
                <a:srgbClr val="C00000"/>
              </a:solidFill>
            </a:endParaRPr>
          </a:p>
        </p:txBody>
      </p:sp>
      <p:pic>
        <p:nvPicPr>
          <p:cNvPr id="4" name="Picture 16" descr="12b"/>
          <p:cNvPicPr>
            <a:picLocks noChangeAspect="1" noChangeArrowheads="1"/>
          </p:cNvPicPr>
          <p:nvPr/>
        </p:nvPicPr>
        <p:blipFill>
          <a:blip r:embed="rId3"/>
          <a:srcRect/>
          <a:stretch>
            <a:fillRect/>
          </a:stretch>
        </p:blipFill>
        <p:spPr bwMode="auto">
          <a:xfrm>
            <a:off x="428596" y="1071546"/>
            <a:ext cx="4206436" cy="4976808"/>
          </a:xfrm>
          <a:prstGeom prst="rect">
            <a:avLst/>
          </a:prstGeom>
          <a:noFill/>
          <a:ln w="9525">
            <a:noFill/>
            <a:miter lim="800000"/>
            <a:headEnd/>
            <a:tailEnd/>
          </a:ln>
        </p:spPr>
      </p:pic>
      <p:pic>
        <p:nvPicPr>
          <p:cNvPr id="7" name="Picture 7" descr="Child_Labor07_10_08_0"/>
          <p:cNvPicPr>
            <a:picLocks noChangeAspect="1" noChangeArrowheads="1"/>
          </p:cNvPicPr>
          <p:nvPr/>
        </p:nvPicPr>
        <p:blipFill>
          <a:blip r:embed="rId4"/>
          <a:srcRect/>
          <a:stretch>
            <a:fillRect/>
          </a:stretch>
        </p:blipFill>
        <p:spPr bwMode="auto">
          <a:xfrm>
            <a:off x="4572000" y="1071546"/>
            <a:ext cx="4091320" cy="4929222"/>
          </a:xfrm>
          <a:prstGeom prst="rect">
            <a:avLst/>
          </a:prstGeom>
          <a:noFill/>
          <a:ln w="9525">
            <a:noFill/>
            <a:miter lim="800000"/>
            <a:headEnd/>
            <a:tailEnd/>
          </a:ln>
        </p:spPr>
      </p:pic>
      <p:pic>
        <p:nvPicPr>
          <p:cNvPr id="5" name="Picture 14" descr="kalin_sick"/>
          <p:cNvPicPr>
            <a:picLocks noGrp="1" noChangeAspect="1" noChangeArrowheads="1"/>
          </p:cNvPicPr>
          <p:nvPr>
            <p:ph idx="1"/>
          </p:nvPr>
        </p:nvPicPr>
        <p:blipFill>
          <a:blip r:embed="rId5"/>
          <a:srcRect/>
          <a:stretch>
            <a:fillRect/>
          </a:stretch>
        </p:blipFill>
        <p:spPr bwMode="auto">
          <a:xfrm>
            <a:off x="2029484" y="857232"/>
            <a:ext cx="5329014" cy="5572164"/>
          </a:xfrm>
          <a:prstGeom prst="rect">
            <a:avLst/>
          </a:prstGeom>
          <a:noFill/>
          <a:ln w="9525">
            <a:noFill/>
            <a:miter lim="800000"/>
            <a:headEnd/>
            <a:tailEnd/>
          </a:ln>
        </p:spPr>
      </p:pic>
      <p:pic>
        <p:nvPicPr>
          <p:cNvPr id="6" name="Picture 6" descr="ALeqM5jGfJZWAqUq2OrOQT0xBivHBDSjVw"/>
          <p:cNvPicPr>
            <a:picLocks noChangeAspect="1" noChangeArrowheads="1"/>
          </p:cNvPicPr>
          <p:nvPr/>
        </p:nvPicPr>
        <p:blipFill>
          <a:blip r:embed="rId6"/>
          <a:srcRect/>
          <a:stretch>
            <a:fillRect/>
          </a:stretch>
        </p:blipFill>
        <p:spPr bwMode="auto">
          <a:xfrm>
            <a:off x="357158" y="857232"/>
            <a:ext cx="8501122" cy="5596924"/>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3000" fill="hold"/>
                                        <p:tgtEl>
                                          <p:spTgt spid="2"/>
                                        </p:tgtEl>
                                        <p:attrNameLst>
                                          <p:attrName>ppt_x</p:attrName>
                                        </p:attrNameLst>
                                      </p:cBhvr>
                                      <p:tavLst>
                                        <p:tav tm="0">
                                          <p:val>
                                            <p:strVal val="#ppt_x"/>
                                          </p:val>
                                        </p:tav>
                                        <p:tav tm="100000">
                                          <p:val>
                                            <p:strVal val="#ppt_x"/>
                                          </p:val>
                                        </p:tav>
                                      </p:tavLst>
                                    </p:anim>
                                    <p:anim calcmode="lin" valueType="num">
                                      <p:cBhvr additive="base">
                                        <p:cTn id="8" dur="3000" fill="hold"/>
                                        <p:tgtEl>
                                          <p:spTgt spid="2"/>
                                        </p:tgtEl>
                                        <p:attrNameLst>
                                          <p:attrName>ppt_y</p:attrName>
                                        </p:attrNameLst>
                                      </p:cBhvr>
                                      <p:tavLst>
                                        <p:tav tm="0">
                                          <p:val>
                                            <p:strVal val="1+#ppt_h/2"/>
                                          </p:val>
                                        </p:tav>
                                        <p:tav tm="100000">
                                          <p:val>
                                            <p:strVal val="#ppt_y"/>
                                          </p:val>
                                        </p:tav>
                                      </p:tavLst>
                                    </p:anim>
                                  </p:childTnLst>
                                </p:cTn>
                              </p:par>
                            </p:childTnLst>
                          </p:cTn>
                        </p:par>
                        <p:par>
                          <p:cTn id="9" fill="hold">
                            <p:stCondLst>
                              <p:cond delay="3000"/>
                            </p:stCondLst>
                            <p:childTnLst>
                              <p:par>
                                <p:cTn id="10" presetID="8" presetClass="entr" presetSubtype="16" fill="hold" nodeType="after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diamond(in)">
                                      <p:cBhvr>
                                        <p:cTn id="12" dur="3000"/>
                                        <p:tgtEl>
                                          <p:spTgt spid="4"/>
                                        </p:tgtEl>
                                      </p:cBhvr>
                                    </p:animEffect>
                                  </p:childTnLst>
                                </p:cTn>
                              </p:par>
                            </p:childTnLst>
                          </p:cTn>
                        </p:par>
                        <p:par>
                          <p:cTn id="13" fill="hold">
                            <p:stCondLst>
                              <p:cond delay="6000"/>
                            </p:stCondLst>
                            <p:childTnLst>
                              <p:par>
                                <p:cTn id="14" presetID="8" presetClass="entr" presetSubtype="16" fill="hold" nodeType="afterEffect">
                                  <p:stCondLst>
                                    <p:cond delay="0"/>
                                  </p:stCondLst>
                                  <p:childTnLst>
                                    <p:set>
                                      <p:cBhvr>
                                        <p:cTn id="15" dur="1" fill="hold">
                                          <p:stCondLst>
                                            <p:cond delay="0"/>
                                          </p:stCondLst>
                                        </p:cTn>
                                        <p:tgtEl>
                                          <p:spTgt spid="7"/>
                                        </p:tgtEl>
                                        <p:attrNameLst>
                                          <p:attrName>style.visibility</p:attrName>
                                        </p:attrNameLst>
                                      </p:cBhvr>
                                      <p:to>
                                        <p:strVal val="visible"/>
                                      </p:to>
                                    </p:set>
                                    <p:animEffect transition="in" filter="diamond(in)">
                                      <p:cBhvr>
                                        <p:cTn id="16" dur="3000"/>
                                        <p:tgtEl>
                                          <p:spTgt spid="7"/>
                                        </p:tgtEl>
                                      </p:cBhvr>
                                    </p:animEffect>
                                  </p:childTnLst>
                                </p:cTn>
                              </p:par>
                            </p:childTnLst>
                          </p:cTn>
                        </p:par>
                        <p:par>
                          <p:cTn id="17" fill="hold">
                            <p:stCondLst>
                              <p:cond delay="9000"/>
                            </p:stCondLst>
                            <p:childTnLst>
                              <p:par>
                                <p:cTn id="18" presetID="8" presetClass="entr" presetSubtype="16" fill="hold" nodeType="afterEffect">
                                  <p:stCondLst>
                                    <p:cond delay="0"/>
                                  </p:stCondLst>
                                  <p:childTnLst>
                                    <p:set>
                                      <p:cBhvr>
                                        <p:cTn id="19" dur="1" fill="hold">
                                          <p:stCondLst>
                                            <p:cond delay="0"/>
                                          </p:stCondLst>
                                        </p:cTn>
                                        <p:tgtEl>
                                          <p:spTgt spid="5"/>
                                        </p:tgtEl>
                                        <p:attrNameLst>
                                          <p:attrName>style.visibility</p:attrName>
                                        </p:attrNameLst>
                                      </p:cBhvr>
                                      <p:to>
                                        <p:strVal val="visible"/>
                                      </p:to>
                                    </p:set>
                                    <p:animEffect transition="in" filter="diamond(in)">
                                      <p:cBhvr>
                                        <p:cTn id="20" dur="3000"/>
                                        <p:tgtEl>
                                          <p:spTgt spid="5"/>
                                        </p:tgtEl>
                                      </p:cBhvr>
                                    </p:animEffect>
                                  </p:childTnLst>
                                </p:cTn>
                              </p:par>
                            </p:childTnLst>
                          </p:cTn>
                        </p:par>
                        <p:par>
                          <p:cTn id="21" fill="hold">
                            <p:stCondLst>
                              <p:cond delay="12000"/>
                            </p:stCondLst>
                            <p:childTnLst>
                              <p:par>
                                <p:cTn id="22" presetID="8" presetClass="entr" presetSubtype="16" fill="hold" nodeType="afterEffect">
                                  <p:stCondLst>
                                    <p:cond delay="0"/>
                                  </p:stCondLst>
                                  <p:childTnLst>
                                    <p:set>
                                      <p:cBhvr>
                                        <p:cTn id="23" dur="1" fill="hold">
                                          <p:stCondLst>
                                            <p:cond delay="0"/>
                                          </p:stCondLst>
                                        </p:cTn>
                                        <p:tgtEl>
                                          <p:spTgt spid="6"/>
                                        </p:tgtEl>
                                        <p:attrNameLst>
                                          <p:attrName>style.visibility</p:attrName>
                                        </p:attrNameLst>
                                      </p:cBhvr>
                                      <p:to>
                                        <p:strVal val="visible"/>
                                      </p:to>
                                    </p:set>
                                    <p:animEffect transition="in" filter="diamond(in)">
                                      <p:cBhvr>
                                        <p:cTn id="24" dur="3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descr="C:\Users\dns\Desktop\Рисунок2т.jpg"/>
          <p:cNvPicPr>
            <a:picLocks noChangeAspect="1" noChangeArrowheads="1"/>
          </p:cNvPicPr>
          <p:nvPr/>
        </p:nvPicPr>
        <p:blipFill>
          <a:blip r:embed="rId2"/>
          <a:srcRect l="21435" t="3125"/>
          <a:stretch>
            <a:fillRect/>
          </a:stretch>
        </p:blipFill>
        <p:spPr bwMode="auto">
          <a:xfrm>
            <a:off x="0" y="0"/>
            <a:ext cx="9448800" cy="6858000"/>
          </a:xfrm>
          <a:prstGeom prst="rect">
            <a:avLst/>
          </a:prstGeom>
          <a:noFill/>
        </p:spPr>
      </p:pic>
      <p:sp>
        <p:nvSpPr>
          <p:cNvPr id="6" name="Rectangle 2"/>
          <p:cNvSpPr>
            <a:spLocks noGrp="1" noChangeArrowheads="1"/>
          </p:cNvSpPr>
          <p:nvPr>
            <p:ph type="title"/>
          </p:nvPr>
        </p:nvSpPr>
        <p:spPr>
          <a:xfrm>
            <a:off x="304800" y="0"/>
            <a:ext cx="8839200" cy="1143000"/>
          </a:xfrm>
        </p:spPr>
        <p:txBody>
          <a:bodyPr/>
          <a:lstStyle/>
          <a:p>
            <a:pPr algn="ctr" eaLnBrk="1" hangingPunct="1">
              <a:defRPr/>
            </a:pPr>
            <a:r>
              <a:rPr lang="ru-RU" b="1" dirty="0" smtClean="0">
                <a:solidFill>
                  <a:srgbClr val="C00000"/>
                </a:solidFill>
                <a:effectLst>
                  <a:outerShdw blurRad="38100" dist="38100" dir="2700000" algn="tl">
                    <a:srgbClr val="000000"/>
                  </a:outerShdw>
                </a:effectLst>
              </a:rPr>
              <a:t>Конвенция о правах ребенка</a:t>
            </a:r>
          </a:p>
        </p:txBody>
      </p:sp>
      <p:sp>
        <p:nvSpPr>
          <p:cNvPr id="7" name="Rectangle 3"/>
          <p:cNvSpPr>
            <a:spLocks noGrp="1" noChangeArrowheads="1"/>
          </p:cNvSpPr>
          <p:nvPr>
            <p:ph idx="1"/>
          </p:nvPr>
        </p:nvSpPr>
        <p:spPr>
          <a:xfrm>
            <a:off x="2714612" y="1285860"/>
            <a:ext cx="6143636" cy="5072098"/>
          </a:xfrm>
        </p:spPr>
        <p:txBody>
          <a:bodyPr>
            <a:normAutofit fontScale="92500"/>
          </a:bodyPr>
          <a:lstStyle/>
          <a:p>
            <a:pPr algn="just" eaLnBrk="1" hangingPunct="1">
              <a:lnSpc>
                <a:spcPct val="80000"/>
              </a:lnSpc>
            </a:pPr>
            <a:r>
              <a:rPr lang="ru-RU" sz="2400" b="1" dirty="0" smtClean="0">
                <a:solidFill>
                  <a:srgbClr val="001C54"/>
                </a:solidFill>
              </a:rPr>
              <a:t>В 1959 г. Генеральная Ассамблея ООН приняла Декларацию прав ребенка, которой призывает все страны мира проявить особую заботу о детях, признавать и защищать их права.</a:t>
            </a:r>
          </a:p>
          <a:p>
            <a:pPr algn="just" eaLnBrk="1" hangingPunct="1">
              <a:lnSpc>
                <a:spcPct val="80000"/>
              </a:lnSpc>
              <a:buNone/>
            </a:pPr>
            <a:r>
              <a:rPr lang="ru-RU" sz="2400" b="1" dirty="0" smtClean="0">
                <a:solidFill>
                  <a:srgbClr val="001C54"/>
                </a:solidFill>
              </a:rPr>
              <a:t> </a:t>
            </a:r>
          </a:p>
          <a:p>
            <a:pPr algn="just" eaLnBrk="1" hangingPunct="1">
              <a:lnSpc>
                <a:spcPct val="80000"/>
              </a:lnSpc>
            </a:pPr>
            <a:r>
              <a:rPr lang="ru-RU" sz="2400" b="1" dirty="0" smtClean="0">
                <a:solidFill>
                  <a:srgbClr val="001C54"/>
                </a:solidFill>
              </a:rPr>
              <a:t>Ровно через 30 лет после принятия этой Декларации</a:t>
            </a:r>
            <a:r>
              <a:rPr lang="ru-RU" sz="2400" b="1" dirty="0" smtClean="0"/>
              <a:t>, </a:t>
            </a:r>
            <a:r>
              <a:rPr lang="ru-RU" sz="2400" b="1" dirty="0" smtClean="0">
                <a:solidFill>
                  <a:srgbClr val="FF0000"/>
                </a:solidFill>
              </a:rPr>
              <a:t>20 ноября 1989 г.</a:t>
            </a:r>
            <a:r>
              <a:rPr lang="ru-RU" sz="2400" b="1" dirty="0" smtClean="0"/>
              <a:t> </a:t>
            </a:r>
            <a:r>
              <a:rPr lang="ru-RU" sz="2400" b="1" dirty="0" smtClean="0">
                <a:solidFill>
                  <a:srgbClr val="001C54"/>
                </a:solidFill>
              </a:rPr>
              <a:t>была принята</a:t>
            </a:r>
            <a:r>
              <a:rPr lang="ru-RU" sz="2400" b="1" dirty="0" smtClean="0"/>
              <a:t> </a:t>
            </a:r>
            <a:r>
              <a:rPr lang="ru-RU" sz="2400" b="1" dirty="0" smtClean="0">
                <a:solidFill>
                  <a:srgbClr val="FF0000"/>
                </a:solidFill>
              </a:rPr>
              <a:t>Конвенция о правах ребенка</a:t>
            </a:r>
            <a:r>
              <a:rPr lang="ru-RU" sz="2400" b="1" dirty="0" smtClean="0"/>
              <a:t>. </a:t>
            </a:r>
            <a:r>
              <a:rPr lang="ru-RU" sz="2400" b="1" dirty="0" smtClean="0">
                <a:solidFill>
                  <a:srgbClr val="001C54"/>
                </a:solidFill>
              </a:rPr>
              <a:t>Конвенция, как международный документ, отличается от Декларации тем, что Декларации являются призывами к народам и государствам соблюдать записанные в  них положения. А Конвенции, если они подписаны представителем государства, являются обязательством данного государства точно следовать этому международному договору.</a:t>
            </a:r>
            <a:r>
              <a:rPr lang="ru-RU" sz="2400" dirty="0" smtClean="0">
                <a:solidFill>
                  <a:srgbClr val="001C54"/>
                </a:solidFill>
              </a:rPr>
              <a:t> </a:t>
            </a:r>
          </a:p>
        </p:txBody>
      </p:sp>
      <p:pic>
        <p:nvPicPr>
          <p:cNvPr id="8" name="Picture 3" descr="901231237"/>
          <p:cNvPicPr>
            <a:picLocks noChangeAspect="1" noChangeArrowheads="1"/>
          </p:cNvPicPr>
          <p:nvPr/>
        </p:nvPicPr>
        <p:blipFill>
          <a:blip r:embed="rId3"/>
          <a:srcRect/>
          <a:stretch>
            <a:fillRect/>
          </a:stretch>
        </p:blipFill>
        <p:spPr bwMode="auto">
          <a:xfrm>
            <a:off x="285720" y="1785926"/>
            <a:ext cx="2500330" cy="3984309"/>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6"/>
                                        </p:tgtEl>
                                        <p:attrNameLst>
                                          <p:attrName>style.visibility</p:attrName>
                                        </p:attrNameLst>
                                      </p:cBhvr>
                                      <p:to>
                                        <p:strVal val="visible"/>
                                      </p:to>
                                    </p:set>
                                    <p:anim calcmode="lin" valueType="num">
                                      <p:cBhvr additive="base">
                                        <p:cTn id="7" dur="3000" fill="hold"/>
                                        <p:tgtEl>
                                          <p:spTgt spid="6"/>
                                        </p:tgtEl>
                                        <p:attrNameLst>
                                          <p:attrName>ppt_x</p:attrName>
                                        </p:attrNameLst>
                                      </p:cBhvr>
                                      <p:tavLst>
                                        <p:tav tm="0">
                                          <p:val>
                                            <p:strVal val="#ppt_x"/>
                                          </p:val>
                                        </p:tav>
                                        <p:tav tm="100000">
                                          <p:val>
                                            <p:strVal val="#ppt_x"/>
                                          </p:val>
                                        </p:tav>
                                      </p:tavLst>
                                    </p:anim>
                                    <p:anim calcmode="lin" valueType="num">
                                      <p:cBhvr additive="base">
                                        <p:cTn id="8" dur="3000" fill="hold"/>
                                        <p:tgtEl>
                                          <p:spTgt spid="6"/>
                                        </p:tgtEl>
                                        <p:attrNameLst>
                                          <p:attrName>ppt_y</p:attrName>
                                        </p:attrNameLst>
                                      </p:cBhvr>
                                      <p:tavLst>
                                        <p:tav tm="0">
                                          <p:val>
                                            <p:strVal val="1+#ppt_h/2"/>
                                          </p:val>
                                        </p:tav>
                                        <p:tav tm="100000">
                                          <p:val>
                                            <p:strVal val="#ppt_y"/>
                                          </p:val>
                                        </p:tav>
                                      </p:tavLst>
                                    </p:anim>
                                  </p:childTnLst>
                                </p:cTn>
                              </p:par>
                            </p:childTnLst>
                          </p:cTn>
                        </p:par>
                        <p:par>
                          <p:cTn id="9" fill="hold">
                            <p:stCondLst>
                              <p:cond delay="3000"/>
                            </p:stCondLst>
                            <p:childTnLst>
                              <p:par>
                                <p:cTn id="10" presetID="2" presetClass="entr" presetSubtype="4" fill="hold" nodeType="afterEffect">
                                  <p:stCondLst>
                                    <p:cond delay="0"/>
                                  </p:stCondLst>
                                  <p:childTnLst>
                                    <p:set>
                                      <p:cBhvr>
                                        <p:cTn id="11" dur="1" fill="hold">
                                          <p:stCondLst>
                                            <p:cond delay="0"/>
                                          </p:stCondLst>
                                        </p:cTn>
                                        <p:tgtEl>
                                          <p:spTgt spid="8"/>
                                        </p:tgtEl>
                                        <p:attrNameLst>
                                          <p:attrName>style.visibility</p:attrName>
                                        </p:attrNameLst>
                                      </p:cBhvr>
                                      <p:to>
                                        <p:strVal val="visible"/>
                                      </p:to>
                                    </p:set>
                                    <p:anim calcmode="lin" valueType="num">
                                      <p:cBhvr additive="base">
                                        <p:cTn id="12" dur="3000" fill="hold"/>
                                        <p:tgtEl>
                                          <p:spTgt spid="8"/>
                                        </p:tgtEl>
                                        <p:attrNameLst>
                                          <p:attrName>ppt_x</p:attrName>
                                        </p:attrNameLst>
                                      </p:cBhvr>
                                      <p:tavLst>
                                        <p:tav tm="0">
                                          <p:val>
                                            <p:strVal val="#ppt_x"/>
                                          </p:val>
                                        </p:tav>
                                        <p:tav tm="100000">
                                          <p:val>
                                            <p:strVal val="#ppt_x"/>
                                          </p:val>
                                        </p:tav>
                                      </p:tavLst>
                                    </p:anim>
                                    <p:anim calcmode="lin" valueType="num">
                                      <p:cBhvr additive="base">
                                        <p:cTn id="13" dur="3000" fill="hold"/>
                                        <p:tgtEl>
                                          <p:spTgt spid="8"/>
                                        </p:tgtEl>
                                        <p:attrNameLst>
                                          <p:attrName>ppt_y</p:attrName>
                                        </p:attrNameLst>
                                      </p:cBhvr>
                                      <p:tavLst>
                                        <p:tav tm="0">
                                          <p:val>
                                            <p:strVal val="1+#ppt_h/2"/>
                                          </p:val>
                                        </p:tav>
                                        <p:tav tm="100000">
                                          <p:val>
                                            <p:strVal val="#ppt_y"/>
                                          </p:val>
                                        </p:tav>
                                      </p:tavLst>
                                    </p:anim>
                                  </p:childTnLst>
                                </p:cTn>
                              </p:par>
                            </p:childTnLst>
                          </p:cTn>
                        </p:par>
                        <p:par>
                          <p:cTn id="14" fill="hold">
                            <p:stCondLst>
                              <p:cond delay="6000"/>
                            </p:stCondLst>
                            <p:childTnLst>
                              <p:par>
                                <p:cTn id="15" presetID="2" presetClass="entr" presetSubtype="4" fill="hold" grpId="0" nodeType="afterEffect">
                                  <p:stCondLst>
                                    <p:cond delay="0"/>
                                  </p:stCondLst>
                                  <p:childTnLst>
                                    <p:set>
                                      <p:cBhvr>
                                        <p:cTn id="16" dur="1" fill="hold">
                                          <p:stCondLst>
                                            <p:cond delay="0"/>
                                          </p:stCondLst>
                                        </p:cTn>
                                        <p:tgtEl>
                                          <p:spTgt spid="7">
                                            <p:txEl>
                                              <p:pRg st="0" end="0"/>
                                            </p:txEl>
                                          </p:spTgt>
                                        </p:tgtEl>
                                        <p:attrNameLst>
                                          <p:attrName>style.visibility</p:attrName>
                                        </p:attrNameLst>
                                      </p:cBhvr>
                                      <p:to>
                                        <p:strVal val="visible"/>
                                      </p:to>
                                    </p:set>
                                    <p:anim calcmode="lin" valueType="num">
                                      <p:cBhvr additive="base">
                                        <p:cTn id="17" dur="3000" fill="hold"/>
                                        <p:tgtEl>
                                          <p:spTgt spid="7">
                                            <p:txEl>
                                              <p:pRg st="0" end="0"/>
                                            </p:txEl>
                                          </p:spTgt>
                                        </p:tgtEl>
                                        <p:attrNameLst>
                                          <p:attrName>ppt_x</p:attrName>
                                        </p:attrNameLst>
                                      </p:cBhvr>
                                      <p:tavLst>
                                        <p:tav tm="0">
                                          <p:val>
                                            <p:strVal val="#ppt_x"/>
                                          </p:val>
                                        </p:tav>
                                        <p:tav tm="100000">
                                          <p:val>
                                            <p:strVal val="#ppt_x"/>
                                          </p:val>
                                        </p:tav>
                                      </p:tavLst>
                                    </p:anim>
                                    <p:anim calcmode="lin" valueType="num">
                                      <p:cBhvr additive="base">
                                        <p:cTn id="18" dur="3000" fill="hold"/>
                                        <p:tgtEl>
                                          <p:spTgt spid="7">
                                            <p:txEl>
                                              <p:pRg st="0" end="0"/>
                                            </p:txEl>
                                          </p:spTgt>
                                        </p:tgtEl>
                                        <p:attrNameLst>
                                          <p:attrName>ppt_y</p:attrName>
                                        </p:attrNameLst>
                                      </p:cBhvr>
                                      <p:tavLst>
                                        <p:tav tm="0">
                                          <p:val>
                                            <p:strVal val="1+#ppt_h/2"/>
                                          </p:val>
                                        </p:tav>
                                        <p:tav tm="100000">
                                          <p:val>
                                            <p:strVal val="#ppt_y"/>
                                          </p:val>
                                        </p:tav>
                                      </p:tavLst>
                                    </p:anim>
                                  </p:childTnLst>
                                </p:cTn>
                              </p:par>
                            </p:childTnLst>
                          </p:cTn>
                        </p:par>
                        <p:par>
                          <p:cTn id="19" fill="hold">
                            <p:stCondLst>
                              <p:cond delay="9000"/>
                            </p:stCondLst>
                            <p:childTnLst>
                              <p:par>
                                <p:cTn id="20" presetID="2" presetClass="entr" presetSubtype="4" fill="hold" grpId="0" nodeType="afterEffect">
                                  <p:stCondLst>
                                    <p:cond delay="0"/>
                                  </p:stCondLst>
                                  <p:childTnLst>
                                    <p:set>
                                      <p:cBhvr>
                                        <p:cTn id="21" dur="1" fill="hold">
                                          <p:stCondLst>
                                            <p:cond delay="0"/>
                                          </p:stCondLst>
                                        </p:cTn>
                                        <p:tgtEl>
                                          <p:spTgt spid="7">
                                            <p:txEl>
                                              <p:pRg st="1" end="1"/>
                                            </p:txEl>
                                          </p:spTgt>
                                        </p:tgtEl>
                                        <p:attrNameLst>
                                          <p:attrName>style.visibility</p:attrName>
                                        </p:attrNameLst>
                                      </p:cBhvr>
                                      <p:to>
                                        <p:strVal val="visible"/>
                                      </p:to>
                                    </p:set>
                                    <p:anim calcmode="lin" valueType="num">
                                      <p:cBhvr additive="base">
                                        <p:cTn id="22" dur="3000" fill="hold"/>
                                        <p:tgtEl>
                                          <p:spTgt spid="7">
                                            <p:txEl>
                                              <p:pRg st="1" end="1"/>
                                            </p:txEl>
                                          </p:spTgt>
                                        </p:tgtEl>
                                        <p:attrNameLst>
                                          <p:attrName>ppt_x</p:attrName>
                                        </p:attrNameLst>
                                      </p:cBhvr>
                                      <p:tavLst>
                                        <p:tav tm="0">
                                          <p:val>
                                            <p:strVal val="#ppt_x"/>
                                          </p:val>
                                        </p:tav>
                                        <p:tav tm="100000">
                                          <p:val>
                                            <p:strVal val="#ppt_x"/>
                                          </p:val>
                                        </p:tav>
                                      </p:tavLst>
                                    </p:anim>
                                    <p:anim calcmode="lin" valueType="num">
                                      <p:cBhvr additive="base">
                                        <p:cTn id="23" dur="3000" fill="hold"/>
                                        <p:tgtEl>
                                          <p:spTgt spid="7">
                                            <p:txEl>
                                              <p:pRg st="1" end="1"/>
                                            </p:txEl>
                                          </p:spTgt>
                                        </p:tgtEl>
                                        <p:attrNameLst>
                                          <p:attrName>ppt_y</p:attrName>
                                        </p:attrNameLst>
                                      </p:cBhvr>
                                      <p:tavLst>
                                        <p:tav tm="0">
                                          <p:val>
                                            <p:strVal val="1+#ppt_h/2"/>
                                          </p:val>
                                        </p:tav>
                                        <p:tav tm="100000">
                                          <p:val>
                                            <p:strVal val="#ppt_y"/>
                                          </p:val>
                                        </p:tav>
                                      </p:tavLst>
                                    </p:anim>
                                  </p:childTnLst>
                                </p:cTn>
                              </p:par>
                            </p:childTnLst>
                          </p:cTn>
                        </p:par>
                        <p:par>
                          <p:cTn id="24" fill="hold">
                            <p:stCondLst>
                              <p:cond delay="12000"/>
                            </p:stCondLst>
                            <p:childTnLst>
                              <p:par>
                                <p:cTn id="25" presetID="2" presetClass="entr" presetSubtype="4" fill="hold" grpId="0" nodeType="afterEffect">
                                  <p:stCondLst>
                                    <p:cond delay="0"/>
                                  </p:stCondLst>
                                  <p:childTnLst>
                                    <p:set>
                                      <p:cBhvr>
                                        <p:cTn id="26" dur="1" fill="hold">
                                          <p:stCondLst>
                                            <p:cond delay="0"/>
                                          </p:stCondLst>
                                        </p:cTn>
                                        <p:tgtEl>
                                          <p:spTgt spid="7">
                                            <p:txEl>
                                              <p:pRg st="2" end="2"/>
                                            </p:txEl>
                                          </p:spTgt>
                                        </p:tgtEl>
                                        <p:attrNameLst>
                                          <p:attrName>style.visibility</p:attrName>
                                        </p:attrNameLst>
                                      </p:cBhvr>
                                      <p:to>
                                        <p:strVal val="visible"/>
                                      </p:to>
                                    </p:set>
                                    <p:anim calcmode="lin" valueType="num">
                                      <p:cBhvr additive="base">
                                        <p:cTn id="27" dur="3000" fill="hold"/>
                                        <p:tgtEl>
                                          <p:spTgt spid="7">
                                            <p:txEl>
                                              <p:pRg st="2" end="2"/>
                                            </p:txEl>
                                          </p:spTgt>
                                        </p:tgtEl>
                                        <p:attrNameLst>
                                          <p:attrName>ppt_x</p:attrName>
                                        </p:attrNameLst>
                                      </p:cBhvr>
                                      <p:tavLst>
                                        <p:tav tm="0">
                                          <p:val>
                                            <p:strVal val="#ppt_x"/>
                                          </p:val>
                                        </p:tav>
                                        <p:tav tm="100000">
                                          <p:val>
                                            <p:strVal val="#ppt_x"/>
                                          </p:val>
                                        </p:tav>
                                      </p:tavLst>
                                    </p:anim>
                                    <p:anim calcmode="lin" valueType="num">
                                      <p:cBhvr additive="base">
                                        <p:cTn id="28" dur="3000" fill="hold"/>
                                        <p:tgtEl>
                                          <p:spTgt spid="7">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7" grpId="0"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2" descr="C:\Users\dns\Desktop\Рисунок2т.jpg"/>
          <p:cNvPicPr>
            <a:picLocks noChangeAspect="1" noChangeArrowheads="1"/>
          </p:cNvPicPr>
          <p:nvPr/>
        </p:nvPicPr>
        <p:blipFill>
          <a:blip r:embed="rId2"/>
          <a:srcRect l="21435" t="3125"/>
          <a:stretch>
            <a:fillRect/>
          </a:stretch>
        </p:blipFill>
        <p:spPr bwMode="auto">
          <a:xfrm>
            <a:off x="0" y="0"/>
            <a:ext cx="9448800" cy="6858000"/>
          </a:xfrm>
          <a:prstGeom prst="rect">
            <a:avLst/>
          </a:prstGeom>
          <a:noFill/>
        </p:spPr>
      </p:pic>
      <p:sp>
        <p:nvSpPr>
          <p:cNvPr id="2" name="Заголовок 1"/>
          <p:cNvSpPr>
            <a:spLocks noGrp="1"/>
          </p:cNvSpPr>
          <p:nvPr>
            <p:ph type="title"/>
          </p:nvPr>
        </p:nvSpPr>
        <p:spPr/>
        <p:txBody>
          <a:bodyPr>
            <a:normAutofit/>
          </a:bodyPr>
          <a:lstStyle/>
          <a:p>
            <a:r>
              <a:rPr lang="ru-RU" b="1" spc="150" dirty="0" smtClean="0">
                <a:ln w="11430"/>
                <a:solidFill>
                  <a:srgbClr val="C00000"/>
                </a:solidFill>
                <a:effectLst>
                  <a:outerShdw blurRad="25400" algn="tl" rotWithShape="0">
                    <a:srgbClr val="000000">
                      <a:alpha val="43000"/>
                    </a:srgbClr>
                  </a:outerShdw>
                </a:effectLst>
                <a:latin typeface="+mn-lt"/>
                <a:cs typeface="Times New Roman" pitchFamily="18" charset="0"/>
              </a:rPr>
              <a:t>Зачем нужна Конвенция?</a:t>
            </a:r>
            <a:endParaRPr lang="ru-RU" dirty="0">
              <a:solidFill>
                <a:srgbClr val="C00000"/>
              </a:solidFill>
              <a:latin typeface="+mn-lt"/>
            </a:endParaRPr>
          </a:p>
        </p:txBody>
      </p:sp>
      <p:sp>
        <p:nvSpPr>
          <p:cNvPr id="4" name="Содержимое 3"/>
          <p:cNvSpPr>
            <a:spLocks noGrp="1" noChangeArrowheads="1"/>
          </p:cNvSpPr>
          <p:nvPr>
            <p:ph idx="1"/>
          </p:nvPr>
        </p:nvSpPr>
        <p:spPr bwMode="auto">
          <a:xfrm>
            <a:off x="3643306" y="1357298"/>
            <a:ext cx="5072098" cy="3724096"/>
          </a:xfrm>
          <a:prstGeom prst="rect">
            <a:avLst/>
          </a:prstGeom>
          <a:noFill/>
          <a:ln w="9525">
            <a:noFill/>
            <a:miter lim="800000"/>
            <a:headEnd/>
            <a:tailEnd/>
          </a:ln>
        </p:spPr>
        <p:txBody>
          <a:bodyPr wrap="square">
            <a:spAutoFit/>
          </a:bodyPr>
          <a:lstStyle/>
          <a:p>
            <a:pPr algn="just">
              <a:buFont typeface="Wingdings" pitchFamily="2" charset="2"/>
              <a:buChar char="q"/>
            </a:pPr>
            <a:r>
              <a:rPr lang="ru-RU" sz="2000" dirty="0">
                <a:latin typeface="Times New Roman" pitchFamily="18" charset="0"/>
                <a:cs typeface="Times New Roman" pitchFamily="18" charset="0"/>
              </a:rPr>
              <a:t>	</a:t>
            </a:r>
            <a:r>
              <a:rPr lang="ru-RU" sz="2000" dirty="0">
                <a:solidFill>
                  <a:srgbClr val="001C54"/>
                </a:solidFill>
                <a:cs typeface="Times New Roman" pitchFamily="18" charset="0"/>
              </a:rPr>
              <a:t>Дети более уязвимы, чем взрослые, к условиям жизни.</a:t>
            </a:r>
          </a:p>
          <a:p>
            <a:pPr algn="just">
              <a:buFont typeface="Wingdings" pitchFamily="2" charset="2"/>
              <a:buChar char="q"/>
            </a:pPr>
            <a:r>
              <a:rPr lang="ru-RU" sz="2000" dirty="0">
                <a:solidFill>
                  <a:srgbClr val="001C54"/>
                </a:solidFill>
                <a:cs typeface="Times New Roman" pitchFamily="18" charset="0"/>
              </a:rPr>
              <a:t>	Дети более подвержены влиянию действий или бездействия правительств.</a:t>
            </a:r>
          </a:p>
          <a:p>
            <a:pPr algn="just">
              <a:buFont typeface="Wingdings" pitchFamily="2" charset="2"/>
              <a:buChar char="q"/>
            </a:pPr>
            <a:r>
              <a:rPr lang="ru-RU" sz="2000" dirty="0">
                <a:solidFill>
                  <a:srgbClr val="001C54"/>
                </a:solidFill>
                <a:cs typeface="Times New Roman" pitchFamily="18" charset="0"/>
              </a:rPr>
              <a:t>	Дети особенно уязвимы к эксплуатации и дурному обращению.</a:t>
            </a:r>
          </a:p>
          <a:p>
            <a:pPr algn="just">
              <a:buFont typeface="Wingdings" pitchFamily="2" charset="2"/>
              <a:buChar char="q"/>
            </a:pPr>
            <a:r>
              <a:rPr lang="ru-RU" sz="2000" dirty="0">
                <a:solidFill>
                  <a:srgbClr val="001C54"/>
                </a:solidFill>
                <a:cs typeface="Times New Roman" pitchFamily="18" charset="0"/>
              </a:rPr>
              <a:t>	Дети не голосуют, не имеют политического и экономического влияния. Слишком часто их голоса не слышны</a:t>
            </a:r>
            <a:r>
              <a:rPr lang="ru-RU" sz="2000" dirty="0" smtClean="0">
                <a:solidFill>
                  <a:srgbClr val="001C54"/>
                </a:solidFill>
                <a:cs typeface="Times New Roman" pitchFamily="18" charset="0"/>
              </a:rPr>
              <a:t>.</a:t>
            </a:r>
          </a:p>
          <a:p>
            <a:pPr algn="just">
              <a:buFont typeface="Wingdings" pitchFamily="2" charset="2"/>
              <a:buChar char="q"/>
            </a:pPr>
            <a:endParaRPr lang="ru-RU" sz="2000" dirty="0">
              <a:solidFill>
                <a:srgbClr val="001C54"/>
              </a:solidFill>
              <a:cs typeface="Times New Roman" pitchFamily="18" charset="0"/>
            </a:endParaRPr>
          </a:p>
        </p:txBody>
      </p:sp>
      <p:sp>
        <p:nvSpPr>
          <p:cNvPr id="5" name="Прямоугольник 4"/>
          <p:cNvSpPr>
            <a:spLocks noChangeArrowheads="1"/>
          </p:cNvSpPr>
          <p:nvPr/>
        </p:nvSpPr>
        <p:spPr bwMode="auto">
          <a:xfrm>
            <a:off x="1" y="5000625"/>
            <a:ext cx="9144000" cy="1384995"/>
          </a:xfrm>
          <a:prstGeom prst="rect">
            <a:avLst/>
          </a:prstGeom>
          <a:noFill/>
          <a:ln w="9525">
            <a:noFill/>
            <a:miter lim="800000"/>
            <a:headEnd/>
            <a:tailEnd/>
          </a:ln>
        </p:spPr>
        <p:txBody>
          <a:bodyPr wrap="square">
            <a:spAutoFit/>
          </a:bodyPr>
          <a:lstStyle/>
          <a:p>
            <a:pPr algn="ctr"/>
            <a:r>
              <a:rPr lang="ru-RU" sz="2400" b="1" dirty="0">
                <a:latin typeface="Times New Roman" pitchFamily="18" charset="0"/>
                <a:cs typeface="Times New Roman" pitchFamily="18" charset="0"/>
              </a:rPr>
              <a:t>	</a:t>
            </a:r>
            <a:r>
              <a:rPr lang="ru-RU" sz="2800" b="1" dirty="0">
                <a:solidFill>
                  <a:srgbClr val="C00000"/>
                </a:solidFill>
                <a:cs typeface="Times New Roman" pitchFamily="18" charset="0"/>
              </a:rPr>
              <a:t>Именно это служило основанием для разработки документа, направленного на обеспечение прав детей на Земле.</a:t>
            </a:r>
          </a:p>
        </p:txBody>
      </p:sp>
      <p:pic>
        <p:nvPicPr>
          <p:cNvPr id="6" name="Picture 2" descr="C:\Documents and Settings\Наталья\Мои документы\Мои рисунки\ef45a1b3ee50.jpg"/>
          <p:cNvPicPr>
            <a:picLocks noChangeAspect="1" noChangeArrowheads="1"/>
          </p:cNvPicPr>
          <p:nvPr/>
        </p:nvPicPr>
        <p:blipFill>
          <a:blip r:embed="rId3"/>
          <a:srcRect b="4444"/>
          <a:stretch>
            <a:fillRect/>
          </a:stretch>
        </p:blipFill>
        <p:spPr bwMode="auto">
          <a:xfrm>
            <a:off x="170174" y="1428736"/>
            <a:ext cx="3488574" cy="2928958"/>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3000" fill="hold"/>
                                        <p:tgtEl>
                                          <p:spTgt spid="2"/>
                                        </p:tgtEl>
                                        <p:attrNameLst>
                                          <p:attrName>ppt_x</p:attrName>
                                        </p:attrNameLst>
                                      </p:cBhvr>
                                      <p:tavLst>
                                        <p:tav tm="0">
                                          <p:val>
                                            <p:strVal val="#ppt_x"/>
                                          </p:val>
                                        </p:tav>
                                        <p:tav tm="100000">
                                          <p:val>
                                            <p:strVal val="#ppt_x"/>
                                          </p:val>
                                        </p:tav>
                                      </p:tavLst>
                                    </p:anim>
                                    <p:anim calcmode="lin" valueType="num">
                                      <p:cBhvr additive="base">
                                        <p:cTn id="8" dur="3000" fill="hold"/>
                                        <p:tgtEl>
                                          <p:spTgt spid="2"/>
                                        </p:tgtEl>
                                        <p:attrNameLst>
                                          <p:attrName>ppt_y</p:attrName>
                                        </p:attrNameLst>
                                      </p:cBhvr>
                                      <p:tavLst>
                                        <p:tav tm="0">
                                          <p:val>
                                            <p:strVal val="1+#ppt_h/2"/>
                                          </p:val>
                                        </p:tav>
                                        <p:tav tm="100000">
                                          <p:val>
                                            <p:strVal val="#ppt_y"/>
                                          </p:val>
                                        </p:tav>
                                      </p:tavLst>
                                    </p:anim>
                                  </p:childTnLst>
                                </p:cTn>
                              </p:par>
                            </p:childTnLst>
                          </p:cTn>
                        </p:par>
                        <p:par>
                          <p:cTn id="9" fill="hold">
                            <p:stCondLst>
                              <p:cond delay="3000"/>
                            </p:stCondLst>
                            <p:childTnLst>
                              <p:par>
                                <p:cTn id="10" presetID="8" presetClass="entr" presetSubtype="16" fill="hold" nodeType="after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diamond(in)">
                                      <p:cBhvr>
                                        <p:cTn id="12" dur="3000"/>
                                        <p:tgtEl>
                                          <p:spTgt spid="6"/>
                                        </p:tgtEl>
                                      </p:cBhvr>
                                    </p:animEffect>
                                  </p:childTnLst>
                                </p:cTn>
                              </p:par>
                            </p:childTnLst>
                          </p:cTn>
                        </p:par>
                        <p:par>
                          <p:cTn id="13" fill="hold">
                            <p:stCondLst>
                              <p:cond delay="6000"/>
                            </p:stCondLst>
                            <p:childTnLst>
                              <p:par>
                                <p:cTn id="14" presetID="2" presetClass="entr" presetSubtype="4" fill="hold" grpId="0" nodeType="afterEffect">
                                  <p:stCondLst>
                                    <p:cond delay="0"/>
                                  </p:stCondLst>
                                  <p:childTnLst>
                                    <p:set>
                                      <p:cBhvr>
                                        <p:cTn id="15" dur="1" fill="hold">
                                          <p:stCondLst>
                                            <p:cond delay="0"/>
                                          </p:stCondLst>
                                        </p:cTn>
                                        <p:tgtEl>
                                          <p:spTgt spid="4">
                                            <p:txEl>
                                              <p:pRg st="0" end="0"/>
                                            </p:txEl>
                                          </p:spTgt>
                                        </p:tgtEl>
                                        <p:attrNameLst>
                                          <p:attrName>style.visibility</p:attrName>
                                        </p:attrNameLst>
                                      </p:cBhvr>
                                      <p:to>
                                        <p:strVal val="visible"/>
                                      </p:to>
                                    </p:set>
                                    <p:anim calcmode="lin" valueType="num">
                                      <p:cBhvr additive="base">
                                        <p:cTn id="16" dur="3000" fill="hold"/>
                                        <p:tgtEl>
                                          <p:spTgt spid="4">
                                            <p:txEl>
                                              <p:pRg st="0" end="0"/>
                                            </p:txEl>
                                          </p:spTgt>
                                        </p:tgtEl>
                                        <p:attrNameLst>
                                          <p:attrName>ppt_x</p:attrName>
                                        </p:attrNameLst>
                                      </p:cBhvr>
                                      <p:tavLst>
                                        <p:tav tm="0">
                                          <p:val>
                                            <p:strVal val="#ppt_x"/>
                                          </p:val>
                                        </p:tav>
                                        <p:tav tm="100000">
                                          <p:val>
                                            <p:strVal val="#ppt_x"/>
                                          </p:val>
                                        </p:tav>
                                      </p:tavLst>
                                    </p:anim>
                                    <p:anim calcmode="lin" valueType="num">
                                      <p:cBhvr additive="base">
                                        <p:cTn id="17" dur="3000" fill="hold"/>
                                        <p:tgtEl>
                                          <p:spTgt spid="4">
                                            <p:txEl>
                                              <p:pRg st="0" end="0"/>
                                            </p:txEl>
                                          </p:spTgt>
                                        </p:tgtEl>
                                        <p:attrNameLst>
                                          <p:attrName>ppt_y</p:attrName>
                                        </p:attrNameLst>
                                      </p:cBhvr>
                                      <p:tavLst>
                                        <p:tav tm="0">
                                          <p:val>
                                            <p:strVal val="1+#ppt_h/2"/>
                                          </p:val>
                                        </p:tav>
                                        <p:tav tm="100000">
                                          <p:val>
                                            <p:strVal val="#ppt_y"/>
                                          </p:val>
                                        </p:tav>
                                      </p:tavLst>
                                    </p:anim>
                                  </p:childTnLst>
                                </p:cTn>
                              </p:par>
                            </p:childTnLst>
                          </p:cTn>
                        </p:par>
                        <p:par>
                          <p:cTn id="18" fill="hold">
                            <p:stCondLst>
                              <p:cond delay="9000"/>
                            </p:stCondLst>
                            <p:childTnLst>
                              <p:par>
                                <p:cTn id="19" presetID="2" presetClass="entr" presetSubtype="4" fill="hold" grpId="0" nodeType="afterEffect">
                                  <p:stCondLst>
                                    <p:cond delay="0"/>
                                  </p:stCondLst>
                                  <p:childTnLst>
                                    <p:set>
                                      <p:cBhvr>
                                        <p:cTn id="20" dur="1" fill="hold">
                                          <p:stCondLst>
                                            <p:cond delay="0"/>
                                          </p:stCondLst>
                                        </p:cTn>
                                        <p:tgtEl>
                                          <p:spTgt spid="4">
                                            <p:txEl>
                                              <p:pRg st="1" end="1"/>
                                            </p:txEl>
                                          </p:spTgt>
                                        </p:tgtEl>
                                        <p:attrNameLst>
                                          <p:attrName>style.visibility</p:attrName>
                                        </p:attrNameLst>
                                      </p:cBhvr>
                                      <p:to>
                                        <p:strVal val="visible"/>
                                      </p:to>
                                    </p:set>
                                    <p:anim calcmode="lin" valueType="num">
                                      <p:cBhvr additive="base">
                                        <p:cTn id="21" dur="3000" fill="hold"/>
                                        <p:tgtEl>
                                          <p:spTgt spid="4">
                                            <p:txEl>
                                              <p:pRg st="1" end="1"/>
                                            </p:txEl>
                                          </p:spTgt>
                                        </p:tgtEl>
                                        <p:attrNameLst>
                                          <p:attrName>ppt_x</p:attrName>
                                        </p:attrNameLst>
                                      </p:cBhvr>
                                      <p:tavLst>
                                        <p:tav tm="0">
                                          <p:val>
                                            <p:strVal val="#ppt_x"/>
                                          </p:val>
                                        </p:tav>
                                        <p:tav tm="100000">
                                          <p:val>
                                            <p:strVal val="#ppt_x"/>
                                          </p:val>
                                        </p:tav>
                                      </p:tavLst>
                                    </p:anim>
                                    <p:anim calcmode="lin" valueType="num">
                                      <p:cBhvr additive="base">
                                        <p:cTn id="22" dur="3000" fill="hold"/>
                                        <p:tgtEl>
                                          <p:spTgt spid="4">
                                            <p:txEl>
                                              <p:pRg st="1" end="1"/>
                                            </p:txEl>
                                          </p:spTgt>
                                        </p:tgtEl>
                                        <p:attrNameLst>
                                          <p:attrName>ppt_y</p:attrName>
                                        </p:attrNameLst>
                                      </p:cBhvr>
                                      <p:tavLst>
                                        <p:tav tm="0">
                                          <p:val>
                                            <p:strVal val="1+#ppt_h/2"/>
                                          </p:val>
                                        </p:tav>
                                        <p:tav tm="100000">
                                          <p:val>
                                            <p:strVal val="#ppt_y"/>
                                          </p:val>
                                        </p:tav>
                                      </p:tavLst>
                                    </p:anim>
                                  </p:childTnLst>
                                </p:cTn>
                              </p:par>
                            </p:childTnLst>
                          </p:cTn>
                        </p:par>
                        <p:par>
                          <p:cTn id="23" fill="hold">
                            <p:stCondLst>
                              <p:cond delay="12000"/>
                            </p:stCondLst>
                            <p:childTnLst>
                              <p:par>
                                <p:cTn id="24" presetID="2" presetClass="entr" presetSubtype="4" fill="hold" grpId="0" nodeType="afterEffect">
                                  <p:stCondLst>
                                    <p:cond delay="0"/>
                                  </p:stCondLst>
                                  <p:childTnLst>
                                    <p:set>
                                      <p:cBhvr>
                                        <p:cTn id="25" dur="1" fill="hold">
                                          <p:stCondLst>
                                            <p:cond delay="0"/>
                                          </p:stCondLst>
                                        </p:cTn>
                                        <p:tgtEl>
                                          <p:spTgt spid="4">
                                            <p:txEl>
                                              <p:pRg st="2" end="2"/>
                                            </p:txEl>
                                          </p:spTgt>
                                        </p:tgtEl>
                                        <p:attrNameLst>
                                          <p:attrName>style.visibility</p:attrName>
                                        </p:attrNameLst>
                                      </p:cBhvr>
                                      <p:to>
                                        <p:strVal val="visible"/>
                                      </p:to>
                                    </p:set>
                                    <p:anim calcmode="lin" valueType="num">
                                      <p:cBhvr additive="base">
                                        <p:cTn id="26" dur="3000" fill="hold"/>
                                        <p:tgtEl>
                                          <p:spTgt spid="4">
                                            <p:txEl>
                                              <p:pRg st="2" end="2"/>
                                            </p:txEl>
                                          </p:spTgt>
                                        </p:tgtEl>
                                        <p:attrNameLst>
                                          <p:attrName>ppt_x</p:attrName>
                                        </p:attrNameLst>
                                      </p:cBhvr>
                                      <p:tavLst>
                                        <p:tav tm="0">
                                          <p:val>
                                            <p:strVal val="#ppt_x"/>
                                          </p:val>
                                        </p:tav>
                                        <p:tav tm="100000">
                                          <p:val>
                                            <p:strVal val="#ppt_x"/>
                                          </p:val>
                                        </p:tav>
                                      </p:tavLst>
                                    </p:anim>
                                    <p:anim calcmode="lin" valueType="num">
                                      <p:cBhvr additive="base">
                                        <p:cTn id="27" dur="3000" fill="hold"/>
                                        <p:tgtEl>
                                          <p:spTgt spid="4">
                                            <p:txEl>
                                              <p:pRg st="2" end="2"/>
                                            </p:txEl>
                                          </p:spTgt>
                                        </p:tgtEl>
                                        <p:attrNameLst>
                                          <p:attrName>ppt_y</p:attrName>
                                        </p:attrNameLst>
                                      </p:cBhvr>
                                      <p:tavLst>
                                        <p:tav tm="0">
                                          <p:val>
                                            <p:strVal val="1+#ppt_h/2"/>
                                          </p:val>
                                        </p:tav>
                                        <p:tav tm="100000">
                                          <p:val>
                                            <p:strVal val="#ppt_y"/>
                                          </p:val>
                                        </p:tav>
                                      </p:tavLst>
                                    </p:anim>
                                  </p:childTnLst>
                                </p:cTn>
                              </p:par>
                            </p:childTnLst>
                          </p:cTn>
                        </p:par>
                        <p:par>
                          <p:cTn id="28" fill="hold">
                            <p:stCondLst>
                              <p:cond delay="15000"/>
                            </p:stCondLst>
                            <p:childTnLst>
                              <p:par>
                                <p:cTn id="29" presetID="2" presetClass="entr" presetSubtype="4" fill="hold" grpId="0" nodeType="afterEffect">
                                  <p:stCondLst>
                                    <p:cond delay="0"/>
                                  </p:stCondLst>
                                  <p:childTnLst>
                                    <p:set>
                                      <p:cBhvr>
                                        <p:cTn id="30" dur="1" fill="hold">
                                          <p:stCondLst>
                                            <p:cond delay="0"/>
                                          </p:stCondLst>
                                        </p:cTn>
                                        <p:tgtEl>
                                          <p:spTgt spid="4">
                                            <p:txEl>
                                              <p:pRg st="3" end="3"/>
                                            </p:txEl>
                                          </p:spTgt>
                                        </p:tgtEl>
                                        <p:attrNameLst>
                                          <p:attrName>style.visibility</p:attrName>
                                        </p:attrNameLst>
                                      </p:cBhvr>
                                      <p:to>
                                        <p:strVal val="visible"/>
                                      </p:to>
                                    </p:set>
                                    <p:anim calcmode="lin" valueType="num">
                                      <p:cBhvr additive="base">
                                        <p:cTn id="31" dur="3000" fill="hold"/>
                                        <p:tgtEl>
                                          <p:spTgt spid="4">
                                            <p:txEl>
                                              <p:pRg st="3" end="3"/>
                                            </p:txEl>
                                          </p:spTgt>
                                        </p:tgtEl>
                                        <p:attrNameLst>
                                          <p:attrName>ppt_x</p:attrName>
                                        </p:attrNameLst>
                                      </p:cBhvr>
                                      <p:tavLst>
                                        <p:tav tm="0">
                                          <p:val>
                                            <p:strVal val="#ppt_x"/>
                                          </p:val>
                                        </p:tav>
                                        <p:tav tm="100000">
                                          <p:val>
                                            <p:strVal val="#ppt_x"/>
                                          </p:val>
                                        </p:tav>
                                      </p:tavLst>
                                    </p:anim>
                                    <p:anim calcmode="lin" valueType="num">
                                      <p:cBhvr additive="base">
                                        <p:cTn id="32" dur="3000" fill="hold"/>
                                        <p:tgtEl>
                                          <p:spTgt spid="4">
                                            <p:txEl>
                                              <p:pRg st="3" end="3"/>
                                            </p:txEl>
                                          </p:spTgt>
                                        </p:tgtEl>
                                        <p:attrNameLst>
                                          <p:attrName>ppt_y</p:attrName>
                                        </p:attrNameLst>
                                      </p:cBhvr>
                                      <p:tavLst>
                                        <p:tav tm="0">
                                          <p:val>
                                            <p:strVal val="1+#ppt_h/2"/>
                                          </p:val>
                                        </p:tav>
                                        <p:tav tm="100000">
                                          <p:val>
                                            <p:strVal val="#ppt_y"/>
                                          </p:val>
                                        </p:tav>
                                      </p:tavLst>
                                    </p:anim>
                                  </p:childTnLst>
                                </p:cTn>
                              </p:par>
                            </p:childTnLst>
                          </p:cTn>
                        </p:par>
                        <p:par>
                          <p:cTn id="33" fill="hold">
                            <p:stCondLst>
                              <p:cond delay="18000"/>
                            </p:stCondLst>
                            <p:childTnLst>
                              <p:par>
                                <p:cTn id="34" presetID="8" presetClass="entr" presetSubtype="16" fill="hold" grpId="0" nodeType="afterEffect">
                                  <p:stCondLst>
                                    <p:cond delay="0"/>
                                  </p:stCondLst>
                                  <p:childTnLst>
                                    <p:set>
                                      <p:cBhvr>
                                        <p:cTn id="35" dur="1" fill="hold">
                                          <p:stCondLst>
                                            <p:cond delay="0"/>
                                          </p:stCondLst>
                                        </p:cTn>
                                        <p:tgtEl>
                                          <p:spTgt spid="5"/>
                                        </p:tgtEl>
                                        <p:attrNameLst>
                                          <p:attrName>style.visibility</p:attrName>
                                        </p:attrNameLst>
                                      </p:cBhvr>
                                      <p:to>
                                        <p:strVal val="visible"/>
                                      </p:to>
                                    </p:set>
                                    <p:animEffect transition="in" filter="diamond(in)">
                                      <p:cBhvr>
                                        <p:cTn id="36" dur="3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4" grpId="0" build="p"/>
      <p:bldP spid="5"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2" descr="C:\Users\dns\Desktop\Рисунок2т.jpg"/>
          <p:cNvPicPr>
            <a:picLocks noChangeAspect="1" noChangeArrowheads="1"/>
          </p:cNvPicPr>
          <p:nvPr/>
        </p:nvPicPr>
        <p:blipFill>
          <a:blip r:embed="rId2"/>
          <a:srcRect l="21435" t="3125"/>
          <a:stretch>
            <a:fillRect/>
          </a:stretch>
        </p:blipFill>
        <p:spPr bwMode="auto">
          <a:xfrm>
            <a:off x="0" y="0"/>
            <a:ext cx="9448800" cy="6858000"/>
          </a:xfrm>
          <a:prstGeom prst="rect">
            <a:avLst/>
          </a:prstGeom>
          <a:noFill/>
        </p:spPr>
      </p:pic>
      <p:pic>
        <p:nvPicPr>
          <p:cNvPr id="4" name="Picture 4" descr="1268482346_tochno"/>
          <p:cNvPicPr>
            <a:picLocks noGrp="1" noChangeAspect="1" noChangeArrowheads="1"/>
          </p:cNvPicPr>
          <p:nvPr>
            <p:ph idx="1"/>
          </p:nvPr>
        </p:nvPicPr>
        <p:blipFill>
          <a:blip r:embed="rId3"/>
          <a:srcRect/>
          <a:stretch>
            <a:fillRect/>
          </a:stretch>
        </p:blipFill>
        <p:spPr bwMode="auto">
          <a:xfrm rot="21149684">
            <a:off x="658389" y="1436509"/>
            <a:ext cx="3719102" cy="4856347"/>
          </a:xfrm>
          <a:prstGeom prst="rect">
            <a:avLst/>
          </a:prstGeom>
          <a:noFill/>
          <a:ln w="9525">
            <a:noFill/>
            <a:miter lim="800000"/>
            <a:headEnd/>
            <a:tailEnd/>
          </a:ln>
        </p:spPr>
      </p:pic>
      <p:sp>
        <p:nvSpPr>
          <p:cNvPr id="5" name="Rectangle 2"/>
          <p:cNvSpPr txBox="1">
            <a:spLocks noChangeArrowheads="1"/>
          </p:cNvSpPr>
          <p:nvPr/>
        </p:nvSpPr>
        <p:spPr>
          <a:xfrm>
            <a:off x="0" y="0"/>
            <a:ext cx="8537575" cy="1143000"/>
          </a:xfrm>
          <a:prstGeom prst="rect">
            <a:avLst/>
          </a:prstGeom>
        </p:spPr>
        <p:txBody>
          <a:bodyPr vert="horz" lIns="91440" tIns="45720" rIns="91440" bIns="45720" rtlCol="0" anchor="ctr">
            <a:normAutofit fontScale="92500" lnSpcReduction="10000"/>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ru-RU" sz="4000" b="1" i="0" u="none" strike="noStrike" kern="1200" cap="none" spc="0" normalizeH="0" baseline="0" noProof="0" dirty="0" smtClean="0">
                <a:ln>
                  <a:noFill/>
                </a:ln>
                <a:solidFill>
                  <a:srgbClr val="C00000"/>
                </a:solidFill>
                <a:effectLst>
                  <a:outerShdw blurRad="38100" dist="38100" dir="2700000" algn="tl">
                    <a:srgbClr val="000000"/>
                  </a:outerShdw>
                </a:effectLst>
                <a:uLnTx/>
                <a:uFillTx/>
                <a:latin typeface="+mj-lt"/>
                <a:ea typeface="+mj-ea"/>
                <a:cs typeface="+mj-cs"/>
              </a:rPr>
              <a:t>Чем отличается конвенция от декларации?</a:t>
            </a:r>
          </a:p>
        </p:txBody>
      </p:sp>
      <p:sp>
        <p:nvSpPr>
          <p:cNvPr id="6" name="Rectangle 3"/>
          <p:cNvSpPr txBox="1">
            <a:spLocks noChangeArrowheads="1"/>
          </p:cNvSpPr>
          <p:nvPr/>
        </p:nvSpPr>
        <p:spPr>
          <a:xfrm>
            <a:off x="4572000" y="1071546"/>
            <a:ext cx="4572000" cy="5786454"/>
          </a:xfrm>
          <a:prstGeom prst="rect">
            <a:avLst/>
          </a:prstGeom>
        </p:spPr>
        <p:txBody>
          <a:bodyPr vert="horz" lIns="91440" tIns="45720" rIns="91440" bIns="45720" rtlCol="0">
            <a:normAutofit/>
          </a:bodyPr>
          <a:lstStyle/>
          <a:p>
            <a:pPr marL="342900" marR="0" lvl="0" indent="-342900" algn="l" defTabSz="914400" rtl="0" eaLnBrk="1" fontAlgn="auto" latinLnBrk="0" hangingPunct="1">
              <a:lnSpc>
                <a:spcPct val="100000"/>
              </a:lnSpc>
              <a:spcBef>
                <a:spcPct val="20000"/>
              </a:spcBef>
              <a:spcAft>
                <a:spcPts val="0"/>
              </a:spcAft>
              <a:buClrTx/>
              <a:buSzTx/>
              <a:buFontTx/>
              <a:buNone/>
              <a:tabLst/>
              <a:defRPr/>
            </a:pPr>
            <a:r>
              <a:rPr kumimoji="0" lang="ru-RU" sz="4000" b="1" i="0" u="none" strike="noStrike" kern="1200" cap="none" spc="0" normalizeH="0" baseline="0" noProof="0" dirty="0" smtClean="0">
                <a:ln>
                  <a:noFill/>
                </a:ln>
                <a:solidFill>
                  <a:srgbClr val="001C54"/>
                </a:solidFill>
                <a:effectLst/>
                <a:uLnTx/>
                <a:uFillTx/>
                <a:latin typeface="+mn-lt"/>
                <a:ea typeface="+mn-ea"/>
                <a:cs typeface="+mn-cs"/>
              </a:rPr>
              <a:t> "</a:t>
            </a:r>
            <a:r>
              <a:rPr kumimoji="0" lang="ru-RU" sz="4000" b="1" i="1" u="none" strike="noStrike" kern="1200" cap="none" spc="0" normalizeH="0" baseline="0" noProof="0" dirty="0" smtClean="0">
                <a:ln>
                  <a:noFill/>
                </a:ln>
                <a:solidFill>
                  <a:srgbClr val="001C54"/>
                </a:solidFill>
                <a:effectLst/>
                <a:uLnTx/>
                <a:uFillTx/>
                <a:latin typeface="+mn-lt"/>
                <a:ea typeface="+mn-ea"/>
                <a:cs typeface="+mn-cs"/>
              </a:rPr>
              <a:t>Декларация</a:t>
            </a:r>
            <a:r>
              <a:rPr kumimoji="0" lang="ru-RU" sz="4000" b="1" i="0" u="none" strike="noStrike" kern="1200" cap="none" spc="0" normalizeH="0" baseline="0" noProof="0" dirty="0" smtClean="0">
                <a:ln>
                  <a:noFill/>
                </a:ln>
                <a:solidFill>
                  <a:srgbClr val="001C54"/>
                </a:solidFill>
                <a:effectLst/>
                <a:uLnTx/>
                <a:uFillTx/>
                <a:latin typeface="+mn-lt"/>
                <a:ea typeface="+mn-ea"/>
                <a:cs typeface="+mn-cs"/>
              </a:rPr>
              <a:t>  – образец-призыв" </a:t>
            </a:r>
          </a:p>
          <a:p>
            <a:pPr marL="342900" marR="0" lvl="0" indent="-342900" algn="l" defTabSz="914400" rtl="0" eaLnBrk="1" fontAlgn="auto" latinLnBrk="0" hangingPunct="1">
              <a:lnSpc>
                <a:spcPct val="100000"/>
              </a:lnSpc>
              <a:spcBef>
                <a:spcPct val="20000"/>
              </a:spcBef>
              <a:spcAft>
                <a:spcPts val="0"/>
              </a:spcAft>
              <a:buClrTx/>
              <a:buSzTx/>
              <a:buFontTx/>
              <a:buNone/>
              <a:tabLst/>
              <a:defRPr/>
            </a:pPr>
            <a:endParaRPr kumimoji="0" lang="ru-RU" sz="4000" b="1" i="0" u="none" strike="noStrike" kern="1200" cap="none" spc="0" normalizeH="0" baseline="0" noProof="0" dirty="0" smtClean="0">
              <a:ln>
                <a:noFill/>
              </a:ln>
              <a:solidFill>
                <a:srgbClr val="001C54"/>
              </a:solidFill>
              <a:effectLst/>
              <a:uLnTx/>
              <a:uFillTx/>
              <a:latin typeface="+mn-lt"/>
              <a:ea typeface="+mn-ea"/>
              <a:cs typeface="+mn-cs"/>
            </a:endParaRPr>
          </a:p>
          <a:p>
            <a:pPr marL="342900" marR="0" lvl="0" indent="-342900" algn="l" defTabSz="914400" rtl="0" eaLnBrk="1" fontAlgn="auto" latinLnBrk="0" hangingPunct="1">
              <a:lnSpc>
                <a:spcPct val="100000"/>
              </a:lnSpc>
              <a:spcBef>
                <a:spcPct val="20000"/>
              </a:spcBef>
              <a:spcAft>
                <a:spcPts val="0"/>
              </a:spcAft>
              <a:buClrTx/>
              <a:buSzTx/>
              <a:buFontTx/>
              <a:buNone/>
              <a:tabLst/>
              <a:defRPr/>
            </a:pPr>
            <a:r>
              <a:rPr kumimoji="0" lang="ru-RU" sz="4000" b="1" i="0" u="none" strike="noStrike" kern="1200" cap="none" spc="0" normalizeH="0" baseline="0" noProof="0" dirty="0" smtClean="0">
                <a:ln>
                  <a:noFill/>
                </a:ln>
                <a:solidFill>
                  <a:srgbClr val="001C54"/>
                </a:solidFill>
                <a:effectLst/>
                <a:uLnTx/>
                <a:uFillTx/>
                <a:latin typeface="+mn-lt"/>
                <a:ea typeface="+mn-ea"/>
                <a:cs typeface="+mn-cs"/>
              </a:rPr>
              <a:t> "</a:t>
            </a:r>
            <a:r>
              <a:rPr kumimoji="0" lang="ru-RU" sz="4000" b="1" i="1" u="none" strike="noStrike" kern="1200" cap="none" spc="0" normalizeH="0" baseline="0" noProof="0" dirty="0" smtClean="0">
                <a:ln>
                  <a:noFill/>
                </a:ln>
                <a:solidFill>
                  <a:srgbClr val="001C54"/>
                </a:solidFill>
                <a:effectLst/>
                <a:uLnTx/>
                <a:uFillTx/>
                <a:latin typeface="+mn-lt"/>
                <a:ea typeface="+mn-ea"/>
                <a:cs typeface="+mn-cs"/>
              </a:rPr>
              <a:t>Конвенция</a:t>
            </a:r>
            <a:r>
              <a:rPr kumimoji="0" lang="ru-RU" sz="4000" b="1" i="0" u="none" strike="noStrike" kern="1200" cap="none" spc="0" normalizeH="0" baseline="0" noProof="0" dirty="0" smtClean="0">
                <a:ln>
                  <a:noFill/>
                </a:ln>
                <a:solidFill>
                  <a:srgbClr val="001C54"/>
                </a:solidFill>
                <a:effectLst/>
                <a:uLnTx/>
                <a:uFillTx/>
                <a:latin typeface="+mn-lt"/>
                <a:ea typeface="+mn-ea"/>
                <a:cs typeface="+mn-cs"/>
              </a:rPr>
              <a:t> – договор, обязательный для выполнения"</a:t>
            </a:r>
            <a:r>
              <a:rPr kumimoji="0" lang="ru-RU" sz="3200" b="0" i="0" u="none" strike="noStrike" kern="1200" cap="none" spc="0" normalizeH="0" baseline="0" noProof="0" dirty="0" smtClean="0">
                <a:ln>
                  <a:noFill/>
                </a:ln>
                <a:solidFill>
                  <a:srgbClr val="001C54"/>
                </a:solidFill>
                <a:effectLst/>
                <a:uLnTx/>
                <a:uFillTx/>
                <a:latin typeface="+mn-lt"/>
                <a:ea typeface="+mn-ea"/>
                <a:cs typeface="+mn-cs"/>
              </a:rPr>
              <a:t>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5"/>
                                        </p:tgtEl>
                                        <p:attrNameLst>
                                          <p:attrName>style.visibility</p:attrName>
                                        </p:attrNameLst>
                                      </p:cBhvr>
                                      <p:to>
                                        <p:strVal val="visible"/>
                                      </p:to>
                                    </p:set>
                                    <p:anim calcmode="lin" valueType="num">
                                      <p:cBhvr additive="base">
                                        <p:cTn id="7" dur="3000" fill="hold"/>
                                        <p:tgtEl>
                                          <p:spTgt spid="5"/>
                                        </p:tgtEl>
                                        <p:attrNameLst>
                                          <p:attrName>ppt_x</p:attrName>
                                        </p:attrNameLst>
                                      </p:cBhvr>
                                      <p:tavLst>
                                        <p:tav tm="0">
                                          <p:val>
                                            <p:strVal val="#ppt_x"/>
                                          </p:val>
                                        </p:tav>
                                        <p:tav tm="100000">
                                          <p:val>
                                            <p:strVal val="#ppt_x"/>
                                          </p:val>
                                        </p:tav>
                                      </p:tavLst>
                                    </p:anim>
                                    <p:anim calcmode="lin" valueType="num">
                                      <p:cBhvr additive="base">
                                        <p:cTn id="8" dur="3000" fill="hold"/>
                                        <p:tgtEl>
                                          <p:spTgt spid="5"/>
                                        </p:tgtEl>
                                        <p:attrNameLst>
                                          <p:attrName>ppt_y</p:attrName>
                                        </p:attrNameLst>
                                      </p:cBhvr>
                                      <p:tavLst>
                                        <p:tav tm="0">
                                          <p:val>
                                            <p:strVal val="1+#ppt_h/2"/>
                                          </p:val>
                                        </p:tav>
                                        <p:tav tm="100000">
                                          <p:val>
                                            <p:strVal val="#ppt_y"/>
                                          </p:val>
                                        </p:tav>
                                      </p:tavLst>
                                    </p:anim>
                                  </p:childTnLst>
                                </p:cTn>
                              </p:par>
                            </p:childTnLst>
                          </p:cTn>
                        </p:par>
                        <p:par>
                          <p:cTn id="9" fill="hold">
                            <p:stCondLst>
                              <p:cond delay="3000"/>
                            </p:stCondLst>
                            <p:childTnLst>
                              <p:par>
                                <p:cTn id="10" presetID="8" presetClass="entr" presetSubtype="16" fill="hold" nodeType="after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diamond(in)">
                                      <p:cBhvr>
                                        <p:cTn id="12" dur="3000"/>
                                        <p:tgtEl>
                                          <p:spTgt spid="4"/>
                                        </p:tgtEl>
                                      </p:cBhvr>
                                    </p:animEffect>
                                  </p:childTnLst>
                                </p:cTn>
                              </p:par>
                            </p:childTnLst>
                          </p:cTn>
                        </p:par>
                        <p:par>
                          <p:cTn id="13" fill="hold">
                            <p:stCondLst>
                              <p:cond delay="6000"/>
                            </p:stCondLst>
                            <p:childTnLst>
                              <p:par>
                                <p:cTn id="14" presetID="2" presetClass="entr" presetSubtype="4" fill="hold" grpId="0" nodeType="afterEffect">
                                  <p:stCondLst>
                                    <p:cond delay="0"/>
                                  </p:stCondLst>
                                  <p:childTnLst>
                                    <p:set>
                                      <p:cBhvr>
                                        <p:cTn id="15" dur="1" fill="hold">
                                          <p:stCondLst>
                                            <p:cond delay="0"/>
                                          </p:stCondLst>
                                        </p:cTn>
                                        <p:tgtEl>
                                          <p:spTgt spid="6"/>
                                        </p:tgtEl>
                                        <p:attrNameLst>
                                          <p:attrName>style.visibility</p:attrName>
                                        </p:attrNameLst>
                                      </p:cBhvr>
                                      <p:to>
                                        <p:strVal val="visible"/>
                                      </p:to>
                                    </p:set>
                                    <p:anim calcmode="lin" valueType="num">
                                      <p:cBhvr additive="base">
                                        <p:cTn id="16" dur="3000" fill="hold"/>
                                        <p:tgtEl>
                                          <p:spTgt spid="6"/>
                                        </p:tgtEl>
                                        <p:attrNameLst>
                                          <p:attrName>ppt_x</p:attrName>
                                        </p:attrNameLst>
                                      </p:cBhvr>
                                      <p:tavLst>
                                        <p:tav tm="0">
                                          <p:val>
                                            <p:strVal val="#ppt_x"/>
                                          </p:val>
                                        </p:tav>
                                        <p:tav tm="100000">
                                          <p:val>
                                            <p:strVal val="#ppt_x"/>
                                          </p:val>
                                        </p:tav>
                                      </p:tavLst>
                                    </p:anim>
                                    <p:anim calcmode="lin" valueType="num">
                                      <p:cBhvr additive="base">
                                        <p:cTn id="17" dur="30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2" descr="C:\Users\dns\Desktop\Рисунок2т.jpg"/>
          <p:cNvPicPr>
            <a:picLocks noChangeAspect="1" noChangeArrowheads="1"/>
          </p:cNvPicPr>
          <p:nvPr/>
        </p:nvPicPr>
        <p:blipFill>
          <a:blip r:embed="rId2"/>
          <a:srcRect l="21435" t="3125"/>
          <a:stretch>
            <a:fillRect/>
          </a:stretch>
        </p:blipFill>
        <p:spPr bwMode="auto">
          <a:xfrm>
            <a:off x="0" y="0"/>
            <a:ext cx="9448800" cy="6858000"/>
          </a:xfrm>
          <a:prstGeom prst="rect">
            <a:avLst/>
          </a:prstGeom>
          <a:noFill/>
        </p:spPr>
      </p:pic>
      <p:sp>
        <p:nvSpPr>
          <p:cNvPr id="2" name="Заголовок 1"/>
          <p:cNvSpPr>
            <a:spLocks noGrp="1"/>
          </p:cNvSpPr>
          <p:nvPr>
            <p:ph type="title"/>
          </p:nvPr>
        </p:nvSpPr>
        <p:spPr/>
        <p:txBody>
          <a:bodyPr/>
          <a:lstStyle/>
          <a:p>
            <a:endParaRPr lang="ru-RU"/>
          </a:p>
        </p:txBody>
      </p:sp>
      <p:pic>
        <p:nvPicPr>
          <p:cNvPr id="4" name="i-main-pic" descr="Картинка 37 из 1290"/>
          <p:cNvPicPr>
            <a:picLocks noGrp="1" noChangeAspect="1" noChangeArrowheads="1"/>
          </p:cNvPicPr>
          <p:nvPr>
            <p:ph idx="1"/>
          </p:nvPr>
        </p:nvPicPr>
        <p:blipFill>
          <a:blip r:embed="rId3"/>
          <a:srcRect/>
          <a:stretch>
            <a:fillRect/>
          </a:stretch>
        </p:blipFill>
        <p:spPr bwMode="auto">
          <a:xfrm>
            <a:off x="428596" y="357166"/>
            <a:ext cx="4143404" cy="6200819"/>
          </a:xfrm>
          <a:noFill/>
        </p:spPr>
      </p:pic>
      <p:pic>
        <p:nvPicPr>
          <p:cNvPr id="8" name="i-main-pic" descr="Картинка 37 из 1290"/>
          <p:cNvPicPr>
            <a:picLocks noChangeAspect="1" noChangeArrowheads="1"/>
          </p:cNvPicPr>
          <p:nvPr/>
        </p:nvPicPr>
        <p:blipFill>
          <a:blip r:embed="rId3"/>
          <a:srcRect/>
          <a:stretch>
            <a:fillRect/>
          </a:stretch>
        </p:blipFill>
        <p:spPr bwMode="auto">
          <a:xfrm>
            <a:off x="4572000" y="357166"/>
            <a:ext cx="4143436" cy="6200819"/>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8" presetClass="entr" presetSubtype="16" fill="hold" nodeType="after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amond(in)">
                                      <p:cBhvr>
                                        <p:cTn id="7" dur="3000"/>
                                        <p:tgtEl>
                                          <p:spTgt spid="4"/>
                                        </p:tgtEl>
                                      </p:cBhvr>
                                    </p:animEffect>
                                  </p:childTnLst>
                                </p:cTn>
                              </p:par>
                            </p:childTnLst>
                          </p:cTn>
                        </p:par>
                        <p:par>
                          <p:cTn id="8" fill="hold">
                            <p:stCondLst>
                              <p:cond delay="3000"/>
                            </p:stCondLst>
                            <p:childTnLst>
                              <p:par>
                                <p:cTn id="9" presetID="8" presetClass="entr" presetSubtype="16" fill="hold" nodeType="afterEffect">
                                  <p:stCondLst>
                                    <p:cond delay="0"/>
                                  </p:stCondLst>
                                  <p:childTnLst>
                                    <p:set>
                                      <p:cBhvr>
                                        <p:cTn id="10" dur="1" fill="hold">
                                          <p:stCondLst>
                                            <p:cond delay="0"/>
                                          </p:stCondLst>
                                        </p:cTn>
                                        <p:tgtEl>
                                          <p:spTgt spid="8"/>
                                        </p:tgtEl>
                                        <p:attrNameLst>
                                          <p:attrName>style.visibility</p:attrName>
                                        </p:attrNameLst>
                                      </p:cBhvr>
                                      <p:to>
                                        <p:strVal val="visible"/>
                                      </p:to>
                                    </p:set>
                                    <p:animEffect transition="in" filter="diamond(in)">
                                      <p:cBhvr>
                                        <p:cTn id="11" dur="30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869</TotalTime>
  <Words>854</Words>
  <Application>Microsoft Office PowerPoint</Application>
  <PresentationFormat>Экран (4:3)</PresentationFormat>
  <Paragraphs>93</Paragraphs>
  <Slides>33</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33</vt:i4>
      </vt:variant>
    </vt:vector>
  </HeadingPairs>
  <TitlesOfParts>
    <vt:vector size="34" baseType="lpstr">
      <vt:lpstr>Тема Office</vt:lpstr>
      <vt:lpstr>Слайд 1</vt:lpstr>
      <vt:lpstr>Конституция</vt:lpstr>
      <vt:lpstr>  Что записано в Конституции?  </vt:lpstr>
      <vt:lpstr>Всеобщая декларация прав человека</vt:lpstr>
      <vt:lpstr>Жизнь детей в разных странах мира</vt:lpstr>
      <vt:lpstr>Конвенция о правах ребенка</vt:lpstr>
      <vt:lpstr>Зачем нужна Конвенция?</vt:lpstr>
      <vt:lpstr>Слайд 8</vt:lpstr>
      <vt:lpstr>Слайд 9</vt:lpstr>
      <vt:lpstr>Статья 1</vt:lpstr>
      <vt:lpstr>Статья 2</vt:lpstr>
      <vt:lpstr>Слайд 12</vt:lpstr>
      <vt:lpstr>Слайд 13</vt:lpstr>
      <vt:lpstr>Слайд 14</vt:lpstr>
      <vt:lpstr>Слайд 15</vt:lpstr>
      <vt:lpstr>Слайд 16</vt:lpstr>
      <vt:lpstr>Слайд 17</vt:lpstr>
      <vt:lpstr>Статья 18</vt:lpstr>
      <vt:lpstr>Статьи 20,21</vt:lpstr>
      <vt:lpstr>Слайд 20</vt:lpstr>
      <vt:lpstr>Статья 33</vt:lpstr>
      <vt:lpstr>Слайд 22</vt:lpstr>
      <vt:lpstr>Статья 38</vt:lpstr>
      <vt:lpstr>Слайд 24</vt:lpstr>
      <vt:lpstr>Слайд 25</vt:lpstr>
      <vt:lpstr>Гражданская академия</vt:lpstr>
      <vt:lpstr>Гражданская академия</vt:lpstr>
      <vt:lpstr>Гражданская академия</vt:lpstr>
      <vt:lpstr>Гражданская академия</vt:lpstr>
      <vt:lpstr>ПОМНИТЕ,    ПОЛЬЗУЯСЬ   СВОИМИ   ПРАВАМИ,   НАДО   УВАЖАТЬ ПРАВА ДРУГИХ ЛЮДЕЙ!</vt:lpstr>
      <vt:lpstr>Обязанности детей</vt:lpstr>
      <vt:lpstr>Слайд 32</vt:lpstr>
      <vt:lpstr>Слайд 33</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dns</dc:creator>
  <cp:lastModifiedBy>Марина</cp:lastModifiedBy>
  <cp:revision>80</cp:revision>
  <dcterms:created xsi:type="dcterms:W3CDTF">2011-11-08T09:19:54Z</dcterms:created>
  <dcterms:modified xsi:type="dcterms:W3CDTF">2012-11-13T08:59:08Z</dcterms:modified>
</cp:coreProperties>
</file>