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sldIdLst>
    <p:sldId id="258" r:id="rId2"/>
    <p:sldId id="268" r:id="rId3"/>
    <p:sldId id="269" r:id="rId4"/>
    <p:sldId id="260" r:id="rId5"/>
    <p:sldId id="261" r:id="rId6"/>
    <p:sldId id="262" r:id="rId7"/>
    <p:sldId id="263" r:id="rId8"/>
    <p:sldId id="264" r:id="rId9"/>
    <p:sldId id="266" r:id="rId10"/>
    <p:sldId id="273" r:id="rId11"/>
    <p:sldId id="271" r:id="rId12"/>
    <p:sldId id="272" r:id="rId13"/>
    <p:sldId id="270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A10965A-97BE-4AB6-8093-B64F5FD9B6A8}" type="datetimeFigureOut">
              <a:rPr lang="ru-RU"/>
              <a:pPr>
                <a:defRPr/>
              </a:pPr>
              <a:t>24.05.2014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7A5DE19-4658-4CAA-9DD0-A764A3C307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tt-RU" smtClean="0"/>
              <a:t>ң</a:t>
            </a: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19BDDF9-98C8-4578-835E-064FCACDB60A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911340-308F-466B-866E-1FFFFFAC4A07}" type="datetimeFigureOut">
              <a:rPr lang="ru-RU"/>
              <a:pPr>
                <a:defRPr/>
              </a:pPr>
              <a:t>24.05.2014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78321-4DCA-44FD-9ECA-AC7CDBA5F0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19F7B6-90F9-4B73-A318-B8892F9EAB48}" type="datetimeFigureOut">
              <a:rPr lang="ru-RU"/>
              <a:pPr>
                <a:defRPr/>
              </a:pPr>
              <a:t>24.05.2014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CBB5B0-ACA6-40B3-9869-7E90321FEB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DF786-BFC5-47D6-AD3A-70C0A1B35EE5}" type="datetimeFigureOut">
              <a:rPr lang="ru-RU"/>
              <a:pPr>
                <a:defRPr/>
              </a:pPr>
              <a:t>24.05.2014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D6D8E-7527-496C-BC62-F02A54FE70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74D3E4-5A7B-4F4A-85B9-8EE00EB5E74F}" type="datetimeFigureOut">
              <a:rPr lang="ru-RU"/>
              <a:pPr>
                <a:defRPr/>
              </a:pPr>
              <a:t>24.05.2014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2492-B580-4CBE-8B61-2EFFA05FDA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D9BD2-02DD-41D1-918B-0C94870E7CEE}" type="datetimeFigureOut">
              <a:rPr lang="ru-RU"/>
              <a:pPr>
                <a:defRPr/>
              </a:pPr>
              <a:t>24.05.2014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411F6C-9958-4D13-9BB4-690FA5AF10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A8B560-A445-4DB2-ADD1-B4656B8E9666}" type="datetimeFigureOut">
              <a:rPr lang="ru-RU"/>
              <a:pPr>
                <a:defRPr/>
              </a:pPr>
              <a:t>24.05.2014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DE0EA-970D-40FB-82B0-4216AD26F2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C4D3B2-3148-4FDD-BE6F-57A757130D6D}" type="datetimeFigureOut">
              <a:rPr lang="ru-RU"/>
              <a:pPr>
                <a:defRPr/>
              </a:pPr>
              <a:t>24.05.2014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E81AD4-600C-4360-AE17-B43753112A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B0F53-CCA9-4F41-93FD-42EAF79AB30D}" type="datetimeFigureOut">
              <a:rPr lang="ru-RU"/>
              <a:pPr>
                <a:defRPr/>
              </a:pPr>
              <a:t>24.05.2014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1DFCF-D586-43AC-B179-8224FD2EE5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F608D-7192-47CB-9C95-6E12C08098E2}" type="datetimeFigureOut">
              <a:rPr lang="ru-RU"/>
              <a:pPr>
                <a:defRPr/>
              </a:pPr>
              <a:t>24.05.2014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FCA635-95E1-43D3-93C4-8C3D1069FE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0AA73-208D-446C-89C6-E44C594B24C1}" type="datetimeFigureOut">
              <a:rPr lang="ru-RU"/>
              <a:pPr>
                <a:defRPr/>
              </a:pPr>
              <a:t>24.05.2014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F1A8C3-E931-40DC-88D4-045E1CE360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8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11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D6A114-D96E-4F92-A0E2-C54D5D68BD60}" type="datetimeFigureOut">
              <a:rPr lang="ru-RU"/>
              <a:pPr>
                <a:defRPr/>
              </a:pPr>
              <a:t>24.05.2014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B58AB1-362D-4862-A585-562FEBD451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BAFB26B-C382-4A33-9AE6-D229265D7B89}" type="datetimeFigureOut">
              <a:rPr lang="ru-RU"/>
              <a:pPr>
                <a:defRPr/>
              </a:pPr>
              <a:t>24.05.2014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77C570C-B4FC-44F1-B574-08C2EAD07F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fontAlgn="base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fontAlgn="base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fontAlgn="base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334963" y="501650"/>
            <a:ext cx="8813800" cy="447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24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Тема. Х</a:t>
            </a:r>
            <a:r>
              <a:rPr lang="tt-RU" sz="24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әзерге заман хикәя фигыл</a:t>
            </a:r>
            <a:r>
              <a:rPr lang="ru-RU" sz="24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ь</a:t>
            </a:r>
            <a:r>
              <a:rPr lang="tt-RU" sz="24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нең юклык формасы</a:t>
            </a:r>
            <a:r>
              <a:rPr lang="en-US" sz="24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(5 </a:t>
            </a:r>
            <a:r>
              <a:rPr lang="ru-RU" sz="2400" b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кл)</a:t>
            </a:r>
          </a:p>
          <a:p>
            <a:pPr algn="just" eaLnBrk="0" hangingPunct="0"/>
            <a:r>
              <a:rPr lang="tt-RU" sz="2400" b="1">
                <a:latin typeface="Times New Roman" pitchFamily="18" charset="0"/>
                <a:cs typeface="Times New Roman" pitchFamily="18" charset="0"/>
              </a:rPr>
              <a:t>Максат.</a:t>
            </a:r>
            <a:r>
              <a:rPr lang="tt-RU" sz="2400">
                <a:latin typeface="Times New Roman" pitchFamily="18" charset="0"/>
                <a:cs typeface="Times New Roman" pitchFamily="18" charset="0"/>
              </a:rPr>
              <a:t> 1. Хәзерге заман хикәя фиг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ыльне</a:t>
            </a:r>
            <a:r>
              <a:rPr lang="tt-RU" sz="2400">
                <a:latin typeface="Times New Roman" pitchFamily="18" charset="0"/>
                <a:cs typeface="Times New Roman" pitchFamily="18" charset="0"/>
              </a:rPr>
              <a:t>ң юклык формасын </a:t>
            </a:r>
          </a:p>
          <a:p>
            <a:pPr algn="just" eaLnBrk="0" hangingPunct="0"/>
            <a:r>
              <a:rPr lang="tt-RU" sz="2400">
                <a:latin typeface="Times New Roman" pitchFamily="18" charset="0"/>
                <a:cs typeface="Times New Roman" pitchFamily="18" charset="0"/>
              </a:rPr>
              <a:t>                аңлауга җирлек тудыру.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tt-RU" sz="2400">
                <a:latin typeface="Times New Roman" pitchFamily="18" charset="0"/>
                <a:cs typeface="Times New Roman" pitchFamily="18" charset="0"/>
              </a:rPr>
              <a:t>                2. Хәзерге заман хикәя фигыл</a:t>
            </a:r>
            <a:r>
              <a:rPr lang="ru-RU" sz="2400">
                <a:latin typeface="Times New Roman" pitchFamily="18" charset="0"/>
                <a:cs typeface="Times New Roman" pitchFamily="18" charset="0"/>
              </a:rPr>
              <a:t>ьне</a:t>
            </a:r>
            <a:r>
              <a:rPr lang="tt-RU" sz="2400">
                <a:latin typeface="Times New Roman" pitchFamily="18" charset="0"/>
                <a:cs typeface="Times New Roman" pitchFamily="18" charset="0"/>
              </a:rPr>
              <a:t>ң юклык формасын </a:t>
            </a:r>
          </a:p>
          <a:p>
            <a:pPr algn="just" eaLnBrk="0" hangingPunct="0"/>
            <a:r>
              <a:rPr lang="tt-RU" sz="2400">
                <a:latin typeface="Times New Roman" pitchFamily="18" charset="0"/>
                <a:cs typeface="Times New Roman" pitchFamily="18" charset="0"/>
              </a:rPr>
              <a:t>                сөйләмдә дөрес куллану күнекмәләрен үстерү.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tt-RU" sz="2400">
                <a:latin typeface="Times New Roman" pitchFamily="18" charset="0"/>
                <a:cs typeface="Times New Roman" pitchFamily="18" charset="0"/>
              </a:rPr>
              <a:t>                3. Эш сөючән шәхес тәрбияләү.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tt-RU" sz="2400" b="1">
                <a:latin typeface="Times New Roman" pitchFamily="18" charset="0"/>
                <a:cs typeface="Times New Roman" pitchFamily="18" charset="0"/>
              </a:rPr>
              <a:t>Җиһаз. </a:t>
            </a:r>
            <a:r>
              <a:rPr lang="tt-RU" sz="2400">
                <a:latin typeface="Times New Roman" pitchFamily="18" charset="0"/>
                <a:cs typeface="Times New Roman" pitchFamily="18" charset="0"/>
              </a:rPr>
              <a:t>Плакат, карточкалар.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tt-RU" sz="2400" b="1">
                <a:latin typeface="Times New Roman" pitchFamily="18" charset="0"/>
                <a:cs typeface="Times New Roman" pitchFamily="18" charset="0"/>
              </a:rPr>
              <a:t>Материал. </a:t>
            </a:r>
            <a:r>
              <a:rPr lang="tt-RU" sz="2400">
                <a:latin typeface="Times New Roman" pitchFamily="18" charset="0"/>
                <a:cs typeface="Times New Roman" pitchFamily="18" charset="0"/>
              </a:rPr>
              <a:t>1. Р.З. Хәйдәрова, Л.Д. Белоусова, Э.Н. Хәбибуллина. </a:t>
            </a:r>
          </a:p>
          <a:p>
            <a:pPr algn="just" eaLnBrk="0" hangingPunct="0"/>
            <a:r>
              <a:rPr lang="tt-RU" sz="2400">
                <a:latin typeface="Times New Roman" pitchFamily="18" charset="0"/>
                <a:cs typeface="Times New Roman" pitchFamily="18" charset="0"/>
              </a:rPr>
              <a:t>Рус телендә гомуми белем  бирүче мәкт. 5 нче с-фы өчен д-лек </a:t>
            </a:r>
          </a:p>
          <a:p>
            <a:pPr algn="just" eaLnBrk="0" hangingPunct="0"/>
            <a:r>
              <a:rPr lang="tt-RU" sz="2400">
                <a:latin typeface="Times New Roman" pitchFamily="18" charset="0"/>
                <a:cs typeface="Times New Roman" pitchFamily="18" charset="0"/>
              </a:rPr>
              <a:t>(рус телендә сөйләшүче балалар өчен)/ Тулыландырылган өченче</a:t>
            </a:r>
          </a:p>
          <a:p>
            <a:pPr algn="just" eaLnBrk="0" hangingPunct="0"/>
            <a:r>
              <a:rPr lang="tt-RU" sz="2400">
                <a:latin typeface="Times New Roman" pitchFamily="18" charset="0"/>
                <a:cs typeface="Times New Roman" pitchFamily="18" charset="0"/>
              </a:rPr>
              <a:t>басма. – Казан : Мәгариф, 2006. – 192 б.: рәс. б-н.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tt-RU" sz="2400">
                <a:latin typeface="Times New Roman" pitchFamily="18" charset="0"/>
                <a:cs typeface="Times New Roman" pitchFamily="18" charset="0"/>
              </a:rPr>
              <a:t>2. Педагогик практика. – Казан : Школа. – 2007.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4"/>
          <p:cNvSpPr>
            <a:spLocks noChangeArrowheads="1"/>
          </p:cNvSpPr>
          <p:nvPr/>
        </p:nvSpPr>
        <p:spPr bwMode="auto">
          <a:xfrm>
            <a:off x="2786063" y="571500"/>
            <a:ext cx="3941762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Без әле бераз ардык,</a:t>
            </a:r>
          </a:p>
          <a:p>
            <a:pPr eaLnBrk="0" hangingPunct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Ял итәргә</a:t>
            </a:r>
            <a:r>
              <a:rPr lang="tt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у</a:t>
            </a: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йладык.</a:t>
            </a:r>
          </a:p>
          <a:p>
            <a:pPr eaLnBrk="0" hangingPunct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Башны иябез алга,</a:t>
            </a:r>
          </a:p>
          <a:p>
            <a:pPr eaLnBrk="0" hangingPunct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Ә аннары- артка.</a:t>
            </a:r>
          </a:p>
          <a:p>
            <a:pPr eaLnBrk="0" hangingPunct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Уңга, сулга борабыз,</a:t>
            </a:r>
          </a:p>
          <a:p>
            <a:pPr eaLnBrk="0" hangingPunct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Аннан карап торабыз.</a:t>
            </a:r>
          </a:p>
          <a:p>
            <a:pPr eaLnBrk="0" hangingPunct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Иң өсләрен сикертәбез,</a:t>
            </a:r>
          </a:p>
          <a:p>
            <a:pPr eaLnBrk="0" hangingPunct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Кулларны биетәбез,</a:t>
            </a:r>
          </a:p>
          <a:p>
            <a:pPr eaLnBrk="0" hangingPunct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Бер алга, бер артка сузып,</a:t>
            </a:r>
          </a:p>
          <a:p>
            <a:pPr eaLnBrk="0" hangingPunct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Күңелле ял итәбез.</a:t>
            </a:r>
          </a:p>
          <a:p>
            <a:pPr eaLnBrk="0" hangingPunct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Аннары без чүгәлибез,</a:t>
            </a:r>
          </a:p>
          <a:p>
            <a:pPr eaLnBrk="0" hangingPunct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Тезләрне кочаклыйбыз,</a:t>
            </a:r>
          </a:p>
          <a:p>
            <a:pPr eaLnBrk="0" hangingPunct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Башларны алга яшереп,</a:t>
            </a:r>
          </a:p>
          <a:p>
            <a:pPr eaLnBrk="0" hangingPunct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Азрак кына «йоклыйбыз».</a:t>
            </a:r>
          </a:p>
          <a:p>
            <a:pPr eaLnBrk="0" hangingPunct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Менә ничек ял иттек,</a:t>
            </a:r>
          </a:p>
          <a:p>
            <a:pPr eaLnBrk="0" hangingPunct="0"/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tt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ә</a:t>
            </a:r>
            <a:r>
              <a:rPr lang="ru-RU" sz="2400" b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ресне дәвам итик.</a:t>
            </a:r>
          </a:p>
        </p:txBody>
      </p:sp>
      <p:pic>
        <p:nvPicPr>
          <p:cNvPr id="24578" name="Picture 6"/>
          <p:cNvPicPr>
            <a:picLocks noChangeAspect="1" noChangeArrowheads="1"/>
          </p:cNvPicPr>
          <p:nvPr/>
        </p:nvPicPr>
        <p:blipFill>
          <a:blip r:embed="rId2"/>
          <a:srcRect t="65517" r="64206"/>
          <a:stretch>
            <a:fillRect/>
          </a:stretch>
        </p:blipFill>
        <p:spPr bwMode="auto">
          <a:xfrm>
            <a:off x="0" y="1214438"/>
            <a:ext cx="2286000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7"/>
          <p:cNvPicPr>
            <a:picLocks noChangeAspect="1" noChangeArrowheads="1"/>
          </p:cNvPicPr>
          <p:nvPr/>
        </p:nvPicPr>
        <p:blipFill>
          <a:blip r:embed="rId2"/>
          <a:srcRect l="65385" t="1250" r="-2" b="63750"/>
          <a:stretch>
            <a:fillRect/>
          </a:stretch>
        </p:blipFill>
        <p:spPr bwMode="auto">
          <a:xfrm>
            <a:off x="7072313" y="4214813"/>
            <a:ext cx="1928812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ChangeArrowheads="1"/>
          </p:cNvSpPr>
          <p:nvPr/>
        </p:nvSpPr>
        <p:spPr bwMode="auto">
          <a:xfrm>
            <a:off x="571500" y="2286000"/>
            <a:ext cx="7967663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>
              <a:tabLst>
                <a:tab pos="571500" algn="l"/>
              </a:tabLst>
            </a:pPr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tabLst>
                <a:tab pos="571500" algn="l"/>
              </a:tabLst>
            </a:pPr>
            <a:r>
              <a:rPr lang="tt-RU" sz="3200">
                <a:latin typeface="Times New Roman" pitchFamily="18" charset="0"/>
                <a:cs typeface="Times New Roman" pitchFamily="18" charset="0"/>
              </a:rPr>
              <a:t>Син математикадан өй эшен ... (эшләмисең).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tabLst>
                <a:tab pos="571500" algn="l"/>
              </a:tabLst>
            </a:pPr>
            <a:r>
              <a:rPr lang="tt-RU" sz="3200">
                <a:latin typeface="Times New Roman" pitchFamily="18" charset="0"/>
                <a:cs typeface="Times New Roman" pitchFamily="18" charset="0"/>
              </a:rPr>
              <a:t>Мин иртән ... (ашамыйм), чәй генә ... (эчәм).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tabLst>
                <a:tab pos="571500" algn="l"/>
              </a:tabLst>
            </a:pPr>
            <a:r>
              <a:rPr lang="tt-RU" sz="3200">
                <a:latin typeface="Times New Roman" pitchFamily="18" charset="0"/>
                <a:cs typeface="Times New Roman" pitchFamily="18" charset="0"/>
              </a:rPr>
              <a:t>Әти күлдән зур балык ... (тотмый).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tabLst>
                <a:tab pos="571500" algn="l"/>
              </a:tabLst>
            </a:pPr>
            <a:r>
              <a:rPr lang="tt-RU" sz="3200">
                <a:latin typeface="Times New Roman" pitchFamily="18" charset="0"/>
                <a:cs typeface="Times New Roman" pitchFamily="18" charset="0"/>
              </a:rPr>
              <a:t>Син нигә көзгене ...? (сөртмисен).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tabLst>
                <a:tab pos="571500" algn="l"/>
              </a:tabLst>
            </a:pPr>
            <a:r>
              <a:rPr lang="tt-RU" sz="3200">
                <a:latin typeface="Times New Roman" pitchFamily="18" charset="0"/>
                <a:cs typeface="Times New Roman" pitchFamily="18" charset="0"/>
              </a:rPr>
              <a:t>Син ни өчен мәктәпкә ...? (барасын)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tabLst>
                <a:tab pos="571500" algn="l"/>
              </a:tabLst>
            </a:pPr>
            <a:r>
              <a:rPr lang="tt-RU" sz="3200">
                <a:latin typeface="Times New Roman" pitchFamily="18" charset="0"/>
                <a:cs typeface="Times New Roman" pitchFamily="18" charset="0"/>
              </a:rPr>
              <a:t>Алар мәктәп өчен концерт ... (әзерләмиләр).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1500" y="1143000"/>
            <a:ext cx="7929563" cy="10779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tabLst>
                <a:tab pos="571500" algn="l"/>
              </a:tabLst>
            </a:pPr>
            <a:r>
              <a:rPr lang="tt-RU" sz="32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Бирем. Җөмләләрне дәвам итегез </a:t>
            </a:r>
          </a:p>
          <a:p>
            <a:pPr algn="just">
              <a:tabLst>
                <a:tab pos="571500" algn="l"/>
              </a:tabLst>
            </a:pPr>
            <a:r>
              <a:rPr lang="tt-RU" sz="32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(фигыльләрне юклык формасына куеп).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357188" y="2500313"/>
            <a:ext cx="5183187" cy="3540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>
              <a:tabLst>
                <a:tab pos="571500" algn="l"/>
              </a:tabLst>
            </a:pPr>
            <a:r>
              <a:rPr lang="tt-RU" sz="3200" b="1" i="1">
                <a:latin typeface="Times New Roman" pitchFamily="18" charset="0"/>
                <a:cs typeface="Times New Roman" pitchFamily="18" charset="0"/>
              </a:rPr>
              <a:t>    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tabLst>
                <a:tab pos="571500" algn="l"/>
              </a:tabLst>
            </a:pPr>
            <a:r>
              <a:rPr lang="tt-RU" sz="3200">
                <a:latin typeface="Times New Roman" pitchFamily="18" charset="0"/>
                <a:cs typeface="Times New Roman" pitchFamily="18" charset="0"/>
              </a:rPr>
              <a:t>   Чакырмыйбыз (не зовем)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tabLst>
                <a:tab pos="571500" algn="l"/>
              </a:tabLst>
            </a:pPr>
            <a:r>
              <a:rPr lang="tt-RU" sz="3200">
                <a:latin typeface="Times New Roman" pitchFamily="18" charset="0"/>
                <a:cs typeface="Times New Roman" pitchFamily="18" charset="0"/>
              </a:rPr>
              <a:t>   Уйнамый (не играет)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tabLst>
                <a:tab pos="571500" algn="l"/>
              </a:tabLst>
            </a:pPr>
            <a:r>
              <a:rPr lang="tt-RU" sz="3200">
                <a:latin typeface="Times New Roman" pitchFamily="18" charset="0"/>
                <a:cs typeface="Times New Roman" pitchFamily="18" charset="0"/>
              </a:rPr>
              <a:t>   Кермисез (не заходете)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tabLst>
                <a:tab pos="571500" algn="l"/>
              </a:tabLst>
            </a:pPr>
            <a:r>
              <a:rPr lang="tt-RU" sz="3200">
                <a:latin typeface="Times New Roman" pitchFamily="18" charset="0"/>
                <a:cs typeface="Times New Roman" pitchFamily="18" charset="0"/>
              </a:rPr>
              <a:t>   Ашамыйсың (не кушаешь)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tabLst>
                <a:tab pos="571500" algn="l"/>
              </a:tabLst>
            </a:pPr>
            <a:r>
              <a:rPr lang="tt-RU" sz="3200">
                <a:latin typeface="Times New Roman" pitchFamily="18" charset="0"/>
                <a:cs typeface="Times New Roman" pitchFamily="18" charset="0"/>
              </a:rPr>
              <a:t>   Чыкмыйм (не выхожу)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tabLst>
                <a:tab pos="571500" algn="l"/>
              </a:tabLst>
            </a:pPr>
            <a:r>
              <a:rPr lang="tt-RU" sz="3200">
                <a:latin typeface="Times New Roman" pitchFamily="18" charset="0"/>
                <a:cs typeface="Times New Roman" pitchFamily="18" charset="0"/>
              </a:rPr>
              <a:t>   Карамыйлар (не смотрят)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42938" y="1071563"/>
            <a:ext cx="7500937" cy="107791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just">
              <a:tabLst>
                <a:tab pos="571500" algn="l"/>
              </a:tabLst>
            </a:pPr>
            <a:r>
              <a:rPr lang="tt-RU" sz="32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Бирем. Бирелгән сүзләр белән җөмләләр </a:t>
            </a:r>
          </a:p>
          <a:p>
            <a:pPr algn="just">
              <a:tabLst>
                <a:tab pos="571500" algn="l"/>
              </a:tabLst>
            </a:pPr>
            <a:r>
              <a:rPr lang="tt-RU" sz="32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төзегез.</a:t>
            </a:r>
          </a:p>
        </p:txBody>
      </p:sp>
      <p:pic>
        <p:nvPicPr>
          <p:cNvPr id="2662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50" y="2643188"/>
            <a:ext cx="1893888" cy="3776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43240" y="928670"/>
            <a:ext cx="2857520" cy="785818"/>
          </a:xfrm>
          <a:prstGeom prst="rect">
            <a:avLst/>
          </a:prstGeom>
          <a:noFill/>
        </p:spPr>
        <p:txBody>
          <a:bodyPr wrap="none">
            <a:prstTxWarp prst="textStop">
              <a:avLst/>
            </a:prstTxWarp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t-RU" dirty="0">
                <a:solidFill>
                  <a:srgbClr val="002060"/>
                </a:solidFill>
                <a:latin typeface="+mn-lt"/>
              </a:rPr>
              <a:t>Өй</a:t>
            </a:r>
            <a:r>
              <a:rPr lang="tt-RU" dirty="0">
                <a:solidFill>
                  <a:srgbClr val="002060"/>
                </a:solidFill>
                <a:effectLst>
                  <a:reflection blurRad="6350" stA="60000" endA="900" endPos="60000" dist="29997" dir="5400000" sy="-100000" algn="bl" rotWithShape="0"/>
                </a:effectLst>
                <a:latin typeface="+mn-lt"/>
              </a:rPr>
              <a:t> </a:t>
            </a:r>
            <a:r>
              <a:rPr lang="tt-RU" dirty="0">
                <a:solidFill>
                  <a:srgbClr val="002060"/>
                </a:solidFill>
                <a:latin typeface="+mn-lt"/>
              </a:rPr>
              <a:t>эше</a:t>
            </a:r>
            <a:endParaRPr lang="ru-RU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27650" name="Прямоугольник 4"/>
          <p:cNvSpPr>
            <a:spLocks noChangeArrowheads="1"/>
          </p:cNvSpPr>
          <p:nvPr/>
        </p:nvSpPr>
        <p:spPr bwMode="auto">
          <a:xfrm>
            <a:off x="714375" y="2428875"/>
            <a:ext cx="800100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tt-RU" sz="3200" i="1">
                <a:latin typeface="Constantia" pitchFamily="18" charset="0"/>
              </a:rPr>
              <a:t>Ашамады, килмәде, сөйләмәде</a:t>
            </a:r>
            <a:r>
              <a:rPr lang="tt-RU" sz="3200">
                <a:latin typeface="Constantia" pitchFamily="18" charset="0"/>
              </a:rPr>
              <a:t> сүзләре белән җөмләләр төзергә</a:t>
            </a:r>
            <a:r>
              <a:rPr lang="ru-RU" sz="320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27651" name="Рисунок 5"/>
          <p:cNvPicPr>
            <a:picLocks noChangeAspect="1" noChangeArrowheads="1"/>
          </p:cNvPicPr>
          <p:nvPr/>
        </p:nvPicPr>
        <p:blipFill>
          <a:blip r:embed="rId2"/>
          <a:srcRect l="77460" t="56961" b="14101"/>
          <a:stretch>
            <a:fillRect/>
          </a:stretch>
        </p:blipFill>
        <p:spPr bwMode="auto">
          <a:xfrm rot="-517050">
            <a:off x="500063" y="642938"/>
            <a:ext cx="1714500" cy="1500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Picture 5" descr="3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3500438"/>
            <a:ext cx="3889375" cy="2952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290" name="WordArt 2"/>
          <p:cNvSpPr>
            <a:spLocks noChangeArrowheads="1" noChangeShapeType="1" noTextEdit="1"/>
          </p:cNvSpPr>
          <p:nvPr/>
        </p:nvSpPr>
        <p:spPr bwMode="auto">
          <a:xfrm>
            <a:off x="1082675" y="1272274"/>
            <a:ext cx="6858000" cy="1137081"/>
          </a:xfrm>
          <a:prstGeom prst="rect">
            <a:avLst/>
          </a:prstGeom>
        </p:spPr>
        <p:txBody>
          <a:bodyPr wrap="none" fromWordArt="1">
            <a:prstTxWarp prst="textWave4">
              <a:avLst>
                <a:gd name="adj1" fmla="val 6500"/>
                <a:gd name="adj2" fmla="val 0"/>
              </a:avLst>
            </a:prstTxWarp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10" cap="all" dirty="0" err="1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</a:effectLst>
                <a:latin typeface="Arial"/>
                <a:cs typeface="Arial"/>
              </a:rPr>
              <a:t>Хәерле көн!</a:t>
            </a:r>
            <a:endParaRPr lang="ru-RU" sz="3600" b="1" kern="10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16387" name="Picture 3" descr="2124854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638" y="2781300"/>
            <a:ext cx="4465637" cy="3455988"/>
          </a:xfrm>
          <a:prstGeom prst="rect">
            <a:avLst/>
          </a:prstGeom>
          <a:noFill/>
        </p:spPr>
      </p:pic>
    </p:spTree>
  </p:cSld>
  <p:clrMapOvr>
    <a:masterClrMapping/>
  </p:clrMapOvr>
  <p:transition spd="slow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5314" name="Text Box 2"/>
          <p:cNvSpPr txBox="1">
            <a:spLocks noChangeArrowheads="1"/>
          </p:cNvSpPr>
          <p:nvPr/>
        </p:nvSpPr>
        <p:spPr bwMode="auto">
          <a:xfrm>
            <a:off x="190500" y="908050"/>
            <a:ext cx="8953500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tt-RU" sz="5400" b="1" i="1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tt-RU" sz="5600" b="1" i="1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Исәнмесез, </a:t>
            </a:r>
            <a:r>
              <a:rPr lang="tt-RU" sz="5600" b="1" i="1" dirty="0">
                <a:solidFill>
                  <a:srgbClr val="D60093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укучылар</a:t>
            </a:r>
            <a:r>
              <a:rPr lang="tt-RU" sz="5600" b="1" i="1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tt-RU" sz="5600" b="1" i="1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Хәерле көннәр сезгә!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buFontTx/>
              <a:buChar char="-"/>
              <a:defRPr/>
            </a:pPr>
            <a:r>
              <a:rPr lang="tt-RU" sz="5600" b="1" i="1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Зиһен һәм тел ачкычлары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tt-RU" sz="5600" b="1" i="1" dirty="0">
                <a:solidFill>
                  <a:srgbClr val="66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 Телимен һәммәгезгә!</a:t>
            </a:r>
            <a:endParaRPr lang="ru-RU" sz="5600" b="1" i="1" dirty="0">
              <a:solidFill>
                <a:srgbClr val="6600CC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7410" name="Text Box 3"/>
          <p:cNvSpPr txBox="1">
            <a:spLocks noChangeArrowheads="1"/>
          </p:cNvSpPr>
          <p:nvPr/>
        </p:nvSpPr>
        <p:spPr bwMode="auto">
          <a:xfrm>
            <a:off x="822325" y="33655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Verdana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642938" y="1857375"/>
            <a:ext cx="8291512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>
              <a:tabLst>
                <a:tab pos="1600200" algn="l"/>
              </a:tabLst>
            </a:pPr>
            <a:r>
              <a:rPr lang="tt-RU" sz="3600" b="1">
                <a:latin typeface="Times New Roman" pitchFamily="18" charset="0"/>
                <a:cs typeface="Times New Roman" pitchFamily="18" charset="0"/>
              </a:rPr>
              <a:t>Минемчә                    По-твоему</a:t>
            </a:r>
            <a:endParaRPr lang="ru-RU" sz="3600" b="1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tabLst>
                <a:tab pos="1600200" algn="l"/>
              </a:tabLst>
            </a:pPr>
            <a:r>
              <a:rPr lang="tt-RU" sz="3600" b="1">
                <a:latin typeface="Times New Roman" pitchFamily="18" charset="0"/>
                <a:cs typeface="Times New Roman" pitchFamily="18" charset="0"/>
              </a:rPr>
              <a:t>Синеңчә                      Во-первых</a:t>
            </a:r>
            <a:endParaRPr lang="ru-RU" sz="3600" b="1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tabLst>
                <a:tab pos="1600200" algn="l"/>
              </a:tabLst>
            </a:pPr>
            <a:r>
              <a:rPr lang="tt-RU" sz="3600" b="1">
                <a:latin typeface="Times New Roman" pitchFamily="18" charset="0"/>
                <a:cs typeface="Times New Roman" pitchFamily="18" charset="0"/>
              </a:rPr>
              <a:t>Икенчедән                  По моему мнению</a:t>
            </a:r>
            <a:endParaRPr lang="ru-RU" sz="3600" b="1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tabLst>
                <a:tab pos="1600200" algn="l"/>
              </a:tabLst>
            </a:pPr>
            <a:r>
              <a:rPr lang="tt-RU" sz="3600" b="1">
                <a:latin typeface="Times New Roman" pitchFamily="18" charset="0"/>
                <a:cs typeface="Times New Roman" pitchFamily="18" charset="0"/>
              </a:rPr>
              <a:t>Әлбәттә                       По-моему</a:t>
            </a:r>
            <a:endParaRPr lang="ru-RU" sz="3600" b="1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tabLst>
                <a:tab pos="1600200" algn="l"/>
              </a:tabLst>
            </a:pPr>
            <a:r>
              <a:rPr lang="tt-RU" sz="3600" b="1">
                <a:latin typeface="Times New Roman" pitchFamily="18" charset="0"/>
                <a:cs typeface="Times New Roman" pitchFamily="18" charset="0"/>
              </a:rPr>
              <a:t>Беренчедән                 Конечно</a:t>
            </a:r>
            <a:endParaRPr lang="ru-RU" sz="3600" b="1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>
              <a:tabLst>
                <a:tab pos="1600200" algn="l"/>
              </a:tabLst>
            </a:pPr>
            <a:r>
              <a:rPr lang="tt-RU" sz="3600" b="1">
                <a:latin typeface="Times New Roman" pitchFamily="18" charset="0"/>
                <a:cs typeface="Times New Roman" pitchFamily="18" charset="0"/>
              </a:rPr>
              <a:t>Минем фикеремчә    Во-вторых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714375" y="1000125"/>
            <a:ext cx="7531100" cy="6461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 err="1"/>
              <a:t>Бирем</a:t>
            </a:r>
            <a:r>
              <a:rPr lang="ru-RU" sz="3600" dirty="0"/>
              <a:t>. </a:t>
            </a:r>
            <a:r>
              <a:rPr lang="tt-RU" sz="3600" b="1" i="1" dirty="0">
                <a:latin typeface="Times New Roman" pitchFamily="18" charset="0"/>
                <a:cs typeface="Times New Roman" pitchFamily="18" charset="0"/>
              </a:rPr>
              <a:t>Сүзләрне  тоташтырыгыз.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-34925" y="620713"/>
            <a:ext cx="8875713" cy="3503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342900" algn="just"/>
            <a:r>
              <a:rPr lang="tt-RU" sz="3200" b="1" i="1">
                <a:latin typeface="Times New Roman" pitchFamily="18" charset="0"/>
                <a:cs typeface="Times New Roman" pitchFamily="18" charset="0"/>
              </a:rPr>
              <a:t>                           Фонетик күнегү</a:t>
            </a:r>
          </a:p>
          <a:p>
            <a:pPr indent="342900" algn="just">
              <a:buFontTx/>
              <a:buChar char="•"/>
            </a:pPr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pPr indent="342900" algn="just" eaLnBrk="0" hangingPunct="0"/>
            <a:r>
              <a:rPr lang="tt-RU" sz="3200">
                <a:latin typeface="Times New Roman" pitchFamily="18" charset="0"/>
                <a:cs typeface="Times New Roman" pitchFamily="18" charset="0"/>
              </a:rPr>
              <a:t>Җыр, карга, миңа, кыш, бәләкәй, төлке, җылы, </a:t>
            </a:r>
          </a:p>
          <a:p>
            <a:pPr indent="342900" algn="just" eaLnBrk="0" hangingPunct="0"/>
            <a:r>
              <a:rPr lang="tt-RU" sz="3200">
                <a:latin typeface="Times New Roman" pitchFamily="18" charset="0"/>
                <a:cs typeface="Times New Roman" pitchFamily="18" charset="0"/>
              </a:rPr>
              <a:t>җәй, тәрәзә, дөрес, шәһәр, синең, әниең, туган </a:t>
            </a:r>
          </a:p>
          <a:p>
            <a:pPr indent="342900" algn="just" eaLnBrk="0" hangingPunct="0"/>
            <a:r>
              <a:rPr lang="tt-RU" sz="3200">
                <a:latin typeface="Times New Roman" pitchFamily="18" charset="0"/>
                <a:cs typeface="Times New Roman" pitchFamily="18" charset="0"/>
              </a:rPr>
              <a:t>көн, күнегү, бүләк, өй, үрдәк, сәгать, тавык, </a:t>
            </a:r>
          </a:p>
          <a:p>
            <a:pPr indent="342900" algn="just" eaLnBrk="0" hangingPunct="0"/>
            <a:r>
              <a:rPr lang="tt-RU" sz="3200">
                <a:latin typeface="Times New Roman" pitchFamily="18" charset="0"/>
                <a:cs typeface="Times New Roman" pitchFamily="18" charset="0"/>
              </a:rPr>
              <a:t>вакыт, һава, кәҗә, чаңгы, соңгы, күгәрчен, </a:t>
            </a:r>
          </a:p>
          <a:p>
            <a:pPr indent="342900" algn="just" eaLnBrk="0" hangingPunct="0"/>
            <a:r>
              <a:rPr lang="tt-RU" sz="3200">
                <a:latin typeface="Times New Roman" pitchFamily="18" charset="0"/>
                <a:cs typeface="Times New Roman" pitchFamily="18" charset="0"/>
              </a:rPr>
              <a:t>күбәләк.</a:t>
            </a:r>
          </a:p>
        </p:txBody>
      </p:sp>
      <p:pic>
        <p:nvPicPr>
          <p:cNvPr id="19461" name="Picture 5" descr="6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3716338"/>
            <a:ext cx="2519362" cy="2581275"/>
          </a:xfrm>
          <a:prstGeom prst="rect">
            <a:avLst/>
          </a:prstGeom>
          <a:noFill/>
        </p:spPr>
      </p:pic>
      <p:pic>
        <p:nvPicPr>
          <p:cNvPr id="19462" name="Picture 6" descr="сайт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221163"/>
            <a:ext cx="2879725" cy="2305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sm_ful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04813"/>
            <a:ext cx="3203575" cy="3384550"/>
          </a:xfrm>
          <a:prstGeom prst="rect">
            <a:avLst/>
          </a:prstGeom>
          <a:noFill/>
        </p:spPr>
      </p:pic>
      <p:sp>
        <p:nvSpPr>
          <p:cNvPr id="20484" name="AutoShape 4"/>
          <p:cNvSpPr>
            <a:spLocks noChangeArrowheads="1"/>
          </p:cNvSpPr>
          <p:nvPr/>
        </p:nvSpPr>
        <p:spPr bwMode="auto">
          <a:xfrm>
            <a:off x="3419475" y="1052513"/>
            <a:ext cx="5329238" cy="2376487"/>
          </a:xfrm>
          <a:prstGeom prst="wedgeRectCallout">
            <a:avLst>
              <a:gd name="adj1" fmla="val -69810"/>
              <a:gd name="adj2" fmla="val -23681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3708400" y="1268413"/>
            <a:ext cx="5111750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800" b="1">
                <a:latin typeface="Times New Roman" pitchFamily="18" charset="0"/>
              </a:rPr>
              <a:t>Отрицательная   форма   глагола настоящего времени образуется при помощи окончаний  </a:t>
            </a:r>
            <a:r>
              <a:rPr lang="ru-RU" sz="2800" b="1" u="sng">
                <a:solidFill>
                  <a:srgbClr val="FF0066"/>
                </a:solidFill>
                <a:latin typeface="Times New Roman" pitchFamily="18" charset="0"/>
              </a:rPr>
              <a:t>-</a:t>
            </a:r>
            <a:r>
              <a:rPr lang="ru-RU" sz="2800" b="1" i="1" u="sng">
                <a:solidFill>
                  <a:srgbClr val="FF0066"/>
                </a:solidFill>
                <a:latin typeface="Times New Roman" pitchFamily="18" charset="0"/>
              </a:rPr>
              <a:t>мый/-ми</a:t>
            </a:r>
            <a:r>
              <a:rPr lang="ru-RU" sz="2800" b="1" u="sng">
                <a:latin typeface="Times New Roman" pitchFamily="18" charset="0"/>
              </a:rPr>
              <a:t>.</a:t>
            </a:r>
            <a:r>
              <a:rPr lang="ru-RU" sz="2800" b="1">
                <a:latin typeface="Times New Roman" pitchFamily="18" charset="0"/>
              </a:rPr>
              <a:t> </a:t>
            </a:r>
          </a:p>
          <a:p>
            <a:pPr>
              <a:spcBef>
                <a:spcPct val="50000"/>
              </a:spcBef>
            </a:pPr>
            <a:endParaRPr lang="ru-RU" sz="2800">
              <a:latin typeface="Times New Roman" pitchFamily="18" charset="0"/>
            </a:endParaRPr>
          </a:p>
        </p:txBody>
      </p:sp>
      <p:pic>
        <p:nvPicPr>
          <p:cNvPr id="20486" name="Picture 6" descr="rebenok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3500438"/>
            <a:ext cx="3130550" cy="32051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0" y="692150"/>
            <a:ext cx="8890000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tt-RU" sz="2800" b="1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tt-RU" sz="3200" b="1">
                <a:latin typeface="Times New Roman" pitchFamily="18" charset="0"/>
                <a:cs typeface="Times New Roman" pitchFamily="18" charset="0"/>
              </a:rPr>
              <a:t>Нач. ф                      Пол.форма                 Отр.ф</a:t>
            </a:r>
            <a:r>
              <a:rPr lang="tt-RU" sz="320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tt-RU" sz="3200">
                <a:latin typeface="Times New Roman" pitchFamily="18" charset="0"/>
                <a:cs typeface="Times New Roman" pitchFamily="18" charset="0"/>
              </a:rPr>
              <a:t>   кил                             кил</a:t>
            </a:r>
            <a:r>
              <a:rPr lang="tt-RU" sz="3200" i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ә</a:t>
            </a:r>
            <a:r>
              <a:rPr lang="tt-RU" sz="320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3200">
                <a:latin typeface="Times New Roman" pitchFamily="18" charset="0"/>
                <a:cs typeface="Times New Roman" pitchFamily="18" charset="0"/>
              </a:rPr>
              <a:t>                          кил</a:t>
            </a:r>
            <a:r>
              <a:rPr lang="tt-RU" sz="3200" i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ми</a:t>
            </a:r>
            <a:endParaRPr lang="ru-RU" sz="320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0" hangingPunct="0"/>
            <a:r>
              <a:rPr lang="tt-RU" sz="3200">
                <a:latin typeface="Times New Roman" pitchFamily="18" charset="0"/>
                <a:cs typeface="Times New Roman" pitchFamily="18" charset="0"/>
              </a:rPr>
              <a:t>   бар                             бар</a:t>
            </a:r>
            <a:r>
              <a:rPr lang="tt-RU" sz="3200" i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tt-RU" sz="3200" i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tt-RU" sz="3200">
                <a:latin typeface="Times New Roman" pitchFamily="18" charset="0"/>
                <a:cs typeface="Times New Roman" pitchFamily="18" charset="0"/>
              </a:rPr>
              <a:t>                          бар</a:t>
            </a:r>
            <a:r>
              <a:rPr lang="tt-RU" sz="3200" i="1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мый</a:t>
            </a:r>
            <a:endParaRPr lang="tt-RU" sz="320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7" name="Picture 3" descr="1334208181_sov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2708275"/>
            <a:ext cx="3527425" cy="3160713"/>
          </a:xfrm>
          <a:prstGeom prst="rect">
            <a:avLst/>
          </a:prstGeom>
          <a:noFill/>
        </p:spPr>
      </p:pic>
      <p:pic>
        <p:nvPicPr>
          <p:cNvPr id="21509" name="Picture 5" descr="9aaca2eb30b61825640de23cf1e2de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2492375"/>
            <a:ext cx="3705225" cy="3743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95288" y="1196975"/>
            <a:ext cx="9356725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tt-RU" sz="3600">
                <a:latin typeface="Times New Roman" pitchFamily="18" charset="0"/>
                <a:cs typeface="Times New Roman" pitchFamily="18" charset="0"/>
              </a:rPr>
              <a:t>Мин кил</a:t>
            </a:r>
            <a:r>
              <a:rPr lang="tt-RU" sz="3600" b="1">
                <a:latin typeface="Times New Roman" pitchFamily="18" charset="0"/>
                <a:cs typeface="Times New Roman" pitchFamily="18" charset="0"/>
              </a:rPr>
              <a:t>ми</a:t>
            </a:r>
            <a:r>
              <a:rPr lang="tt-RU" sz="3600" i="1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tt-RU" sz="3600">
                <a:latin typeface="Times New Roman" pitchFamily="18" charset="0"/>
                <a:cs typeface="Times New Roman" pitchFamily="18" charset="0"/>
              </a:rPr>
              <a:t>                   Без кил</a:t>
            </a:r>
            <a:r>
              <a:rPr lang="tt-RU" sz="3600" b="1">
                <a:latin typeface="Times New Roman" pitchFamily="18" charset="0"/>
                <a:cs typeface="Times New Roman" pitchFamily="18" charset="0"/>
              </a:rPr>
              <a:t>ми</a:t>
            </a:r>
            <a:r>
              <a:rPr lang="tt-RU" sz="3600" i="1">
                <a:latin typeface="Times New Roman" pitchFamily="18" charset="0"/>
                <a:cs typeface="Times New Roman" pitchFamily="18" charset="0"/>
              </a:rPr>
              <a:t>без</a:t>
            </a:r>
            <a:endParaRPr lang="ru-RU" sz="36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tt-RU" sz="3600">
                <a:latin typeface="Times New Roman" pitchFamily="18" charset="0"/>
                <a:cs typeface="Times New Roman" pitchFamily="18" charset="0"/>
              </a:rPr>
              <a:t>Син кил</a:t>
            </a:r>
            <a:r>
              <a:rPr lang="tt-RU" sz="3600" b="1">
                <a:latin typeface="Times New Roman" pitchFamily="18" charset="0"/>
                <a:cs typeface="Times New Roman" pitchFamily="18" charset="0"/>
              </a:rPr>
              <a:t>ми</a:t>
            </a:r>
            <a:r>
              <a:rPr lang="tt-RU" sz="3600" i="1">
                <a:latin typeface="Times New Roman" pitchFamily="18" charset="0"/>
                <a:cs typeface="Times New Roman" pitchFamily="18" charset="0"/>
              </a:rPr>
              <a:t>сең</a:t>
            </a:r>
            <a:r>
              <a:rPr lang="tt-RU" sz="3600">
                <a:latin typeface="Times New Roman" pitchFamily="18" charset="0"/>
                <a:cs typeface="Times New Roman" pitchFamily="18" charset="0"/>
              </a:rPr>
              <a:t>                Сез кил</a:t>
            </a:r>
            <a:r>
              <a:rPr lang="tt-RU" sz="3600" b="1">
                <a:latin typeface="Times New Roman" pitchFamily="18" charset="0"/>
                <a:cs typeface="Times New Roman" pitchFamily="18" charset="0"/>
              </a:rPr>
              <a:t>ми</a:t>
            </a:r>
            <a:r>
              <a:rPr lang="tt-RU" sz="3600" i="1">
                <a:latin typeface="Times New Roman" pitchFamily="18" charset="0"/>
                <a:cs typeface="Times New Roman" pitchFamily="18" charset="0"/>
              </a:rPr>
              <a:t>сез</a:t>
            </a:r>
            <a:endParaRPr lang="tt-RU" sz="3600">
              <a:latin typeface="Times New Roman" pitchFamily="18" charset="0"/>
              <a:cs typeface="Times New Roman" pitchFamily="18" charset="0"/>
            </a:endParaRPr>
          </a:p>
          <a:p>
            <a:pPr eaLnBrk="0" hangingPunct="0"/>
            <a:r>
              <a:rPr lang="tt-RU" sz="3600">
                <a:latin typeface="Times New Roman" pitchFamily="18" charset="0"/>
                <a:cs typeface="Times New Roman" pitchFamily="18" charset="0"/>
              </a:rPr>
              <a:t>Ул кил</a:t>
            </a:r>
            <a:r>
              <a:rPr lang="tt-RU" sz="3600" b="1">
                <a:latin typeface="Times New Roman" pitchFamily="18" charset="0"/>
                <a:cs typeface="Times New Roman" pitchFamily="18" charset="0"/>
              </a:rPr>
              <a:t>ми</a:t>
            </a:r>
            <a:r>
              <a:rPr lang="tt-RU" sz="3600">
                <a:latin typeface="Times New Roman" pitchFamily="18" charset="0"/>
                <a:cs typeface="Times New Roman" pitchFamily="18" charset="0"/>
              </a:rPr>
              <a:t>                        Алар кил</a:t>
            </a:r>
            <a:r>
              <a:rPr lang="tt-RU" sz="3600" b="1">
                <a:latin typeface="Times New Roman" pitchFamily="18" charset="0"/>
                <a:cs typeface="Times New Roman" pitchFamily="18" charset="0"/>
              </a:rPr>
              <a:t>ми</a:t>
            </a:r>
            <a:r>
              <a:rPr lang="tt-RU" sz="3600" i="1">
                <a:latin typeface="Times New Roman" pitchFamily="18" charset="0"/>
                <a:cs typeface="Times New Roman" pitchFamily="18" charset="0"/>
              </a:rPr>
              <a:t>ләр </a:t>
            </a:r>
            <a:r>
              <a:rPr lang="tt-RU" sz="3600">
                <a:latin typeface="Times New Roman" pitchFamily="18" charset="0"/>
                <a:cs typeface="Times New Roman" pitchFamily="18" charset="0"/>
              </a:rPr>
              <a:t>           </a:t>
            </a:r>
            <a:r>
              <a:rPr lang="ru-RU" sz="3600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pic>
        <p:nvPicPr>
          <p:cNvPr id="22531" name="Picture 3" descr="b_13137585483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2997200"/>
            <a:ext cx="3865562" cy="3595688"/>
          </a:xfrm>
          <a:prstGeom prst="rect">
            <a:avLst/>
          </a:prstGeom>
          <a:noFill/>
        </p:spPr>
      </p:pic>
      <p:pic>
        <p:nvPicPr>
          <p:cNvPr id="22532" name="Picture 4" descr="67284108_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6100" y="3141663"/>
            <a:ext cx="4511675" cy="34718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684213" y="1628775"/>
            <a:ext cx="7218362" cy="2557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>
              <a:tabLst>
                <a:tab pos="571500" algn="l"/>
              </a:tabLst>
            </a:pP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571500" algn="l"/>
              </a:tabLst>
            </a:pPr>
            <a:r>
              <a:rPr lang="tt-RU" sz="2400">
                <a:latin typeface="Times New Roman" pitchFamily="18" charset="0"/>
                <a:cs typeface="Times New Roman" pitchFamily="18" charset="0"/>
              </a:rPr>
              <a:t>чакырам                сөйлиләр                     ашыйм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571500" algn="l"/>
              </a:tabLst>
            </a:pPr>
            <a:r>
              <a:rPr lang="tt-RU" sz="2400">
                <a:latin typeface="Times New Roman" pitchFamily="18" charset="0"/>
                <a:cs typeface="Times New Roman" pitchFamily="18" charset="0"/>
              </a:rPr>
              <a:t>көләсең                 башлыйсыз                 карыйсың       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571500" algn="l"/>
              </a:tabLst>
            </a:pPr>
            <a:r>
              <a:rPr lang="tt-RU" sz="2400">
                <a:latin typeface="Times New Roman" pitchFamily="18" charset="0"/>
                <a:cs typeface="Times New Roman" pitchFamily="18" charset="0"/>
              </a:rPr>
              <a:t>белә                       керәсез                        киләбез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571500" algn="l"/>
              </a:tabLst>
            </a:pPr>
            <a:r>
              <a:rPr lang="tt-RU" sz="2400">
                <a:latin typeface="Times New Roman" pitchFamily="18" charset="0"/>
                <a:cs typeface="Times New Roman" pitchFamily="18" charset="0"/>
              </a:rPr>
              <a:t>сөйләшәләр          күрәбез                        бирәсең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571500" algn="l"/>
              </a:tabLst>
            </a:pPr>
            <a:r>
              <a:rPr lang="tt-RU" sz="2400">
                <a:latin typeface="Times New Roman" pitchFamily="18" charset="0"/>
                <a:cs typeface="Times New Roman" pitchFamily="18" charset="0"/>
              </a:rPr>
              <a:t>шакыйсыз             беләбез                        уйный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  <a:p>
            <a:pPr eaLnBrk="0" hangingPunct="0">
              <a:tabLst>
                <a:tab pos="571500" algn="l"/>
              </a:tabLst>
            </a:pPr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539750" y="333375"/>
            <a:ext cx="7929563" cy="157956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tabLst>
                <a:tab pos="571500" algn="l"/>
              </a:tabLst>
            </a:pPr>
            <a:r>
              <a:rPr lang="tt-RU" sz="32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Бирем. </a:t>
            </a:r>
            <a:r>
              <a:rPr lang="ru-RU" sz="32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Фигыль</a:t>
            </a:r>
            <a:r>
              <a:rPr lang="tt-RU" sz="3200" b="1" i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ләрне барлык формасыннан юклык формасына үзгәртегез.</a:t>
            </a:r>
          </a:p>
        </p:txBody>
      </p:sp>
      <p:pic>
        <p:nvPicPr>
          <p:cNvPr id="23556" name="Picture 4" descr="0_5effc_72c4197f_X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11863" y="4149725"/>
            <a:ext cx="2682875" cy="256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Поток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</TotalTime>
  <Words>326</Words>
  <Application>Microsoft Office PowerPoint</Application>
  <PresentationFormat>Экран (4:3)</PresentationFormat>
  <Paragraphs>81</Paragraphs>
  <Slides>13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13</vt:i4>
      </vt:variant>
    </vt:vector>
  </HeadingPairs>
  <TitlesOfParts>
    <vt:vector size="23" baseType="lpstr">
      <vt:lpstr>Constantia</vt:lpstr>
      <vt:lpstr>Arial</vt:lpstr>
      <vt:lpstr>Calibri</vt:lpstr>
      <vt:lpstr>Wingdings 2</vt:lpstr>
      <vt:lpstr>Times New Roman</vt:lpstr>
      <vt:lpstr>Verdana</vt:lpstr>
      <vt:lpstr>Поток</vt:lpstr>
      <vt:lpstr>Поток</vt:lpstr>
      <vt:lpstr>Поток</vt:lpstr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house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Safiulla</dc:creator>
  <cp:lastModifiedBy>user</cp:lastModifiedBy>
  <cp:revision>28</cp:revision>
  <dcterms:created xsi:type="dcterms:W3CDTF">2012-05-16T17:51:22Z</dcterms:created>
  <dcterms:modified xsi:type="dcterms:W3CDTF">2014-05-24T19:25:38Z</dcterms:modified>
</cp:coreProperties>
</file>