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7" r:id="rId3"/>
    <p:sldId id="259" r:id="rId4"/>
    <p:sldId id="260" r:id="rId5"/>
    <p:sldId id="261" r:id="rId6"/>
    <p:sldId id="262" r:id="rId7"/>
    <p:sldId id="263" r:id="rId8"/>
    <p:sldId id="256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1" r:id="rId19"/>
    <p:sldId id="265" r:id="rId20"/>
    <p:sldId id="264" r:id="rId21"/>
    <p:sldId id="266" r:id="rId22"/>
    <p:sldId id="267" r:id="rId23"/>
    <p:sldId id="268" r:id="rId24"/>
    <p:sldId id="269" r:id="rId25"/>
    <p:sldId id="258" r:id="rId26"/>
    <p:sldId id="282" r:id="rId27"/>
    <p:sldId id="284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48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EFDDC-89E9-41E3-999D-BA0DCAFEBBBB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A5F54-36B3-46AB-BF4F-BA4178BA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83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12EC1-9706-4A00-A04F-16554A6FF3F2}" type="datetimeFigureOut">
              <a:rPr lang="ru-RU"/>
              <a:pPr>
                <a:defRPr/>
              </a:pPr>
              <a:t>28.03.2013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5B746-44C9-4FC6-8047-FB84A92246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996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EFDDC-89E9-41E3-999D-BA0DCAFEBBBB}" type="datetimeFigureOut">
              <a:rPr lang="ru-RU" smtClean="0"/>
              <a:t>28.03.2013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A5F54-36B3-46AB-BF4F-BA4178BA6B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87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.png"/><Relationship Id="rId2" Type="http://schemas.openxmlformats.org/officeDocument/2006/relationships/audio" Target="file:///C:\Users\&#1059;&#1095;&#1080;&#1090;&#1077;&#1083;&#1100;\Desktop\&#1057;&#1074;&#1077;&#1090;&#1089;&#1082;&#1072;&#1103;%20&#1101;&#1090;&#1080;&#1082;&#1072;&#1059;&#1088;&#1086;&#1082;%2019%20&#1053;&#1088;&#1072;&#1074;&#1089;&#1090;&#1074;&#1077;&#1085;&#1085;&#1099;&#1081;%20&#1087;&#1086;&#1089;&#1090;&#1091;&#1087;&#1086;&#1082;\&#1047;&#1074;&#1091;&#1082;\&#1057;&#1072;&#1082;&#1089;&#1086;&#1092;&#1086;&#1085;.mp3" TargetMode="External"/><Relationship Id="rId1" Type="http://schemas.openxmlformats.org/officeDocument/2006/relationships/audio" Target="file:///H:\&#1044;&#1083;&#1103;%20&#1074;&#1099;&#1089;&#1090;&#1091;&#1087;&#1083;&#1077;&#1085;&#1080;&#1103;%20&#1075;&#1088;&#1091;&#1087;&#1087;&#1099;\&#1047;&#1074;&#1091;&#1082;\&#1057;&#1072;&#1082;&#1089;&#1086;&#1092;&#1086;&#1085;.mp3" TargetMode="Externa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02176" y="980728"/>
            <a:ext cx="5867119" cy="39703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Прозвенел звонок веселый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en-US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Мы начать урок готовы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.</a:t>
            </a:r>
            <a:endParaRPr lang="en-US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Будем слушать, рассуждать</a:t>
            </a:r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,</a:t>
            </a:r>
            <a:endParaRPr lang="en-US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 друг другу помогать.</a:t>
            </a:r>
          </a:p>
        </p:txBody>
      </p:sp>
    </p:spTree>
    <p:extLst>
      <p:ext uri="{BB962C8B-B14F-4D97-AF65-F5344CB8AC3E}">
        <p14:creationId xmlns:p14="http://schemas.microsoft.com/office/powerpoint/2010/main" val="285531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2267744" y="908720"/>
            <a:ext cx="4536504" cy="11430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0000"/>
                </a:solidFill>
              </a:rPr>
              <a:t>Поступок</a:t>
            </a:r>
            <a:r>
              <a:rPr lang="ru-RU" sz="4800" b="1" dirty="0" smtClean="0"/>
              <a:t> </a:t>
            </a:r>
            <a:r>
              <a:rPr lang="ru-RU" sz="4800" b="1" dirty="0" smtClean="0">
                <a:solidFill>
                  <a:srgbClr val="FF0000"/>
                </a:solidFill>
              </a:rPr>
              <a:t>- 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2339752" y="2420888"/>
            <a:ext cx="4402832" cy="1395536"/>
          </a:xfrm>
        </p:spPr>
        <p:txBody>
          <a:bodyPr>
            <a:normAutofit/>
          </a:bodyPr>
          <a:lstStyle/>
          <a:p>
            <a:pPr algn="just" eaLnBrk="1" hangingPunct="1">
              <a:buFont typeface="Georgia" pitchFamily="18" charset="0"/>
              <a:buNone/>
            </a:pPr>
            <a:r>
              <a:rPr lang="ru-RU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непосредственное </a:t>
            </a:r>
          </a:p>
          <a:p>
            <a:pPr algn="just" eaLnBrk="1" hangingPunct="1">
              <a:buFont typeface="Georgia" pitchFamily="18" charset="0"/>
              <a:buNone/>
            </a:pPr>
            <a:r>
              <a:rPr lang="ru-RU" b="1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выражение морали</a:t>
            </a:r>
            <a:endParaRPr lang="en-US" b="1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48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9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366936" y="2011779"/>
            <a:ext cx="8229600" cy="4225533"/>
          </a:xfrm>
        </p:spPr>
        <p:txBody>
          <a:bodyPr>
            <a:noAutofit/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это только то действие, которое он совершает, руководствуясь нравственными идеями и ценностями. Это осознанное действие с определённой целью. В таком поступке выражено нравственное отношение одного человека к другому.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052736"/>
            <a:ext cx="81163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Нравственный поступок -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666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9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1500174"/>
            <a:ext cx="2133600" cy="38100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214313" y="500063"/>
            <a:ext cx="5257800" cy="10668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Основные признаки</a:t>
            </a: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5715016"/>
            <a:ext cx="2571768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Мотив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00232" y="4786322"/>
            <a:ext cx="2571768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Цель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57950" y="1500174"/>
            <a:ext cx="2571768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Результат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43570" y="2500306"/>
            <a:ext cx="2571768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Само  действие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71934" y="3500438"/>
            <a:ext cx="3500462" cy="114300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Средства достижения цели</a:t>
            </a:r>
          </a:p>
        </p:txBody>
      </p:sp>
    </p:spTree>
    <p:extLst>
      <p:ext uri="{BB962C8B-B14F-4D97-AF65-F5344CB8AC3E}">
        <p14:creationId xmlns:p14="http://schemas.microsoft.com/office/powerpoint/2010/main" val="254843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642938" y="3000375"/>
            <a:ext cx="8229600" cy="1608138"/>
          </a:xfrm>
        </p:spPr>
        <p:txBody>
          <a:bodyPr/>
          <a:lstStyle/>
          <a:p>
            <a:pPr algn="ctr" eaLnBrk="1" hangingPunct="1">
              <a:buFont typeface="Georgia" pitchFamily="18" charset="0"/>
              <a:buNone/>
            </a:pPr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Зачем?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16638" y="1196752"/>
            <a:ext cx="262713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Мотив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0069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1619672" y="3429000"/>
            <a:ext cx="6203032" cy="1179512"/>
          </a:xfrm>
        </p:spPr>
        <p:txBody>
          <a:bodyPr>
            <a:normAutofit/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Для чего ?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  <a:cs typeface="Arial" charset="0"/>
            </a:endParaRPr>
          </a:p>
          <a:p>
            <a:pPr eaLnBrk="1" hangingPunct="1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16640" y="1412776"/>
            <a:ext cx="50740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Цель поступка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8483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16026"/>
            <a:ext cx="7365504" cy="4324350"/>
          </a:xfrm>
        </p:spPr>
        <p:txBody>
          <a:bodyPr>
            <a:normAutofit/>
          </a:bodyPr>
          <a:lstStyle/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cs typeface="Arial" pitchFamily="34" charset="0"/>
              </a:rPr>
              <a:t>«Цель оправдывает средства»</a:t>
            </a: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Что это значит?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Что для достижения 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цели 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любые средства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 хороши?</a:t>
            </a:r>
          </a:p>
          <a:p>
            <a:pPr marL="365760" indent="-256032" algn="ctr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pitchFamily="34" charset="0"/>
                <a:cs typeface="Arial" pitchFamily="34" charset="0"/>
              </a:rPr>
              <a:t>Любые ли?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692696"/>
            <a:ext cx="85045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Средства достижения цели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7980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625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125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331640" y="1772816"/>
            <a:ext cx="6120680" cy="4464496"/>
          </a:xfrm>
        </p:spPr>
        <p:txBody>
          <a:bodyPr>
            <a:noAutofit/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Действовать добровольно или по 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принуждению?</a:t>
            </a:r>
          </a:p>
          <a:p>
            <a:pPr algn="ctr" eaLnBrk="1" hangingPunct="1">
              <a:buFont typeface="Georgia" pitchFamily="18" charset="0"/>
              <a:buNone/>
            </a:pP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  <a:cs typeface="Arial" charset="0"/>
            </a:endParaRP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Важно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:    Где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			Когда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			Каким образом </a:t>
            </a:r>
          </a:p>
          <a:p>
            <a:pPr algn="ctr" eaLnBrk="1" hangingPunct="1">
              <a:buFont typeface="Georgia" pitchFamily="18" charset="0"/>
              <a:buNone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               действовал человек?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11760" y="692696"/>
            <a:ext cx="47634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 действие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1255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25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584531" y="3536157"/>
            <a:ext cx="357190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положительный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92827" y="3507278"/>
            <a:ext cx="3571900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отрицательный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1538" y="5091454"/>
            <a:ext cx="2428892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польза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72132" y="5163462"/>
            <a:ext cx="1928826" cy="78581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вред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047857" y="908720"/>
            <a:ext cx="31109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Результат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832050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Ради чего действовал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11386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Саксоф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6858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6" name="Саксофон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038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3" descr="filipiny-parusnik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9530" y="681752"/>
            <a:ext cx="8384939" cy="6064523"/>
          </a:xfrm>
          <a:noFill/>
        </p:spPr>
      </p:pic>
      <p:pic>
        <p:nvPicPr>
          <p:cNvPr id="2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67698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685800" y="1828800"/>
            <a:ext cx="11096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люблю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800600" y="1219200"/>
            <a:ext cx="11430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спасаю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683568" y="2667000"/>
            <a:ext cx="150971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защищаю</a:t>
            </a: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762000" y="1066800"/>
            <a:ext cx="104140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берегу</a:t>
            </a: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445877" y="1857983"/>
            <a:ext cx="11461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делюсь</a:t>
            </a: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7162800" y="3276600"/>
            <a:ext cx="13350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забочусь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6096000" y="2667000"/>
            <a:ext cx="1360488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помогаю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609600" y="3657600"/>
            <a:ext cx="12985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прощаю</a:t>
            </a:r>
          </a:p>
        </p:txBody>
      </p:sp>
      <p:sp>
        <p:nvSpPr>
          <p:cNvPr id="11279" name="AutoShape 18"/>
          <p:cNvSpPr>
            <a:spLocks noChangeArrowheads="1"/>
          </p:cNvSpPr>
          <p:nvPr/>
        </p:nvSpPr>
        <p:spPr bwMode="auto">
          <a:xfrm rot="-447424">
            <a:off x="3233609" y="1256056"/>
            <a:ext cx="1066800" cy="609600"/>
          </a:xfrm>
          <a:prstGeom prst="flowChartProcess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endParaRPr lang="ru-RU"/>
          </a:p>
        </p:txBody>
      </p:sp>
      <p:sp>
        <p:nvSpPr>
          <p:cNvPr id="11280" name="Text Box 17"/>
          <p:cNvSpPr txBox="1">
            <a:spLocks noChangeArrowheads="1"/>
          </p:cNvSpPr>
          <p:nvPr/>
        </p:nvSpPr>
        <p:spPr bwMode="auto">
          <a:xfrm rot="-352350">
            <a:off x="3221169" y="1199495"/>
            <a:ext cx="1143000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Мои </a:t>
            </a:r>
          </a:p>
          <a:p>
            <a:pPr eaLnBrk="1" hangingPunct="1"/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поступки</a:t>
            </a:r>
          </a:p>
        </p:txBody>
      </p:sp>
      <p:sp>
        <p:nvSpPr>
          <p:cNvPr id="13331" name="Text Box 19"/>
          <p:cNvSpPr txBox="1">
            <a:spLocks noChangeArrowheads="1"/>
          </p:cNvSpPr>
          <p:nvPr/>
        </p:nvSpPr>
        <p:spPr bwMode="auto">
          <a:xfrm>
            <a:off x="5970546" y="990600"/>
            <a:ext cx="124301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обижаю</a:t>
            </a:r>
          </a:p>
        </p:txBody>
      </p:sp>
      <p:sp>
        <p:nvSpPr>
          <p:cNvPr id="13332" name="Text Box 20"/>
          <p:cNvSpPr txBox="1">
            <a:spLocks noChangeArrowheads="1"/>
          </p:cNvSpPr>
          <p:nvPr/>
        </p:nvSpPr>
        <p:spPr bwMode="auto">
          <a:xfrm>
            <a:off x="6690376" y="4502590"/>
            <a:ext cx="995363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ругаю</a:t>
            </a:r>
          </a:p>
        </p:txBody>
      </p:sp>
      <p:sp>
        <p:nvSpPr>
          <p:cNvPr id="13333" name="Text Box 21"/>
          <p:cNvSpPr txBox="1">
            <a:spLocks noChangeArrowheads="1"/>
          </p:cNvSpPr>
          <p:nvPr/>
        </p:nvSpPr>
        <p:spPr bwMode="auto">
          <a:xfrm>
            <a:off x="461963" y="4481513"/>
            <a:ext cx="1782762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72000" tIns="72000" rIns="72000" bIns="72000">
            <a:spAutoFit/>
          </a:bodyPr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обманываю</a:t>
            </a:r>
          </a:p>
        </p:txBody>
      </p:sp>
    </p:spTree>
    <p:extLst>
      <p:ext uri="{BB962C8B-B14F-4D97-AF65-F5344CB8AC3E}">
        <p14:creationId xmlns:p14="http://schemas.microsoft.com/office/powerpoint/2010/main" val="10327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0729" fill="hold"/>
                                        <p:tgtEl>
                                          <p:spTgt spid="112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34 0.0007 L 0.396 0.35625 " pathEditMode="relative" rAng="0" ptsTypes="AA">
                                      <p:cBhvr>
                                        <p:cTn id="77" dur="1250" fill="hold"/>
                                        <p:tgtEl>
                                          <p:spTgt spid="245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44444E-6 L 0.29219 0.22291 " pathEditMode="relative" rAng="0" ptsTypes="AA">
                                      <p:cBhvr>
                                        <p:cTn id="81" dur="125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34135E-6 L 0.29375 -0.18802 " pathEditMode="relative" rAng="0" ptsTypes="AA">
                                      <p:cBhvr>
                                        <p:cTn id="85" dur="125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00" y="-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33333E-6 L -0.21736 0.10069 " pathEditMode="relative" rAng="0" ptsTypes="AA">
                                      <p:cBhvr>
                                        <p:cTn id="89" dur="125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729 0.00278 L -0.31563 0.325 " pathEditMode="relative" rAng="0" ptsTypes="AA">
                                      <p:cBhvr>
                                        <p:cTn id="93" dur="125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17" y="16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16466E-6 L -0.32726 0.03399 " pathEditMode="relative" rAng="0" ptsTypes="AA">
                                      <p:cBhvr>
                                        <p:cTn id="97" dur="125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0" y="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063 -0.03264 L 0.38438 0.20069 " pathEditMode="relative" rAng="0" ptsTypes="AA">
                                      <p:cBhvr>
                                        <p:cTn id="101" dur="125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00" y="1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833 0.00069 L -0.43819 0.14583 " pathEditMode="relative" rAng="0" ptsTypes="AA">
                                      <p:cBhvr>
                                        <p:cTn id="105" dur="125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800" y="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0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8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audio>
              <p:cMediaNode>
                <p:cTn id="1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86"/>
                </p:tgtEl>
              </p:cMediaNode>
            </p:audio>
          </p:childTnLst>
        </p:cTn>
      </p:par>
    </p:tnLst>
    <p:bldLst>
      <p:bldP spid="24581" grpId="0"/>
      <p:bldP spid="24581" grpId="1"/>
      <p:bldP spid="24582" grpId="0"/>
      <p:bldP spid="24582" grpId="1"/>
      <p:bldP spid="24583" grpId="0"/>
      <p:bldP spid="24583" grpId="1"/>
      <p:bldP spid="24584" grpId="0" build="allAtOnce"/>
      <p:bldP spid="24585" grpId="0"/>
      <p:bldP spid="24585" grpId="1"/>
      <p:bldP spid="24586" grpId="0"/>
      <p:bldP spid="24586" grpId="1"/>
      <p:bldP spid="24587" grpId="0"/>
      <p:bldP spid="24587" grpId="1"/>
      <p:bldP spid="24588" grpId="0"/>
      <p:bldP spid="24588" grpId="1"/>
      <p:bldP spid="13331" grpId="0"/>
      <p:bldP spid="13332" grpId="0"/>
      <p:bldP spid="133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83568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99592" y="1352957"/>
            <a:ext cx="6676059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342900" indent="-342900" algn="ctr">
              <a:defRPr/>
            </a:pP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Каждый день мы </a:t>
            </a:r>
            <a:endParaRPr lang="ru-RU" sz="3600" b="1" cap="all" spc="0" dirty="0" smtClean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3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совершаем </a:t>
            </a:r>
          </a:p>
          <a:p>
            <a:pPr marL="342900" indent="-342900" algn="ctr">
              <a:defRPr/>
            </a:pPr>
            <a:r>
              <a:rPr lang="ru-RU" sz="3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 </a:t>
            </a: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или иные поступки, </a:t>
            </a:r>
            <a:endParaRPr lang="ru-RU" sz="3600" b="1" cap="all" spc="0" dirty="0" smtClean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3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принимаем </a:t>
            </a: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 </a:t>
            </a:r>
          </a:p>
          <a:p>
            <a:pPr marL="342900" indent="-342900" algn="ctr">
              <a:defRPr/>
            </a:pP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или иные решения. </a:t>
            </a:r>
            <a:endParaRPr lang="ru-RU" sz="3600" b="1" cap="all" spc="0" dirty="0" smtClean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3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Всё </a:t>
            </a: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это влияет </a:t>
            </a:r>
            <a:endParaRPr lang="ru-RU" sz="3600" b="1" cap="all" spc="0" dirty="0" smtClean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3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наш характер </a:t>
            </a:r>
            <a:endParaRPr lang="ru-RU" sz="3600" b="1" cap="all" spc="0" dirty="0" smtClean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>
              <a:defRPr/>
            </a:pPr>
            <a:r>
              <a:rPr lang="ru-RU" sz="3600" b="1" cap="all" spc="0" dirty="0" smtClean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600" b="1" cap="all" spc="0" dirty="0">
                <a:ln/>
                <a:solidFill>
                  <a:schemeClr val="tx2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нашу жизнь…</a:t>
            </a:r>
            <a:endParaRPr lang="ru-RU" sz="3600" b="1" cap="all" spc="0" dirty="0">
              <a:ln/>
              <a:solidFill>
                <a:schemeClr val="tx2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013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224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99592" y="980728"/>
            <a:ext cx="636078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Проверка домашнего </a:t>
            </a:r>
          </a:p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задания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40960" y="2780928"/>
            <a:ext cx="6503703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родословная семьи </a:t>
            </a:r>
          </a:p>
          <a:p>
            <a:pPr algn="ctr"/>
            <a:endParaRPr lang="ru-RU" sz="48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герб семьи</a:t>
            </a:r>
          </a:p>
          <a:p>
            <a:pPr algn="ctr"/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7288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44624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9" descr="Описание: _46700885_008256385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4704"/>
            <a:ext cx="3955368" cy="2636912"/>
          </a:xfrm>
          <a:prstGeom prst="rect">
            <a:avLst/>
          </a:prstGeom>
          <a:noFill/>
          <a:ln w="25400">
            <a:solidFill>
              <a:srgbClr val="FF99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20" descr="Описание: object_38_1160389219_887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8504" y="3933056"/>
            <a:ext cx="3870870" cy="2578153"/>
          </a:xfrm>
          <a:prstGeom prst="rect">
            <a:avLst/>
          </a:prstGeom>
          <a:noFill/>
          <a:ln w="25400">
            <a:solidFill>
              <a:srgbClr val="FF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CA8USPBC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62" y="4041200"/>
            <a:ext cx="3581545" cy="2492896"/>
          </a:xfrm>
          <a:prstGeom prst="rect">
            <a:avLst/>
          </a:prstGeom>
          <a:noFill/>
          <a:ln w="25400">
            <a:solidFill>
              <a:srgbClr val="1F497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1F497D">
                    <a:alpha val="0"/>
                  </a:srgbClr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13" descr="Описание: 00c2zsd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492" y="764704"/>
            <a:ext cx="3580882" cy="2520280"/>
          </a:xfrm>
          <a:prstGeom prst="rect">
            <a:avLst/>
          </a:prstGeom>
          <a:noFill/>
          <a:ln w="25400">
            <a:solidFill>
              <a:srgbClr val="8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21"/>
          <p:cNvSpPr>
            <a:spLocks noChangeArrowheads="1"/>
          </p:cNvSpPr>
          <p:nvPr/>
        </p:nvSpPr>
        <p:spPr bwMode="auto">
          <a:xfrm rot="1464229">
            <a:off x="2843500" y="2039492"/>
            <a:ext cx="2254450" cy="2843955"/>
          </a:xfrm>
          <a:prstGeom prst="irregularSeal1">
            <a:avLst/>
          </a:prstGeom>
          <a:solidFill>
            <a:schemeClr val="accent1"/>
          </a:solidFill>
          <a:ln w="44450" algn="ctr">
            <a:solidFill>
              <a:srgbClr val="800000"/>
            </a:solidFill>
            <a:miter lim="800000"/>
            <a:headEnd/>
            <a:tailEnd/>
          </a:ln>
        </p:spPr>
        <p:txBody>
          <a:bodyPr wrap="none" lIns="72000" tIns="72000" rIns="72000" bIns="72000" anchor="ctr"/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803869">
            <a:off x="3460009" y="2961818"/>
            <a:ext cx="1021433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800000"/>
                </a:solidFill>
              </a:rPr>
              <a:t>Найди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b="1" dirty="0">
                <a:solidFill>
                  <a:srgbClr val="800000"/>
                </a:solidFill>
              </a:rPr>
              <a:t>лишнее</a:t>
            </a:r>
          </a:p>
        </p:txBody>
      </p:sp>
    </p:spTree>
    <p:extLst>
      <p:ext uri="{BB962C8B-B14F-4D97-AF65-F5344CB8AC3E}">
        <p14:creationId xmlns:p14="http://schemas.microsoft.com/office/powerpoint/2010/main" val="39926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3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6000">
              <a:schemeClr val="tx2">
                <a:lumMod val="75000"/>
              </a:schemeClr>
            </a:gs>
            <a:gs pos="96000">
              <a:srgbClr val="2F4B82"/>
            </a:gs>
            <a:gs pos="94000">
              <a:srgbClr val="00B0F0"/>
            </a:gs>
            <a:gs pos="95000">
              <a:schemeClr val="accent1">
                <a:tint val="44500"/>
                <a:satMod val="160000"/>
              </a:schemeClr>
            </a:gs>
            <a:gs pos="95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0264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K\Pictures\112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44" y="0"/>
            <a:ext cx="3573016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980728"/>
            <a:ext cx="7200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Юра так и подпрыгнул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когда услышал,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лесоруб хочет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застрелить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старого Малыша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которому я хлебца и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Колбаски носил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 Он ведь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 Возьмет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всё, съест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аккуратно и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ещё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руки полижет…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Спасибо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мол.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Задумался Юра. И вдруг решил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«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Пойду и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приведу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Малыша к себе».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взял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кусок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хлеба и побежал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дому дяди Лёни. </a:t>
            </a:r>
          </a:p>
        </p:txBody>
      </p:sp>
    </p:spTree>
    <p:extLst>
      <p:ext uri="{BB962C8B-B14F-4D97-AF65-F5344CB8AC3E}">
        <p14:creationId xmlns:p14="http://schemas.microsoft.com/office/powerpoint/2010/main" val="354588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2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75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000">
              <a:schemeClr val="accent1">
                <a:tint val="66000"/>
                <a:satMod val="160000"/>
              </a:schemeClr>
            </a:gs>
            <a:gs pos="6000">
              <a:schemeClr val="tx2">
                <a:lumMod val="75000"/>
              </a:schemeClr>
            </a:gs>
            <a:gs pos="100000">
              <a:srgbClr val="00B0F0"/>
            </a:gs>
            <a:gs pos="9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3781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5366" y="1196752"/>
            <a:ext cx="756084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Картина, которую увидел мальчик,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потрясла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всё его  существо.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Малыш 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сидел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посреди двора,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склонив добродушную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морду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набок,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явно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ничего плохого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подозревая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дядя Лёня наводил на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пса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ствол…Юра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вбежал во двор и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сильно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толкнул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старого лесоруба.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Раздался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оглушительный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выстрел, над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крыльцом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поплыло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облако дыма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–дробь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врезалась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стену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сарая,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пёс остался сидеть, как сидел. </a:t>
            </a:r>
          </a:p>
          <a:p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518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25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9867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980728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волнения Юра упал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сознания. Кода мальчик очнулся,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услышал, как  дядя Лёня говорил бабушке: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«Юра у вас смелый и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добрый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мальчик.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Господь таких любит.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мне не </a:t>
            </a:r>
          </a:p>
          <a:p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надо было за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ружьё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браться».</a:t>
            </a:r>
          </a:p>
        </p:txBody>
      </p:sp>
      <p:pic>
        <p:nvPicPr>
          <p:cNvPr id="16386" name="Picture 2" descr="C:\Users\K\Pictures\1122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4" y="2708921"/>
            <a:ext cx="3586468" cy="358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78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09328" y="1628800"/>
            <a:ext cx="734481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Почему старый дровосек назвал Юру смелым и добрым мальчиком?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09328" y="3861048"/>
            <a:ext cx="7507088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Дайте оценку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поступку</a:t>
            </a:r>
          </a:p>
          <a:p>
            <a:pPr algn="ctr">
              <a:lnSpc>
                <a:spcPct val="8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мальчика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Какой поступок 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совершил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герой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рассказа</a:t>
            </a: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194027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229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495876"/>
            <a:ext cx="7920880" cy="600164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Сумей </a:t>
            </a:r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преодолеть </a:t>
            </a:r>
            <a:r>
              <a:rPr lang="ru-RU" sz="3200" b="1" spc="50" dirty="0" smtClean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преграды,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</a:t>
            </a:r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боль, и призрачный успех.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Живи, не требуя награды,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свой поступок ради всех.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Еще печалью мир простужен,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Исподтишка разит беда.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Ты должен быть кому-то нужен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Всегда – как хлеб или вода.</a:t>
            </a:r>
          </a:p>
          <a:p>
            <a:pPr algn="ctr"/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Быть добрым надо по привычке,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Не </a:t>
            </a:r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расчету. Пригодись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Хотя </a:t>
            </a:r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 маленькой синичке – </a:t>
            </a:r>
          </a:p>
          <a:p>
            <a:pPr algn="ctr"/>
            <a:r>
              <a:rPr lang="ru-RU" sz="3200" b="1" spc="50" dirty="0" smtClean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Пусти </a:t>
            </a:r>
            <a:r>
              <a:rPr lang="ru-RU" sz="3200" b="1" spc="50" dirty="0">
                <a:ln w="11430"/>
                <a:solidFill>
                  <a:srgbClr val="CC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ее из клетки ввысь.</a:t>
            </a:r>
          </a:p>
        </p:txBody>
      </p:sp>
      <p:pic>
        <p:nvPicPr>
          <p:cNvPr id="18434" name="Picture 2" descr="C:\Users\K\Pictures\дорога добра\iCA3U4FB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886" y="20055"/>
            <a:ext cx="24193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K\Pictures\дорога добра\iCAEV4YM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1229" y="5148563"/>
            <a:ext cx="2418973" cy="182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763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500"/>
                            </p:stCondLst>
                            <p:childTnLst>
                              <p:par>
                                <p:cTn id="7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34746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66969" y="1556792"/>
            <a:ext cx="7200800" cy="424731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Чем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больше 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добрых дел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совершаем,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 счастливее будет наша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жизнь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19458" name="Picture 2" descr="C:\Users\K\Pictures\iCAOLNZ1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941168"/>
            <a:ext cx="3527926" cy="198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Users\K\Desktop\iCACWNP3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2902" y="121890"/>
            <a:ext cx="2611189" cy="1740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C:\Users\K\Desktop\iCAYP3FM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73" y="4804614"/>
            <a:ext cx="1889609" cy="186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C:\Users\K\Desktop\sun10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273" y="-9112"/>
            <a:ext cx="3290228" cy="277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8816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75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88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313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3354" y="-10677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836712"/>
            <a:ext cx="40225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7413" name="Picture 5" descr="C:\Users\K\Desktop\1008786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167" y="116632"/>
            <a:ext cx="3150096" cy="420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71600" y="2608600"/>
            <a:ext cx="55734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Проанализируйте одну 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из проделок  </a:t>
            </a:r>
            <a:r>
              <a:rPr lang="ru-RU" sz="3600" b="1" dirty="0" err="1" smtClean="0">
                <a:solidFill>
                  <a:srgbClr val="7030A0"/>
                </a:solidFill>
              </a:rPr>
              <a:t>Карлсона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ru-RU" sz="3600" b="1" dirty="0" smtClean="0">
                <a:solidFill>
                  <a:srgbClr val="7030A0"/>
                </a:solidFill>
              </a:rPr>
              <a:t> с точки зрения признаков 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нравственного поступка. </a:t>
            </a:r>
          </a:p>
          <a:p>
            <a:r>
              <a:rPr lang="ru-RU" sz="3600" b="1" dirty="0" smtClean="0">
                <a:solidFill>
                  <a:srgbClr val="7030A0"/>
                </a:solidFill>
              </a:rPr>
              <a:t>Сделайте вывод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6317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224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501317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</a:rPr>
              <a:t>Фокина Татьяна Юрьевна</a:t>
            </a:r>
          </a:p>
          <a:p>
            <a:pPr algn="ctr"/>
            <a:r>
              <a:rPr lang="ru-RU" b="1" dirty="0">
                <a:solidFill>
                  <a:srgbClr val="7030A0"/>
                </a:solidFill>
              </a:rPr>
              <a:t>Учитель высшей категории МОУ СОШ №1 г. Фрязино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6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224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1700808"/>
            <a:ext cx="72362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жаркий июльский день. К колодцу, что под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высокой берёзой,                           подошла группа школьников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возвращались из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туристического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похода.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Детям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очень хотелось пить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чем ближе был колодец,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быстрее они шли. </a:t>
            </a:r>
          </a:p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908720"/>
            <a:ext cx="42780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Капля воды</a:t>
            </a:r>
          </a:p>
        </p:txBody>
      </p:sp>
      <p:pic>
        <p:nvPicPr>
          <p:cNvPr id="2053" name="Picture 5" descr="C:\Users\K\Desktop\We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696" y="2810421"/>
            <a:ext cx="2736304" cy="404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51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625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3875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625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625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25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250" tmFilter="0,0; .5, 1; 1, 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6224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99592" y="980728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с другой стороны к нему приближалась бабушка. Она шла издалека, очень устала. И бабушка, и школьники подошли к колодцу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одновременно.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срубе стояло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ведро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холодной                           водой. Дети окружили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его и по очереди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пили воду. </a:t>
            </a:r>
            <a:endParaRPr lang="ru-RU" sz="3200" dirty="0"/>
          </a:p>
        </p:txBody>
      </p:sp>
      <p:pic>
        <p:nvPicPr>
          <p:cNvPr id="3074" name="Picture 2" descr="C:\Users\K\Desktop\2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912431"/>
            <a:ext cx="420216" cy="118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\Desktop\Новая папка (2)\717238-tn_boys_000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4812262"/>
            <a:ext cx="8858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K\Desktop\We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145" y="2971195"/>
            <a:ext cx="2536471" cy="300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37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375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 tmFilter="0,0; .5, 1; 1, 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125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 tmFilter="0,0; .5, 1; 1, 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25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 tmFilter="0,0; .5, 1; 1, 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600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" tmFilter="0,0; .5, 1; 1, 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957424"/>
            <a:ext cx="536408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бабушку оттеснили.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Она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отошла к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берёзе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стояла,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печально прислонившись 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дереву. </a:t>
            </a:r>
          </a:p>
          <a:p>
            <a:pPr algn="ctr"/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Когда школьники напились и пошли </a:t>
            </a:r>
            <a:endParaRPr lang="ru-RU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бабушка посмотрела им вслед и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задумчиво 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покачала </a:t>
            </a:r>
            <a:r>
              <a:rPr lang="ru-RU" sz="32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головой.</a:t>
            </a:r>
            <a:endParaRPr lang="ru-RU" sz="3200" dirty="0"/>
          </a:p>
        </p:txBody>
      </p:sp>
      <p:pic>
        <p:nvPicPr>
          <p:cNvPr id="4098" name="Picture 2" descr="C:\Users\K\Desktop\iCADLVZLP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190" y="2333352"/>
            <a:ext cx="3360314" cy="462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K\Desktop\Новая папка (2)\717238-tn_boys_000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941168"/>
            <a:ext cx="8858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31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25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-36066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1628800"/>
            <a:ext cx="62646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вы считаете, почему бабушка посмотрела им вслед и задумчиво покачала головой?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717032"/>
            <a:ext cx="73867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Почему бабушка ничего им не сказала?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797152"/>
            <a:ext cx="59945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-А как поступили мальчики? </a:t>
            </a:r>
          </a:p>
        </p:txBody>
      </p:sp>
    </p:spTree>
    <p:extLst>
      <p:ext uri="{BB962C8B-B14F-4D97-AF65-F5344CB8AC3E}">
        <p14:creationId xmlns:p14="http://schemas.microsoft.com/office/powerpoint/2010/main" val="349318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0">
              <a:srgbClr val="2F4B82"/>
            </a:gs>
            <a:gs pos="94000">
              <a:srgbClr val="00B0F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24079" y="2708920"/>
            <a:ext cx="61206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 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можно ли этот поступок назвать нравственным?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4509120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 должны были поступить мальчики в данной ситуации?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1052736"/>
            <a:ext cx="587776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Являются ли действия </a:t>
            </a:r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ребят</a:t>
            </a:r>
            <a:endParaRPr lang="en-US" sz="36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поступком?</a:t>
            </a:r>
          </a:p>
        </p:txBody>
      </p:sp>
    </p:spTree>
    <p:extLst>
      <p:ext uri="{BB962C8B-B14F-4D97-AF65-F5344CB8AC3E}">
        <p14:creationId xmlns:p14="http://schemas.microsoft.com/office/powerpoint/2010/main" val="747458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1052736"/>
            <a:ext cx="38160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 урока: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708920"/>
            <a:ext cx="456407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Нравственный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поступок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347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9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K\Desktop\Новая папка (2)\рамки 2\0_2458d_ad2c1baf_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899592" y="1052736"/>
            <a:ext cx="3076718" cy="10668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</a:rPr>
              <a:t>Что такое </a:t>
            </a: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поступок?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 rot="21402706">
            <a:off x="4450381" y="418476"/>
            <a:ext cx="4500594" cy="3000396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2149">
            <a:off x="1152638" y="2501152"/>
            <a:ext cx="2714644" cy="361952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94582" y="3657600"/>
            <a:ext cx="4267200" cy="32004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655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452</TotalTime>
  <Words>632</Words>
  <Application>Microsoft Office PowerPoint</Application>
  <PresentationFormat>Экран (4:3)</PresentationFormat>
  <Paragraphs>160</Paragraphs>
  <Slides>28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такое  поступок?</vt:lpstr>
      <vt:lpstr>Поступок - </vt:lpstr>
      <vt:lpstr>Презентация PowerPoint</vt:lpstr>
      <vt:lpstr>Основные признаки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K</cp:lastModifiedBy>
  <cp:revision>35</cp:revision>
  <dcterms:created xsi:type="dcterms:W3CDTF">2012-04-17T11:40:24Z</dcterms:created>
  <dcterms:modified xsi:type="dcterms:W3CDTF">2013-03-28T14:32:28Z</dcterms:modified>
</cp:coreProperties>
</file>