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notesMasterIdLst>
    <p:notesMasterId r:id="rId45"/>
  </p:notesMasterIdLst>
  <p:sldIdLst>
    <p:sldId id="315" r:id="rId3"/>
    <p:sldId id="317" r:id="rId4"/>
    <p:sldId id="324" r:id="rId5"/>
    <p:sldId id="318" r:id="rId6"/>
    <p:sldId id="319" r:id="rId7"/>
    <p:sldId id="328" r:id="rId8"/>
    <p:sldId id="329" r:id="rId9"/>
    <p:sldId id="325" r:id="rId10"/>
    <p:sldId id="326" r:id="rId11"/>
    <p:sldId id="327" r:id="rId12"/>
    <p:sldId id="330" r:id="rId13"/>
    <p:sldId id="316" r:id="rId14"/>
    <p:sldId id="257" r:id="rId15"/>
    <p:sldId id="259" r:id="rId16"/>
    <p:sldId id="260" r:id="rId17"/>
    <p:sldId id="261" r:id="rId18"/>
    <p:sldId id="263" r:id="rId19"/>
    <p:sldId id="262" r:id="rId20"/>
    <p:sldId id="264" r:id="rId21"/>
    <p:sldId id="265" r:id="rId22"/>
    <p:sldId id="266" r:id="rId23"/>
    <p:sldId id="267" r:id="rId24"/>
    <p:sldId id="268" r:id="rId25"/>
    <p:sldId id="269" r:id="rId26"/>
    <p:sldId id="270" r:id="rId27"/>
    <p:sldId id="284" r:id="rId28"/>
    <p:sldId id="285" r:id="rId29"/>
    <p:sldId id="287" r:id="rId30"/>
    <p:sldId id="286" r:id="rId31"/>
    <p:sldId id="303" r:id="rId32"/>
    <p:sldId id="304" r:id="rId33"/>
    <p:sldId id="306" r:id="rId34"/>
    <p:sldId id="305" r:id="rId35"/>
    <p:sldId id="294" r:id="rId36"/>
    <p:sldId id="295" r:id="rId37"/>
    <p:sldId id="296" r:id="rId38"/>
    <p:sldId id="309" r:id="rId39"/>
    <p:sldId id="310" r:id="rId40"/>
    <p:sldId id="311" r:id="rId41"/>
    <p:sldId id="312" r:id="rId42"/>
    <p:sldId id="313" r:id="rId43"/>
    <p:sldId id="256" r:id="rId4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9018" autoAdjust="0"/>
    <p:restoredTop sz="94665" autoAdjust="0"/>
  </p:normalViewPr>
  <p:slideViewPr>
    <p:cSldViewPr>
      <p:cViewPr varScale="1">
        <p:scale>
          <a:sx n="62" d="100"/>
          <a:sy n="62" d="100"/>
        </p:scale>
        <p:origin x="-8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82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5EB78F-00DA-4A73-8CD4-66D4F8F8A40B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7C1D7-E4F8-4557-A787-5E2D8FB5A7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0454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>
              <a:solidFill>
                <a:srgbClr val="323232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946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3232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57255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>
              <a:solidFill>
                <a:srgbClr val="323232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1356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194864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0311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3232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4273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3135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>
              <a:solidFill>
                <a:srgbClr val="3232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68168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>
              <a:solidFill>
                <a:srgbClr val="32323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41455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006486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323232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4498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srgbClr val="323232"/>
                </a:solidFill>
              </a:rPr>
              <a:pPr/>
              <a:t>10.02.2015</a:t>
            </a:fld>
            <a:endParaRPr lang="ru-RU">
              <a:solidFill>
                <a:srgbClr val="323232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323232"/>
              </a:solidFill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899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microsoft.com/office/2007/relationships/hdphoto" Target="../media/hdphoto7.wdp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microsoft.com/office/2007/relationships/hdphoto" Target="../media/hdphoto8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9.wdp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microsoft.com/office/2007/relationships/hdphoto" Target="../media/hdphoto11.wdp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microsoft.com/office/2007/relationships/hdphoto" Target="../media/hdphoto12.wdp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microsoft.com/office/2007/relationships/hdphoto" Target="../media/hdphoto15.wdp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3" Type="http://schemas.microsoft.com/office/2007/relationships/hdphoto" Target="../media/hdphoto17.wdp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3068960"/>
            <a:ext cx="6172200" cy="189436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2700" dirty="0" smtClean="0">
                <a:ea typeface="Calibri"/>
                <a:cs typeface="Times New Roman"/>
              </a:rPr>
              <a:t/>
            </a:r>
            <a:br>
              <a:rPr lang="ru-RU" sz="2700" dirty="0" smtClean="0">
                <a:ea typeface="Calibri"/>
                <a:cs typeface="Times New Roman"/>
              </a:rPr>
            </a:b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r>
              <a:rPr lang="ru-RU" sz="2700" dirty="0" smtClean="0">
                <a:ea typeface="Calibri"/>
                <a:cs typeface="Times New Roman"/>
              </a:rPr>
              <a:t/>
            </a:r>
            <a:br>
              <a:rPr lang="ru-RU" sz="2700" dirty="0" smtClean="0">
                <a:ea typeface="Calibri"/>
                <a:cs typeface="Times New Roman"/>
              </a:rPr>
            </a:br>
            <a:r>
              <a:rPr lang="ru-RU" sz="2700" dirty="0">
                <a:ea typeface="Calibri"/>
                <a:cs typeface="Times New Roman"/>
              </a:rPr>
              <a:t/>
            </a:r>
            <a:br>
              <a:rPr lang="ru-RU" sz="2700" dirty="0">
                <a:ea typeface="Calibri"/>
                <a:cs typeface="Times New Roman"/>
              </a:rPr>
            </a:br>
            <a:r>
              <a:rPr lang="ru-RU" sz="2700" dirty="0" smtClean="0">
                <a:ea typeface="Calibri"/>
                <a:cs typeface="Times New Roman"/>
              </a:rPr>
              <a:t>Интегрированный</a:t>
            </a:r>
            <a:br>
              <a:rPr lang="ru-RU" sz="2700" dirty="0" smtClean="0">
                <a:ea typeface="Calibri"/>
                <a:cs typeface="Times New Roman"/>
              </a:rPr>
            </a:br>
            <a:r>
              <a:rPr lang="ru-RU" sz="2700" dirty="0" smtClean="0">
                <a:ea typeface="Calibri"/>
                <a:cs typeface="Times New Roman"/>
              </a:rPr>
              <a:t>исследовательский проект</a:t>
            </a:r>
            <a:br>
              <a:rPr lang="ru-RU" sz="2700" dirty="0" smtClean="0">
                <a:ea typeface="Calibri"/>
                <a:cs typeface="Times New Roman"/>
              </a:rPr>
            </a:br>
            <a:r>
              <a:rPr lang="ru-RU" sz="1600" dirty="0" smtClean="0">
                <a:ea typeface="Calibri"/>
                <a:cs typeface="Times New Roman"/>
              </a:rPr>
              <a:t>учащихся третьих классов</a:t>
            </a:r>
            <a:r>
              <a:rPr lang="en-US" sz="4900" dirty="0" smtClean="0">
                <a:ea typeface="Calibri"/>
                <a:cs typeface="Times New Roman"/>
              </a:rPr>
              <a:t/>
            </a:r>
            <a:br>
              <a:rPr lang="en-US" sz="4900" dirty="0" smtClean="0">
                <a:ea typeface="Calibri"/>
                <a:cs typeface="Times New Roman"/>
              </a:rPr>
            </a:br>
            <a:r>
              <a:rPr lang="en-US" sz="4900" dirty="0">
                <a:ea typeface="Calibri"/>
                <a:cs typeface="Times New Roman"/>
              </a:rPr>
              <a:t/>
            </a:r>
            <a:br>
              <a:rPr lang="en-US" sz="4900" dirty="0">
                <a:ea typeface="Calibri"/>
                <a:cs typeface="Times New Roman"/>
              </a:rPr>
            </a:br>
            <a:r>
              <a:rPr lang="ru-RU" sz="3600" dirty="0">
                <a:solidFill>
                  <a:srgbClr val="FFFF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К</a:t>
            </a:r>
            <a:r>
              <a:rPr lang="ru-RU" sz="3600" dirty="0">
                <a:solidFill>
                  <a:srgbClr val="92D05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Н</a:t>
            </a:r>
            <a:r>
              <a:rPr lang="ru-RU" sz="3600" dirty="0">
                <a:solidFill>
                  <a:srgbClr val="00B0F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И</a:t>
            </a:r>
            <a:r>
              <a:rPr lang="ru-RU" sz="3600" dirty="0">
                <a:solidFill>
                  <a:srgbClr val="0070C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Ж</a:t>
            </a:r>
            <a:r>
              <a:rPr lang="ru-RU" sz="3600" dirty="0"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К</a:t>
            </a:r>
            <a:r>
              <a:rPr lang="ru-RU" sz="3600" dirty="0">
                <a:solidFill>
                  <a:srgbClr val="FFC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А</a:t>
            </a:r>
            <a:r>
              <a:rPr lang="ru-RU" sz="36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-</a:t>
            </a:r>
            <a:r>
              <a:rPr lang="ru-RU" sz="36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 </a:t>
            </a:r>
            <a:r>
              <a:rPr lang="ru-RU" sz="3600" dirty="0">
                <a:solidFill>
                  <a:srgbClr val="F79646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М</a:t>
            </a:r>
            <a:r>
              <a:rPr lang="ru-RU" sz="3600" dirty="0">
                <a:solidFill>
                  <a:srgbClr val="FFFF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А</a:t>
            </a:r>
            <a:r>
              <a:rPr lang="ru-RU" sz="3600" dirty="0">
                <a:solidFill>
                  <a:srgbClr val="92D05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Л</a:t>
            </a:r>
            <a:r>
              <a:rPr lang="ru-RU" sz="3600" dirty="0">
                <a:solidFill>
                  <a:srgbClr val="00B0F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Ы</a:t>
            </a:r>
            <a:r>
              <a:rPr lang="ru-RU" sz="3600" dirty="0">
                <a:solidFill>
                  <a:srgbClr val="0070C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Ш</a:t>
            </a:r>
            <a:r>
              <a:rPr lang="ru-RU" sz="3600" dirty="0"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КА</a:t>
            </a:r>
            <a:r>
              <a:rPr lang="en-US" sz="3600" dirty="0" smtClean="0">
                <a:ea typeface="Calibri"/>
                <a:cs typeface="Times New Roman"/>
              </a:rPr>
              <a:t/>
            </a:r>
            <a:br>
              <a:rPr lang="en-US" sz="3600" dirty="0" smtClean="0">
                <a:ea typeface="Calibri"/>
                <a:cs typeface="Times New Roman"/>
              </a:rPr>
            </a:br>
            <a:r>
              <a:rPr lang="ru-RU" sz="1600" b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Поучительные  </a:t>
            </a:r>
            <a:r>
              <a:rPr lang="ru-RU" sz="1600" b="1" dirty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истории, 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600" b="1" dirty="0">
                <a:solidFill>
                  <a:srgbClr val="0070C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придуманные и проиллюстрированные ребятами, 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600" b="1" dirty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для 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sz="1600" b="1" dirty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дошколят и младших школьников</a:t>
            </a:r>
            <a:r>
              <a:rPr lang="ru-RU" sz="1600" dirty="0">
                <a:ea typeface="Calibri"/>
                <a:cs typeface="Times New Roman"/>
              </a:rPr>
              <a:t/>
            </a:r>
            <a:br>
              <a:rPr lang="ru-RU" sz="1600" dirty="0">
                <a:ea typeface="Calibri"/>
                <a:cs typeface="Times New Roman"/>
              </a:rPr>
            </a:b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3200" dirty="0">
                <a:latin typeface="Times New Roman"/>
                <a:ea typeface="Times New Roman"/>
                <a:cs typeface="Times New Roman"/>
              </a:rPr>
              <a:t>                                     </a:t>
            </a:r>
            <a:r>
              <a:rPr lang="ru-RU" sz="1300" dirty="0" smtClean="0">
                <a:latin typeface="Times New Roman"/>
                <a:ea typeface="Times New Roman"/>
                <a:cs typeface="Times New Roman"/>
              </a:rPr>
              <a:t>автор проекта: </a:t>
            </a:r>
            <a:r>
              <a:rPr lang="ru-RU" sz="1300" dirty="0" err="1" smtClean="0">
                <a:latin typeface="Times New Roman"/>
                <a:ea typeface="Times New Roman"/>
                <a:cs typeface="Times New Roman"/>
              </a:rPr>
              <a:t>Терешкина</a:t>
            </a:r>
            <a:r>
              <a:rPr lang="ru-RU" sz="1300" dirty="0" smtClean="0">
                <a:latin typeface="Times New Roman"/>
                <a:ea typeface="Times New Roman"/>
                <a:cs typeface="Times New Roman"/>
              </a:rPr>
              <a:t> Ю.В. </a:t>
            </a:r>
            <a:br>
              <a:rPr lang="ru-RU" sz="13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1100" dirty="0" smtClean="0">
                <a:latin typeface="Times New Roman"/>
                <a:ea typeface="Times New Roman"/>
                <a:cs typeface="Times New Roman"/>
              </a:rPr>
              <a:t>Помощь в осуществлении проекта оказали:  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Серова Т.В., Медведева М.А., Боголюбов Д.А</a:t>
            </a:r>
            <a:r>
              <a:rPr lang="ru-RU" sz="1100" dirty="0" smtClean="0">
                <a:latin typeface="Times New Roman"/>
                <a:ea typeface="Times New Roman"/>
                <a:cs typeface="Times New Roman"/>
              </a:rPr>
              <a:t>.,                   </a:t>
            </a:r>
            <a:br>
              <a:rPr lang="ru-RU" sz="1100" dirty="0" smtClean="0">
                <a:latin typeface="Times New Roman"/>
                <a:ea typeface="Times New Roman"/>
                <a:cs typeface="Times New Roman"/>
              </a:rPr>
            </a:br>
            <a:r>
              <a:rPr lang="ru-RU" sz="1200" dirty="0"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    </a:t>
            </a:r>
            <a:r>
              <a:rPr lang="ru-RU" sz="1200" dirty="0" err="1" smtClean="0">
                <a:latin typeface="Times New Roman"/>
                <a:ea typeface="Times New Roman"/>
                <a:cs typeface="Times New Roman"/>
              </a:rPr>
              <a:t>Корованенко</a:t>
            </a:r>
            <a:r>
              <a:rPr lang="ru-RU" sz="1200" dirty="0" smtClean="0">
                <a:latin typeface="Times New Roman"/>
                <a:ea typeface="Times New Roman"/>
                <a:cs typeface="Times New Roman"/>
              </a:rPr>
              <a:t> Т.А.                                      </a:t>
            </a:r>
            <a:endParaRPr lang="ru-RU" sz="1200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1200" dirty="0" smtClean="0">
                <a:solidFill>
                  <a:srgbClr val="002060"/>
                </a:solidFill>
              </a:rPr>
              <a:t>                   </a:t>
            </a:r>
            <a:r>
              <a:rPr lang="ru-RU" sz="900" dirty="0" smtClean="0">
                <a:solidFill>
                  <a:srgbClr val="002060"/>
                </a:solidFill>
              </a:rPr>
              <a:t>МЕЖДУНАРОДНАЯ ШКОЛА ГЕРЦЕНОВСКОГО УНИВЕРСИТЕТА</a:t>
            </a:r>
          </a:p>
          <a:p>
            <a:pPr algn="ctr"/>
            <a:r>
              <a:rPr lang="ru-RU" sz="900" dirty="0" smtClean="0">
                <a:solidFill>
                  <a:srgbClr val="002060"/>
                </a:solidFill>
              </a:rPr>
              <a:t>САНКТ-ПЕТЕРБУРГ</a:t>
            </a:r>
          </a:p>
          <a:p>
            <a:pPr algn="ctr"/>
            <a:r>
              <a:rPr lang="ru-RU" sz="900" dirty="0" smtClean="0">
                <a:solidFill>
                  <a:srgbClr val="002060"/>
                </a:solidFill>
              </a:rPr>
              <a:t>2013</a:t>
            </a:r>
            <a:endParaRPr lang="ru-RU" sz="9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760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Стратегия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1600" b="1" dirty="0">
                <a:solidFill>
                  <a:schemeClr val="accent2"/>
                </a:solidFill>
                <a:latin typeface="Arial Black" pitchFamily="34" charset="0"/>
              </a:rPr>
              <a:t>IV </a:t>
            </a:r>
            <a:r>
              <a:rPr lang="ru-RU" sz="1600" b="1" dirty="0">
                <a:solidFill>
                  <a:schemeClr val="accent2"/>
                </a:solidFill>
                <a:latin typeface="Arial Black" pitchFamily="34" charset="0"/>
              </a:rPr>
              <a:t>этап. </a:t>
            </a:r>
            <a:r>
              <a:rPr lang="ru-RU" sz="1600" b="1" dirty="0" smtClean="0">
                <a:solidFill>
                  <a:schemeClr val="accent2"/>
                </a:solidFill>
                <a:latin typeface="Arial Black" pitchFamily="34" charset="0"/>
              </a:rPr>
              <a:t>Презентационный.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hlink"/>
                </a:solidFill>
              </a:rPr>
              <a:t>Презентация </a:t>
            </a:r>
            <a:r>
              <a:rPr lang="ru-RU" sz="1600" b="1" dirty="0" smtClean="0">
                <a:solidFill>
                  <a:schemeClr val="hlink"/>
                </a:solidFill>
              </a:rPr>
              <a:t>проекта</a:t>
            </a: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Clr>
                <a:srgbClr val="C00000"/>
              </a:buClr>
              <a:buNone/>
            </a:pP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Презентация проекта состоялась перед учениками первых и подготовительных классов.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rgbClr val="C00000"/>
              </a:buClr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был приурочен к ежегодной неделе детской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книги 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посвящен 110-летию со дня рождения Татьяны Мавриной (1902-1996). 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Младшие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школьники и учителя с интересом слушали поучительные истории, придуманные и рассказанные учащимися третьих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классов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 смотрели презентацию с красочными иллюстрациями.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364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7424"/>
            <a:ext cx="7467600" cy="1143000"/>
          </a:xfrm>
        </p:spPr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Стратегия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7467600" cy="5184576"/>
          </a:xfrm>
        </p:spPr>
        <p:txBody>
          <a:bodyPr>
            <a:normAutofit fontScale="85000" lnSpcReduction="20000"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Arial Black" pitchFamily="34" charset="0"/>
              </a:rPr>
              <a:t>IV </a:t>
            </a:r>
            <a:r>
              <a:rPr lang="ru-RU" sz="1600" b="1" dirty="0">
                <a:solidFill>
                  <a:schemeClr val="accent2"/>
                </a:solidFill>
                <a:latin typeface="Arial Black" pitchFamily="34" charset="0"/>
              </a:rPr>
              <a:t>этап. </a:t>
            </a:r>
            <a:r>
              <a:rPr lang="ru-RU" sz="1600" b="1" dirty="0" smtClean="0">
                <a:solidFill>
                  <a:schemeClr val="accent2"/>
                </a:solidFill>
                <a:latin typeface="Arial Black" pitchFamily="34" charset="0"/>
              </a:rPr>
              <a:t>Презентационный.</a:t>
            </a:r>
          </a:p>
          <a:p>
            <a:pPr marL="0" indent="0">
              <a:buNone/>
            </a:pPr>
            <a:endParaRPr lang="ru-RU" sz="1600" b="1" dirty="0" smtClean="0">
              <a:solidFill>
                <a:schemeClr val="accent2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hlink"/>
                </a:solidFill>
              </a:rPr>
              <a:t>Рефлексия и оценка ка</a:t>
            </a:r>
            <a:r>
              <a:rPr lang="ru-RU" sz="1600" b="1" dirty="0">
                <a:solidFill>
                  <a:srgbClr val="00B050"/>
                </a:solidFill>
              </a:rPr>
              <a:t>ч</a:t>
            </a:r>
            <a:r>
              <a:rPr lang="ru-RU" sz="1600" b="1" dirty="0">
                <a:solidFill>
                  <a:schemeClr val="hlink"/>
                </a:solidFill>
              </a:rPr>
              <a:t>ества  проекта: </a:t>
            </a:r>
          </a:p>
          <a:p>
            <a:pPr marL="0" indent="0">
              <a:buNone/>
            </a:pP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ель 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проекта реализована успешно, задачи выполнены. 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Ребята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познакомились с процессом создания книги и работой художника по созданию макета книги и книжной иллюстрации; 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получили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представление о книге как о целостном организме, основанном на синтезе литературы, изобразительного искусства и графического дизайна; </a:t>
            </a: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попробовали </a:t>
            </a:r>
            <a:r>
              <a:rPr lang="ru-RU" sz="1700" b="1" dirty="0">
                <a:latin typeface="Times New Roman" pitchFamily="18" charset="0"/>
                <a:cs typeface="Times New Roman" pitchFamily="18" charset="0"/>
              </a:rPr>
              <a:t>свои силы в качестве детского писателя, художника детской книги и дизайнера книжной графики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sz="17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rgbClr val="C00000"/>
                </a:solidFill>
              </a:rPr>
              <a:t>Изучение возможностей полученного продукта как итогового результата проекта: </a:t>
            </a:r>
            <a:endParaRPr lang="ru-RU" sz="16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Продуктом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проекта является макет книги «Книжка-малышка», выполненный на уроках информатики (индивидуальные проекты) и макет книги, выполненный на уроках изобразительного искусства и художественного труда  и составленный из индивидуальных творческих работ учащихся (индивидуально-совместный проект.)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итоговый результат проектной деятельности он несет в себе следующие возможности: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был представлен в виде презентации младшим школьникам и приурочен к ежегодной Неделе детской книги,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также представлен на всероссийский конкурс «Буква, слово, книга», посвященного 1150- </a:t>
            </a:r>
            <a:r>
              <a:rPr lang="ru-RU" sz="1600" b="1" dirty="0" err="1">
                <a:latin typeface="Times New Roman" pitchFamily="18" charset="0"/>
                <a:cs typeface="Times New Roman" pitchFamily="18" charset="0"/>
              </a:rPr>
              <a:t>летию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славянской письменности.</a:t>
            </a:r>
          </a:p>
          <a:p>
            <a:pPr marL="0" indent="0">
              <a:buNone/>
            </a:pPr>
            <a:endParaRPr lang="ru-RU" sz="1600" dirty="0"/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3663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4900" dirty="0">
                <a:ea typeface="Calibri"/>
                <a:cs typeface="Times New Roman"/>
              </a:rPr>
              <a:t/>
            </a:r>
            <a:br>
              <a:rPr lang="ru-RU" sz="4900" dirty="0">
                <a:ea typeface="Calibri"/>
                <a:cs typeface="Times New Roman"/>
              </a:rPr>
            </a:br>
            <a:r>
              <a:rPr lang="en-US" sz="4900" dirty="0" smtClean="0">
                <a:ea typeface="Calibri"/>
                <a:cs typeface="Times New Roman"/>
              </a:rPr>
              <a:t/>
            </a:r>
            <a:br>
              <a:rPr lang="en-US" sz="4900" dirty="0" smtClean="0">
                <a:ea typeface="Calibri"/>
                <a:cs typeface="Times New Roman"/>
              </a:rPr>
            </a:br>
            <a:r>
              <a:rPr lang="en-US" sz="4900" dirty="0">
                <a:ea typeface="Calibri"/>
                <a:cs typeface="Times New Roman"/>
              </a:rPr>
              <a:t/>
            </a:r>
            <a:br>
              <a:rPr lang="en-US" sz="4900" dirty="0">
                <a:ea typeface="Calibri"/>
                <a:cs typeface="Times New Roman"/>
              </a:rPr>
            </a:br>
            <a:r>
              <a:rPr lang="ru-RU" sz="4900" dirty="0">
                <a:solidFill>
                  <a:srgbClr val="FFFF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К</a:t>
            </a:r>
            <a:r>
              <a:rPr lang="ru-RU" sz="4900" dirty="0">
                <a:solidFill>
                  <a:srgbClr val="92D05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Н</a:t>
            </a:r>
            <a:r>
              <a:rPr lang="ru-RU" sz="4900" dirty="0">
                <a:solidFill>
                  <a:srgbClr val="00B0F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И</a:t>
            </a:r>
            <a:r>
              <a:rPr lang="ru-RU" sz="4900" dirty="0">
                <a:solidFill>
                  <a:srgbClr val="0070C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Ж</a:t>
            </a:r>
            <a:r>
              <a:rPr lang="ru-RU" sz="4900" dirty="0"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К</a:t>
            </a:r>
            <a:r>
              <a:rPr lang="ru-RU" sz="4900" dirty="0">
                <a:solidFill>
                  <a:srgbClr val="FFC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А</a:t>
            </a:r>
            <a:r>
              <a:rPr lang="ru-RU" sz="49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 </a:t>
            </a:r>
            <a:r>
              <a:rPr lang="ru-RU" sz="4900" dirty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-</a:t>
            </a:r>
            <a:r>
              <a:rPr lang="ru-RU" sz="4900" dirty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 </a:t>
            </a:r>
            <a:r>
              <a:rPr lang="ru-RU" sz="4900" dirty="0">
                <a:solidFill>
                  <a:srgbClr val="F79646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М</a:t>
            </a:r>
            <a:r>
              <a:rPr lang="ru-RU" sz="4900" dirty="0">
                <a:solidFill>
                  <a:srgbClr val="FFFF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А</a:t>
            </a:r>
            <a:r>
              <a:rPr lang="ru-RU" sz="4900" dirty="0">
                <a:solidFill>
                  <a:srgbClr val="92D05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Л</a:t>
            </a:r>
            <a:r>
              <a:rPr lang="ru-RU" sz="4900" dirty="0">
                <a:solidFill>
                  <a:srgbClr val="00B0F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Ы</a:t>
            </a:r>
            <a:r>
              <a:rPr lang="ru-RU" sz="4900" dirty="0">
                <a:solidFill>
                  <a:srgbClr val="0070C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Ш</a:t>
            </a:r>
            <a:r>
              <a:rPr lang="ru-RU" sz="4900" dirty="0"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КА</a:t>
            </a:r>
            <a:r>
              <a:rPr lang="en-US" sz="4900" dirty="0" smtClean="0">
                <a:ea typeface="Calibri"/>
                <a:cs typeface="Times New Roman"/>
              </a:rPr>
              <a:t/>
            </a:r>
            <a:br>
              <a:rPr lang="en-US" sz="4900" dirty="0" smtClean="0">
                <a:ea typeface="Calibri"/>
                <a:cs typeface="Times New Roman"/>
              </a:rPr>
            </a:br>
            <a:r>
              <a:rPr lang="ru-RU" sz="2200" b="1" dirty="0" smtClean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Поучительные  </a:t>
            </a:r>
            <a:r>
              <a:rPr lang="ru-RU" sz="2200" b="1" dirty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истории, 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b="1" dirty="0">
                <a:solidFill>
                  <a:srgbClr val="0070C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придуманные и проиллюстрированные ребятами, 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b="1" dirty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для 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sz="2200" b="1" dirty="0">
                <a:solidFill>
                  <a:srgbClr val="FF00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дошколят и младших школьников</a:t>
            </a: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3200" dirty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sz="1200" dirty="0" smtClean="0">
                <a:solidFill>
                  <a:srgbClr val="002060"/>
                </a:solidFill>
              </a:rPr>
              <a:t>                   </a:t>
            </a:r>
            <a:r>
              <a:rPr lang="ru-RU" sz="1200" dirty="0" smtClean="0">
                <a:solidFill>
                  <a:srgbClr val="002060"/>
                </a:solidFill>
              </a:rPr>
              <a:t>МЕЖДУНАРОДНАЯ ШКОЛА ГЕРЦЕНОВСКОГО УНИВЕРСИТЕТА</a:t>
            </a:r>
          </a:p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САНКТ-ПЕТЕРБУРГ</a:t>
            </a:r>
          </a:p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2013</a:t>
            </a: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293097"/>
            <a:ext cx="129614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291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904885" y="548680"/>
            <a:ext cx="7467600" cy="1143000"/>
          </a:xfrm>
        </p:spPr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Максим Прохоров</a:t>
            </a:r>
            <a:r>
              <a:rPr lang="ru-RU" sz="1050" dirty="0">
                <a:latin typeface="Calibri"/>
                <a:ea typeface="Calibri"/>
                <a:cs typeface="Times New Roman"/>
              </a:rPr>
              <a:t/>
            </a:r>
            <a:br>
              <a:rPr lang="ru-RU" sz="1050" dirty="0"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1835696" y="1637170"/>
            <a:ext cx="7859216" cy="4873752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Дракоша </a:t>
            </a:r>
            <a:endParaRPr lang="ru-RU" sz="65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и             </a:t>
            </a:r>
            <a:endParaRPr lang="ru-RU" sz="6500" dirty="0">
              <a:latin typeface="Calibri"/>
              <a:ea typeface="Calibri"/>
              <a:cs typeface="Times New Roman"/>
            </a:endParaRPr>
          </a:p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лекарство</a:t>
            </a: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endParaRPr lang="ru-RU" sz="6500" dirty="0">
              <a:latin typeface="Calibri"/>
              <a:ea typeface="Calibri"/>
              <a:cs typeface="Times New Roman"/>
            </a:endParaRP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567" y="2132856"/>
            <a:ext cx="4290695" cy="3162300"/>
          </a:xfrm>
          <a:prstGeom prst="rect">
            <a:avLst/>
          </a:prstGeom>
          <a:ln w="228600" cap="sq" cmpd="thickThin">
            <a:solidFill>
              <a:schemeClr val="accent2">
                <a:lumMod val="75000"/>
              </a:schemeClr>
            </a:solidFill>
            <a:prstDash val="solid"/>
            <a:miter lim="800000"/>
          </a:ln>
          <a:effectLst>
            <a:innerShdw blurRad="63500" dist="50800" dir="2700000">
              <a:prstClr val="black">
                <a:alpha val="50000"/>
              </a:prstClr>
            </a:innerShdw>
          </a:effectLst>
          <a:scene3d>
            <a:camera prst="perspectiveContrastingRightFacing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63001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000"/>
                            </p:stCondLst>
                            <p:childTnLst>
                              <p:par>
                                <p:cTn id="6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952" y="3212976"/>
            <a:ext cx="8307288" cy="3024336"/>
          </a:xfrm>
        </p:spPr>
        <p:txBody>
          <a:bodyPr>
            <a:normAutofit fontScale="90000"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неведомой стране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жил             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невиданный 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Дракоша. </a:t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Больше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всего на свете он любил летать.                     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И от этого часто болел,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простужался.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Лекарства он не принимал, потому что считал, что лекарства горькие и не приносят пользу. </a:t>
            </a:r>
            <a:r>
              <a:rPr lang="ru-RU" sz="2800" dirty="0">
                <a:latin typeface="Calibri"/>
                <a:ea typeface="Calibri"/>
                <a:cs typeface="Times New Roman"/>
              </a:rPr>
              <a:t/>
            </a:r>
            <a:br>
              <a:rPr lang="ru-RU" sz="2800" dirty="0"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У </a:t>
            </a:r>
            <a:r>
              <a:rPr lang="ru-RU" sz="2800" b="1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Дракоши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был друг Петя. Петя был сыном врача. Как то раз Дракоша заболел так сильно, что не мог летать.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2996952"/>
            <a:ext cx="7859216" cy="17054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4" y="836712"/>
            <a:ext cx="3505200" cy="25831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2879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952" y="3212976"/>
            <a:ext cx="8307288" cy="3024336"/>
          </a:xfrm>
        </p:spPr>
        <p:txBody>
          <a:bodyPr>
            <a:normAutofit/>
          </a:bodyPr>
          <a:lstStyle/>
          <a:p>
            <a:pPr algn="r">
              <a:lnSpc>
                <a:spcPct val="115000"/>
              </a:lnSpc>
              <a:spcAft>
                <a:spcPts val="1000"/>
              </a:spcAft>
            </a:pPr>
            <a:r>
              <a:rPr lang="ru-RU" sz="1200" dirty="0">
                <a:latin typeface="Calibri"/>
                <a:ea typeface="Calibri"/>
                <a:cs typeface="Times New Roman"/>
              </a:rPr>
              <a:t> </a:t>
            </a:r>
            <a:r>
              <a:rPr lang="ru-RU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827584" y="2996952"/>
            <a:ext cx="7859216" cy="17054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323535"/>
            <a:ext cx="7632848" cy="64851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Болезнь никак не проходила, поэтому </a:t>
            </a:r>
            <a:r>
              <a:rPr lang="ru-RU" sz="2500" b="1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Дракоше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было грустно. А он обещал Пете прийти в гости. 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И наконец, наступил тот день. Петя ждал и ждал с нетерпением, а Дракоша все не приходил. 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У Пети лопнуло терпение. Он собрался и пошел к </a:t>
            </a:r>
            <a:r>
              <a:rPr lang="ru-RU" sz="2500" b="1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Дракоше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r>
              <a:rPr lang="ru-RU" sz="2500" dirty="0">
                <a:latin typeface="Times New Roman"/>
                <a:ea typeface="Times New Roman"/>
                <a:cs typeface="Times New Roman"/>
              </a:rPr>
              <a:t> </a:t>
            </a:r>
            <a:endParaRPr lang="ru-RU" sz="2500" b="1" dirty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Times New Roman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Когда 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он открыл дверь, то невероятно удивился, увидев больного </a:t>
            </a:r>
            <a:r>
              <a:rPr lang="ru-RU" sz="2500" b="1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Дракошу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, лежавшего на </a:t>
            </a:r>
            <a:endParaRPr lang="en-US" sz="2500" b="1" dirty="0" smtClean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кровати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 </a:t>
            </a:r>
            <a:endParaRPr lang="ru-RU" sz="2500" b="1" dirty="0" smtClean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Петя 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достал из своего чемодана бутылочку.</a:t>
            </a:r>
            <a:endParaRPr lang="ru-RU" sz="250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52320" y="3789040"/>
            <a:ext cx="1115857" cy="22389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63338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952" y="4797152"/>
            <a:ext cx="8307288" cy="14401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1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r>
              <a:rPr lang="ru-RU" sz="800" dirty="0">
                <a:latin typeface="Calibri"/>
                <a:ea typeface="Calibri"/>
                <a:cs typeface="Times New Roman"/>
              </a:rPr>
              <a:t/>
            </a:r>
            <a:br>
              <a:rPr lang="ru-RU" sz="800" dirty="0">
                <a:latin typeface="Calibri"/>
                <a:ea typeface="Calibri"/>
                <a:cs typeface="Times New Roman"/>
              </a:rPr>
            </a:br>
            <a:r>
              <a:rPr lang="ru-RU" sz="1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r>
              <a:rPr lang="ru-RU" sz="800" dirty="0">
                <a:latin typeface="Calibri"/>
                <a:ea typeface="Calibri"/>
                <a:cs typeface="Times New Roman"/>
              </a:rPr>
              <a:t/>
            </a:r>
            <a:br>
              <a:rPr lang="ru-RU" sz="800" dirty="0">
                <a:latin typeface="Calibri"/>
                <a:ea typeface="Calibri"/>
                <a:cs typeface="Times New Roman"/>
              </a:rPr>
            </a:br>
            <a:r>
              <a:rPr lang="ru-RU" sz="1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r>
              <a:rPr lang="ru-RU" sz="800" dirty="0">
                <a:latin typeface="Calibri"/>
                <a:ea typeface="Calibri"/>
                <a:cs typeface="Times New Roman"/>
              </a:rPr>
              <a:t/>
            </a:r>
            <a:br>
              <a:rPr lang="ru-RU" sz="800" dirty="0">
                <a:latin typeface="Calibri"/>
                <a:ea typeface="Calibri"/>
                <a:cs typeface="Times New Roman"/>
              </a:rPr>
            </a:br>
            <a:r>
              <a:rPr lang="ru-RU" sz="1200" dirty="0" smtClean="0">
                <a:latin typeface="Calibri"/>
                <a:ea typeface="Calibri"/>
                <a:cs typeface="Times New Roman"/>
              </a:rPr>
              <a:t> </a:t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5589240"/>
            <a:ext cx="7859216" cy="112933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500" b="1" cap="small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Петя стал уговаривать </a:t>
            </a:r>
            <a:r>
              <a:rPr lang="ru-RU" sz="2500" b="1" cap="small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Дракошу</a:t>
            </a:r>
            <a:r>
              <a:rPr lang="ru-RU" sz="2500" b="1" cap="small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выпить микстуру.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endParaRPr lang="ru-RU" sz="2500" dirty="0"/>
          </a:p>
        </p:txBody>
      </p:sp>
      <p:pic>
        <p:nvPicPr>
          <p:cNvPr id="6" name="Рисунок 5"/>
          <p:cNvPicPr/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7" y="1484784"/>
            <a:ext cx="5270889" cy="3874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32656"/>
            <a:ext cx="8136904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Дракоша увидел ее и от страха спрятался под одеяло.</a:t>
            </a:r>
            <a:endParaRPr lang="ru-RU" sz="25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4092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1952" y="4797152"/>
            <a:ext cx="8307288" cy="14401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4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24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r>
              <a:rPr lang="ru-RU" sz="2400" dirty="0">
                <a:latin typeface="Calibri"/>
                <a:ea typeface="Calibri"/>
                <a:cs typeface="Times New Roman"/>
              </a:rPr>
              <a:t/>
            </a:r>
            <a:br>
              <a:rPr lang="ru-RU" sz="2400" dirty="0">
                <a:latin typeface="Calibri"/>
                <a:ea typeface="Calibri"/>
                <a:cs typeface="Times New Roman"/>
              </a:rPr>
            </a:br>
            <a:r>
              <a:rPr lang="ru-RU" sz="1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r>
              <a:rPr lang="ru-RU" sz="800" dirty="0">
                <a:latin typeface="Calibri"/>
                <a:ea typeface="Calibri"/>
                <a:cs typeface="Times New Roman"/>
              </a:rPr>
              <a:t/>
            </a:r>
            <a:br>
              <a:rPr lang="ru-RU" sz="800" dirty="0">
                <a:latin typeface="Calibri"/>
                <a:ea typeface="Calibri"/>
                <a:cs typeface="Times New Roman"/>
              </a:rPr>
            </a:br>
            <a:r>
              <a:rPr lang="ru-RU" sz="1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r>
              <a:rPr lang="ru-RU" sz="800" dirty="0">
                <a:latin typeface="Calibri"/>
                <a:ea typeface="Calibri"/>
                <a:cs typeface="Times New Roman"/>
              </a:rPr>
              <a:t/>
            </a:r>
            <a:br>
              <a:rPr lang="ru-RU" sz="800" dirty="0">
                <a:latin typeface="Calibri"/>
                <a:ea typeface="Calibri"/>
                <a:cs typeface="Times New Roman"/>
              </a:rPr>
            </a:br>
            <a:r>
              <a:rPr lang="ru-RU" sz="1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r>
              <a:rPr lang="ru-RU" sz="800" dirty="0">
                <a:latin typeface="Calibri"/>
                <a:ea typeface="Calibri"/>
                <a:cs typeface="Times New Roman"/>
              </a:rPr>
              <a:t/>
            </a:r>
            <a:br>
              <a:rPr lang="ru-RU" sz="800" dirty="0">
                <a:latin typeface="Calibri"/>
                <a:ea typeface="Calibri"/>
                <a:cs typeface="Times New Roman"/>
              </a:rPr>
            </a:br>
            <a:r>
              <a:rPr lang="ru-RU" sz="1200" dirty="0" smtClean="0">
                <a:latin typeface="Calibri"/>
                <a:ea typeface="Calibri"/>
                <a:cs typeface="Times New Roman"/>
              </a:rPr>
              <a:t> </a:t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1200" dirty="0" smtClean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 smtClean="0">
                <a:latin typeface="Calibri"/>
                <a:ea typeface="Calibri"/>
                <a:cs typeface="Times New Roman"/>
              </a:rPr>
            </a:br>
            <a:r>
              <a:rPr lang="ru-RU" sz="1200" dirty="0">
                <a:latin typeface="Calibri"/>
                <a:ea typeface="Calibri"/>
                <a:cs typeface="Times New Roman"/>
              </a:rPr>
              <a:t/>
            </a:r>
            <a:br>
              <a:rPr lang="ru-RU" sz="1200" dirty="0"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5589240"/>
            <a:ext cx="7859216" cy="1129336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15000"/>
              </a:lnSpc>
              <a:spcAft>
                <a:spcPts val="1000"/>
              </a:spcAft>
              <a:buNone/>
            </a:pPr>
            <a:endParaRPr lang="ru-RU" sz="2500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5684" y="457200"/>
            <a:ext cx="8136904" cy="5856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Он согласился и выпил всю бутылочку кисло-сладкой микстуры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Чудеса! Чудо! Дракоша выздоровел!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500" b="1" dirty="0" smtClean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500" b="1" dirty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500" b="1" dirty="0" smtClean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endParaRPr lang="ru-RU" sz="2500" b="1" dirty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 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И с тех пор никогда больше не отказывался 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лечиться!</a:t>
            </a:r>
            <a:endParaRPr lang="ru-RU" sz="2500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050" dirty="0">
                <a:latin typeface="Calibri"/>
                <a:ea typeface="Calibri"/>
                <a:cs typeface="Times New Roman"/>
              </a:rPr>
              <a:t> </a:t>
            </a:r>
            <a:endParaRPr lang="ru-RU" sz="1050" dirty="0">
              <a:effectLst/>
              <a:latin typeface="Calibri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3542" y="2852936"/>
            <a:ext cx="2461189" cy="23131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14780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Мария </a:t>
            </a:r>
            <a:r>
              <a:rPr lang="ru-RU" sz="3200" b="1" dirty="0" err="1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Крыцина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2924944"/>
            <a:ext cx="3424427" cy="29745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3347864" y="1340767"/>
            <a:ext cx="5724128" cy="23929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Хвастливая                                     собачка</a:t>
            </a:r>
            <a:endParaRPr lang="ru-RU" sz="65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41739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229200"/>
            <a:ext cx="7467600" cy="1143000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Жила-была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Собачка,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которая                          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все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время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хвасталась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: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«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Я сильнее самого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сильного                                                        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богатыря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!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И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я могу поднять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даже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слона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!!!»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Однажды Собачка пришла в гости к Кролику.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И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там она увидела гирю в 5 кг.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Она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стала хвастаться, что поднимет гирю одной лапой.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620688"/>
            <a:ext cx="4608512" cy="3382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69417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Обоснование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b="1" dirty="0">
                <a:solidFill>
                  <a:schemeClr val="accent2"/>
                </a:solidFill>
              </a:rPr>
              <a:t>Проектная деятельность учащихся по реализации </a:t>
            </a:r>
            <a:r>
              <a:rPr lang="ru-RU" sz="1600" b="1" dirty="0" smtClean="0">
                <a:solidFill>
                  <a:schemeClr val="accent2"/>
                </a:solidFill>
              </a:rPr>
              <a:t>интегрированного исследовательского проекта  «Книжка-малышка» </a:t>
            </a:r>
            <a:r>
              <a:rPr lang="ru-RU" sz="1600" b="1" dirty="0">
                <a:solidFill>
                  <a:schemeClr val="accent2"/>
                </a:solidFill>
              </a:rPr>
              <a:t>осуществлена в рамках педагогического проекта совместной творческой деятельности учащихся «Вместе-лучше», разработанного педагогом </a:t>
            </a:r>
            <a:r>
              <a:rPr lang="ru-RU" sz="1600" b="1" dirty="0" err="1">
                <a:solidFill>
                  <a:schemeClr val="accent2"/>
                </a:solidFill>
              </a:rPr>
              <a:t>Терешкиной</a:t>
            </a:r>
            <a:r>
              <a:rPr lang="ru-RU" sz="1600" b="1" dirty="0">
                <a:solidFill>
                  <a:schemeClr val="accent2"/>
                </a:solidFill>
              </a:rPr>
              <a:t> Ю.В</a:t>
            </a:r>
            <a:r>
              <a:rPr lang="ru-RU" sz="1600" b="1" dirty="0" smtClean="0">
                <a:solidFill>
                  <a:schemeClr val="accent2"/>
                </a:solidFill>
              </a:rPr>
              <a:t>.</a:t>
            </a:r>
          </a:p>
          <a:p>
            <a:pPr>
              <a:spcBef>
                <a:spcPct val="60000"/>
              </a:spcBef>
            </a:pPr>
            <a:r>
              <a:rPr lang="ru-RU" sz="1600" b="1" dirty="0" smtClean="0"/>
              <a:t>Проект  «Книжка-малышка» </a:t>
            </a:r>
            <a:r>
              <a:rPr lang="ru-RU" sz="1600" b="1" dirty="0"/>
              <a:t>осуществлен учащимися </a:t>
            </a:r>
            <a:r>
              <a:rPr lang="ru-RU" sz="1600" b="1" dirty="0" smtClean="0"/>
              <a:t>3А и 3Б </a:t>
            </a:r>
            <a:r>
              <a:rPr lang="ru-RU" sz="1600" b="1" dirty="0"/>
              <a:t>классов в течении </a:t>
            </a:r>
            <a:r>
              <a:rPr lang="ru-RU" sz="1600" b="1" dirty="0" smtClean="0"/>
              <a:t>2-3 четверти 2012-2013 </a:t>
            </a:r>
            <a:r>
              <a:rPr lang="ru-RU" sz="1600" b="1" dirty="0"/>
              <a:t>учебного года</a:t>
            </a:r>
          </a:p>
          <a:p>
            <a:pPr>
              <a:spcBef>
                <a:spcPct val="60000"/>
              </a:spcBef>
            </a:pPr>
            <a:r>
              <a:rPr lang="ru-RU" sz="1600" b="1" dirty="0" smtClean="0"/>
              <a:t>Направленность </a:t>
            </a:r>
            <a:r>
              <a:rPr lang="ru-RU" sz="1600" b="1" dirty="0"/>
              <a:t>проектной деятельности: </a:t>
            </a:r>
            <a:r>
              <a:rPr lang="ru-RU" sz="1600" b="1" dirty="0" smtClean="0"/>
              <a:t>исследовательский, практико-ориентированный </a:t>
            </a:r>
            <a:r>
              <a:rPr lang="ru-RU" sz="1600" b="1" dirty="0"/>
              <a:t>характер</a:t>
            </a:r>
          </a:p>
          <a:p>
            <a:pPr>
              <a:spcBef>
                <a:spcPct val="60000"/>
              </a:spcBef>
            </a:pPr>
            <a:r>
              <a:rPr lang="ru-RU" sz="1600" b="1" dirty="0"/>
              <a:t>Форма организации: </a:t>
            </a:r>
            <a:r>
              <a:rPr lang="ru-RU" sz="1600" b="1" dirty="0" smtClean="0"/>
              <a:t>индивидуально- совместная творческая </a:t>
            </a:r>
            <a:r>
              <a:rPr lang="ru-RU" sz="1600" b="1" dirty="0"/>
              <a:t>работа</a:t>
            </a:r>
          </a:p>
          <a:p>
            <a:pPr>
              <a:spcBef>
                <a:spcPct val="60000"/>
              </a:spcBef>
            </a:pPr>
            <a:r>
              <a:rPr lang="ru-RU" sz="1600" b="1" dirty="0"/>
              <a:t>Форма представления проекта: </a:t>
            </a:r>
            <a:r>
              <a:rPr lang="ru-RU" sz="1600" b="1" dirty="0" smtClean="0"/>
              <a:t>презентация</a:t>
            </a:r>
            <a:endParaRPr lang="ru-RU" sz="1600" b="1" dirty="0"/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730109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2292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Подошла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Собачка к гире и даже с места ее сдвинуть не могла.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Кролик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только усмехнулся.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1640" y="476672"/>
            <a:ext cx="6498166" cy="45698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58342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4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229200"/>
            <a:ext cx="7467600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Тогда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Собачка сказала: «Я, конечно, не могла поднять гирю, но я сильна умом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!»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И она пошла к Ёжику, который считался в лесу самым умным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en-US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Ёжик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загадал Собачке свою загадку:</a:t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en-US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«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У кого в лесу иголки</a:t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en-US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Колючие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,  как у елки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?»</a:t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r>
              <a:rPr lang="en-US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И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собачка ничего не ответила.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Но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она поняла, что и умом не сильна. 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Зато </a:t>
            </a:r>
            <a:r>
              <a:rPr lang="ru-RU" sz="27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перестала хвастаться</a:t>
            </a:r>
            <a:r>
              <a:rPr lang="ru-RU" sz="27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endParaRPr lang="ru-RU" sz="2700" b="1" dirty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66800" y="5386086"/>
            <a:ext cx="2286000" cy="7848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700" b="1" cap="small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700" b="1" cap="small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5"/>
          <p:cNvPicPr>
            <a:picLocks noGrp="1" noChangeAspect="1"/>
          </p:cNvPicPr>
          <p:nvPr>
            <p:ph sz="quarter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3284984"/>
            <a:ext cx="1872208" cy="209160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13067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Дарья Сапрыкина 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1340416"/>
            <a:ext cx="7992888" cy="259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Веселый                                                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котенок</a:t>
            </a:r>
            <a:endParaRPr lang="ru-RU" sz="65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9552" y="2818007"/>
            <a:ext cx="4680520" cy="28607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75335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301208"/>
            <a:ext cx="7467600" cy="1143000"/>
          </a:xfrm>
        </p:spPr>
        <p:txBody>
          <a:bodyPr>
            <a:noAutofit/>
          </a:bodyPr>
          <a:lstStyle/>
          <a:p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                       </a:t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                                                       Жил был </a:t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               веселый,               </a:t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добрый и внимательный котенок </a:t>
            </a:r>
            <a:r>
              <a:rPr lang="ru-RU" sz="2500" b="1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Мурзик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 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	</a:t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У 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него было много друзей. Котята любили играть с </a:t>
            </a:r>
            <a:r>
              <a:rPr lang="ru-RU" sz="2500" b="1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Мурзиком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, приходили к нему в гости, ходили вместе на лужайку, ловили мышек. </a:t>
            </a:r>
            <a:endParaRPr lang="ru-RU" sz="25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47864" y="836712"/>
            <a:ext cx="4248472" cy="294427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9144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229200"/>
            <a:ext cx="7467600" cy="1143000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Но 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один котенок обманывал 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приятелей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, даже ябедничал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Однажды он сказал друзьям, что это </a:t>
            </a:r>
            <a:r>
              <a:rPr lang="ru-RU" sz="2500" b="1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Мурзик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их обманул.</a:t>
            </a:r>
            <a:endParaRPr lang="ru-RU" sz="25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624" y="205489"/>
            <a:ext cx="7147284" cy="43966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00164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0824" y="5454352"/>
            <a:ext cx="7467600" cy="1143000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Но 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друзья не поверили. Они знали </a:t>
            </a:r>
            <a:r>
              <a:rPr lang="ru-RU" sz="2500" b="1" dirty="0" err="1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Мурзика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уже давно. Он был хороший и никогда их не обманывал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А несчастному обманщику пришлось извиняться. </a:t>
            </a:r>
            <a:b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Все котята побежали играть на лужайку.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672" y="355651"/>
            <a:ext cx="5472608" cy="36892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873477" y="5445224"/>
            <a:ext cx="7467600" cy="1143000"/>
          </a:xfrm>
          <a:prstGeom prst="rect">
            <a:avLst/>
          </a:prstGeom>
        </p:spPr>
        <p:txBody>
          <a:bodyPr vert="horz" anchor="b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000" b="0" kern="1200" cap="small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endParaRPr lang="ru-RU" sz="2500" b="1" dirty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4000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>
            <a:alpha val="7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Дарья Околышева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91680" y="1700808"/>
            <a:ext cx="7992888" cy="1175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Про куклу Сару.</a:t>
            </a:r>
            <a:endParaRPr lang="ru-RU" sz="65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43808" y="3284985"/>
            <a:ext cx="3743953" cy="2945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927390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>
            <a:alpha val="7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191072"/>
            <a:ext cx="5472608" cy="4614192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 одном магазине была полка с веселыми, красивыми, большими и нарядными куклами. Они стояли в огромных коробках.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А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кукла Сара была не в коробке и не такая красивая, как остальные.</a:t>
            </a:r>
            <a:b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endParaRPr lang="ru-RU" sz="32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3" y="1159645"/>
            <a:ext cx="2736305" cy="370951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4990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>
            <a:alpha val="7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496944" cy="1584176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Девочка </a:t>
            </a:r>
            <a:r>
              <a:rPr lang="ru-RU" sz="29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по имени Лара увидела грустную Сару и купила ее. </a:t>
            </a:r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9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Лара </a:t>
            </a:r>
            <a:r>
              <a:rPr lang="ru-RU" sz="29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была счастлива, </a:t>
            </a:r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9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ведь Сара была единственная такая, ни на кого не похожая.</a:t>
            </a:r>
            <a:br>
              <a:rPr lang="ru-RU" sz="29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9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59632" y="404664"/>
            <a:ext cx="6756616" cy="42410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63391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>
            <a:alpha val="74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340768"/>
            <a:ext cx="8520202" cy="5256584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          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Дома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Лара сшила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      любимице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красивые платья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      с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рукавами, разноцветные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      кофточки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, юбки из шелка.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Сара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очень любила Лару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,</a:t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а Лара Сару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</a:t>
            </a:r>
            <a:b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	Лара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всегда заботилась о подруге.</a:t>
            </a:r>
            <a:b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86979" y="2348880"/>
            <a:ext cx="3689477" cy="32121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908720"/>
            <a:ext cx="3471869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989444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7467600" cy="1143000"/>
          </a:xfrm>
        </p:spPr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Обоснование проблемы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4873752"/>
          </a:xfrm>
        </p:spPr>
        <p:txBody>
          <a:bodyPr>
            <a:normAutofit lnSpcReduction="10000"/>
          </a:bodyPr>
          <a:lstStyle/>
          <a:p>
            <a:pPr>
              <a:spcBef>
                <a:spcPct val="60000"/>
              </a:spcBef>
            </a:pPr>
            <a:r>
              <a:rPr lang="ru-RU" sz="2000" b="1" dirty="0">
                <a:solidFill>
                  <a:schemeClr val="hlink"/>
                </a:solidFill>
              </a:rPr>
              <a:t>Поиск и анализ проблемы</a:t>
            </a:r>
          </a:p>
          <a:p>
            <a:pPr algn="just">
              <a:spcBef>
                <a:spcPct val="60000"/>
              </a:spcBef>
              <a:buFont typeface="Wingdings" pitchFamily="2" charset="2"/>
              <a:buNone/>
            </a:pPr>
            <a:r>
              <a:rPr lang="ru-RU" sz="1600" b="1" dirty="0"/>
              <a:t>    </a:t>
            </a:r>
            <a:r>
              <a:rPr lang="ru-RU" sz="1600" b="1" dirty="0" smtClean="0"/>
              <a:t>		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Изучая в 1 четверти тему «Твои книжки» (тема года «Искусство вокруг нас»</a:t>
            </a:r>
            <a:r>
              <a:rPr lang="en-US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программе Б.М. </a:t>
            </a:r>
            <a:r>
              <a:rPr lang="ru-RU" sz="1600" b="1" dirty="0" err="1" smtClean="0">
                <a:latin typeface="Times New Roman" pitchFamily="18" charset="0"/>
                <a:cs typeface="Times New Roman" pitchFamily="18" charset="0"/>
              </a:rPr>
              <a:t>Неменского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), учащиеся  третьих классов знакомятся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с многообразием форм и видов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книг,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работой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художника по созданию книги и книжной иллюстрации.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60000"/>
              </a:spcBef>
              <a:buFont typeface="Wingdings" pitchFamily="2" charset="2"/>
              <a:buNone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60000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ограничиться в задании только созданием иллюстрации или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буквицы, роль художника по созданию книги воспринимается ребятами недостаточно ярко и полно. Встает 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проблема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недопонимания значимости работы художника. 	</a:t>
            </a:r>
            <a:endParaRPr lang="en-US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spcBef>
                <a:spcPct val="60000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Вариант задания «разработка детской книжки-игрушки с иллюстрациями» более интересна и более полно раскрывает значимость работы художника по созданию книги. Однако, (как показал многолетний опыт), ребятам гораздо интереснее делать иллюстрации к собственным рассказам и историям, поэтому и возникла идея по созданию детской книжки-малышки, где бы ребята смогли попробовать свои силы и в качестве писателей, и в качестве художников детской книги, и в качестве дизайнеров книжной графики.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</a:pP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209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7467600" cy="1143000"/>
          </a:xfrm>
        </p:spPr>
        <p:txBody>
          <a:bodyPr/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Евгений Соболевский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03848" y="1124744"/>
            <a:ext cx="7992888" cy="3953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</a:t>
            </a: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Хрюшка </a:t>
            </a:r>
            <a:endParaRPr lang="ru-RU" sz="6500" b="1" dirty="0" smtClean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и 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игрушка</a:t>
            </a:r>
            <a:endParaRPr lang="ru-RU" sz="6500" b="1" dirty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1484784"/>
            <a:ext cx="3705672" cy="49163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398077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45224"/>
            <a:ext cx="8208912" cy="1143000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Хрюшка     Вася однажды 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гулял в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</a:t>
            </a:r>
            <a:b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парке 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и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нашёл игрушку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  Это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была машинка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                       </a:t>
            </a:r>
            <a:b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Игрушка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была 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очень интересная. </a:t>
            </a:r>
            <a:b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Вася взял машинку домой и показал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маме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3728" y="450384"/>
            <a:ext cx="4416490" cy="33123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85631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229200"/>
            <a:ext cx="8208912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en-US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Но </a:t>
            </a:r>
            <a:r>
              <a:rPr lang="ru-RU" sz="32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мама сказала, что эту игрушку мог  кто-то потерять. Тогда Вася предложил пойти и найти того, кто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потерял машинку. </a:t>
            </a:r>
            <a:endParaRPr lang="ru-RU" sz="3200" b="1" dirty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404664"/>
            <a:ext cx="6120680" cy="4357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829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229200"/>
            <a:ext cx="8208912" cy="1143000"/>
          </a:xfrm>
        </p:spPr>
        <p:txBody>
          <a:bodyPr>
            <a:noAutofit/>
          </a:bodyPr>
          <a:lstStyle/>
          <a:p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	Они </a:t>
            </a:r>
            <a:r>
              <a:rPr lang="ru-RU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вместе с мамой пошли в парк и встретили хрюшку Петю. Петя шёл очень печальный.  Вася отдал ему игрушку. Ему было грустно, что нельзя оставить игрушку у себя.  Но зато он порадовал другого! И правильно сделал!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7744" y="477225"/>
            <a:ext cx="4799796" cy="35998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943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>
            <a:alpha val="9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1143000"/>
          </a:xfrm>
        </p:spPr>
        <p:txBody>
          <a:bodyPr/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Андрей Лиля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447764" y="1278140"/>
            <a:ext cx="7992888" cy="259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Хвастливый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</a:t>
            </a: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моряк</a:t>
            </a:r>
            <a:endParaRPr lang="ru-RU" sz="6500" dirty="0">
              <a:solidFill>
                <a:prstClr val="black"/>
              </a:solidFill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2708920"/>
            <a:ext cx="3265422" cy="3615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4063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>
            <a:alpha val="9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7984" y="4365104"/>
            <a:ext cx="4248472" cy="1143000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Однажды старый моряк попал в кораблекрушение. Моряк был самым отважным, и он  единственный остался в живых. </a:t>
            </a:r>
            <a:b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Прошло несколько лет. Моряки не хотели брать его на борт своего корабля. А почему? Потому что моряк хвастался тем, что он выжил.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7" y="764704"/>
            <a:ext cx="3776243" cy="53771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3650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>
            <a:alpha val="91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10336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Тогда моряк  вспомнил, что его папа в детстве говорил: «Не хвастайся!» И старому моряку вдруг стало очень стыдно, и он перестал хвастаться. </a:t>
            </a:r>
            <a:b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8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И его, конечно, с радостью пригласили на корабль.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87624" y="479146"/>
            <a:ext cx="6732240" cy="41019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735016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7467600" cy="1728192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en-US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en-US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en-US" sz="29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en-US" sz="29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en-US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Nicole </a:t>
            </a:r>
            <a:r>
              <a:rPr lang="en-US" sz="3200" b="1" dirty="0" err="1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Goussiatiner</a:t>
            </a:r>
            <a:r>
              <a:rPr lang="en-US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en-US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32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Николь Гусятинер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87824" y="1910973"/>
            <a:ext cx="7992888" cy="259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</a:t>
            </a:r>
            <a:r>
              <a:rPr lang="en-US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Bobby</a:t>
            </a:r>
            <a:endParaRPr lang="ru-RU" sz="6500" b="1" dirty="0" smtClean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Bef>
                <a:spcPts val="600"/>
              </a:spcBef>
              <a:spcAft>
                <a:spcPts val="1000"/>
              </a:spcAft>
              <a:buClr>
                <a:srgbClr val="F07F09"/>
              </a:buClr>
              <a:buSzPct val="70000"/>
            </a:pPr>
            <a:r>
              <a:rPr lang="ru-RU" sz="6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ru-RU" sz="6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Бобби</a:t>
            </a:r>
            <a:endParaRPr lang="ru-RU" sz="6500" b="1" dirty="0">
              <a:ln w="19050" cap="flat" cmpd="sng" algn="ctr">
                <a:solidFill>
                  <a:srgbClr val="FEFEFE"/>
                </a:solidFill>
                <a:prstDash val="solid"/>
                <a:round/>
              </a:ln>
              <a:solidFill>
                <a:srgbClr val="9BBB59"/>
              </a:solidFill>
              <a:effectLst>
                <a:outerShdw blurRad="50000" dist="50800" dir="7500000" algn="tl">
                  <a:srgbClr val="000000">
                    <a:alpha val="35000"/>
                  </a:srgbClr>
                </a:outerShdw>
              </a:effectLst>
              <a:latin typeface="Calibri"/>
              <a:ea typeface="Calibri"/>
              <a:cs typeface="Times New Roman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55576" y="1844824"/>
            <a:ext cx="4170348" cy="3990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27261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094312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en-US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Once up on a time there was a pig. His name was Bobby</a:t>
            </a:r>
            <a:r>
              <a:rPr lang="en-US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br>
              <a:rPr lang="en-US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Жил был поросенок. Его звали Бобби.</a:t>
            </a:r>
            <a:endParaRPr lang="ru-RU" sz="25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548681"/>
            <a:ext cx="6048672" cy="420357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140500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38328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en-US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He was a dirty pig. Nobody wanted to play with him. 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Он был грязный поросенок. Никто не хотел с ним играть.</a:t>
            </a:r>
            <a:endParaRPr lang="ru-RU" sz="25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7704" y="548680"/>
            <a:ext cx="5976664" cy="44824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34452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Основные идеи, </a:t>
            </a:r>
            <a:r>
              <a:rPr lang="ru-RU" sz="3200" dirty="0" smtClean="0">
                <a:solidFill>
                  <a:srgbClr val="990000"/>
                </a:solidFill>
                <a:latin typeface="Arial Black" pitchFamily="34" charset="0"/>
              </a:rPr>
              <a:t>положенные </a:t>
            </a:r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в основу решения проблемы.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Исследовательский деятельность учащихся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 созданию детской книжки-малышки наиболее полно раскроет их творческий потенциал, если учащиеся «пройдут» путь по созданию книги от замысла  до практического воплощения идеи. </a:t>
            </a:r>
          </a:p>
          <a:p>
            <a:pPr marL="0" indent="0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Интеграция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таких предметов как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развитие речи, изобразительное искусство и информатика,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позволит учащимся наиболее полно представить как рождается книга, поможет формированию представления о книге как о целостном организме, основанном на синтезе литературы, изобразительного искусства и графического дизайна.</a:t>
            </a:r>
          </a:p>
          <a:p>
            <a:pPr marL="0" indent="0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Совместная творческая деятельность,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направленная  на создание книги, неизменно вызовет повышенный интерес к учебному процессу,  будет способствовать развитию исследовательских, коммуникативных и социальных компетенций у учащихся.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61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310336"/>
            <a:ext cx="8280920" cy="1143000"/>
          </a:xfrm>
        </p:spPr>
        <p:txBody>
          <a:bodyPr>
            <a:normAutofit fontScale="90000"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</a:t>
            </a:r>
            <a:r>
              <a:rPr lang="en-US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So one day Bobby asked the   horse  why no one wanted to play with him. 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</a:t>
            </a:r>
            <a:r>
              <a:rPr lang="en-US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The  </a:t>
            </a:r>
            <a:r>
              <a:rPr lang="en-US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horse said, stop being </a:t>
            </a:r>
            <a:r>
              <a:rPr lang="en-US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dirty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Однажды Бобби спросил Лошадку почему никто не хочет играть с ним. Лошадка сказала: «Не будь грязнулей,</a:t>
            </a:r>
            <a:endParaRPr lang="ru-RU" sz="25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664" y="476672"/>
            <a:ext cx="5112568" cy="38344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2137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229200"/>
            <a:ext cx="8280920" cy="1143000"/>
          </a:xfrm>
        </p:spPr>
        <p:txBody>
          <a:bodyPr>
            <a:normAutofit/>
          </a:bodyPr>
          <a:lstStyle/>
          <a:p>
            <a:r>
              <a:rPr lang="ru-RU" sz="29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</a:t>
            </a:r>
            <a:r>
              <a:rPr lang="en-US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and </a:t>
            </a:r>
            <a:r>
              <a:rPr lang="en-US" sz="2500" b="1" dirty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then we will play with  you</a:t>
            </a:r>
            <a:r>
              <a:rPr lang="en-US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.</a:t>
            </a: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/>
            </a:r>
            <a:b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</a:br>
            <a:r>
              <a:rPr lang="ru-RU" sz="2500" b="1" dirty="0" smtClean="0">
                <a:ln w="19050" cap="flat" cmpd="sng" algn="ctr">
                  <a:solidFill>
                    <a:srgbClr val="FEFEFE"/>
                  </a:solidFill>
                  <a:prstDash val="solid"/>
                  <a:round/>
                </a:ln>
                <a:solidFill>
                  <a:srgbClr val="9BBB59"/>
                </a:solidFill>
                <a:effectLst>
                  <a:outerShdw blurRad="50000" dist="50800" dir="7500000" algn="tl">
                    <a:srgbClr val="000000">
                      <a:alpha val="35000"/>
                    </a:srgbClr>
                  </a:outerShdw>
                </a:effectLst>
                <a:latin typeface="Calibri"/>
                <a:ea typeface="Calibri"/>
                <a:cs typeface="Times New Roman"/>
              </a:rPr>
              <a:t>                                  и мы будем играть с тобой.</a:t>
            </a:r>
            <a:endParaRPr lang="ru-RU" sz="25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737" y="548680"/>
            <a:ext cx="6345591" cy="44118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8266786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36304" y="2758774"/>
            <a:ext cx="6172200" cy="1894362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1200"/>
              </a:spcBef>
              <a:spcAft>
                <a:spcPts val="300"/>
              </a:spcAft>
            </a:pPr>
            <a:r>
              <a:rPr lang="ru-RU" sz="4900" dirty="0">
                <a:ea typeface="Calibri"/>
                <a:cs typeface="Times New Roman"/>
              </a:rPr>
              <a:t/>
            </a:r>
            <a:br>
              <a:rPr lang="ru-RU" sz="4900" dirty="0">
                <a:ea typeface="Calibri"/>
                <a:cs typeface="Times New Roman"/>
              </a:rPr>
            </a:br>
            <a:r>
              <a:rPr lang="en-US" sz="4900" dirty="0" smtClean="0">
                <a:ea typeface="Calibri"/>
                <a:cs typeface="Times New Roman"/>
              </a:rPr>
              <a:t/>
            </a:r>
            <a:br>
              <a:rPr lang="en-US" sz="4900" dirty="0" smtClean="0">
                <a:ea typeface="Calibri"/>
                <a:cs typeface="Times New Roman"/>
              </a:rPr>
            </a:br>
            <a:r>
              <a:rPr lang="en-US" sz="4900" dirty="0">
                <a:ea typeface="Calibri"/>
                <a:cs typeface="Times New Roman"/>
              </a:rPr>
              <a:t/>
            </a:r>
            <a:br>
              <a:rPr lang="en-US" sz="4900" dirty="0">
                <a:ea typeface="Calibri"/>
                <a:cs typeface="Times New Roman"/>
              </a:rPr>
            </a:br>
            <a:r>
              <a:rPr lang="ru-RU" sz="8900" dirty="0" smtClean="0">
                <a:solidFill>
                  <a:srgbClr val="FFFF0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К</a:t>
            </a:r>
            <a:r>
              <a:rPr lang="ru-RU" sz="8900" dirty="0" smtClean="0">
                <a:solidFill>
                  <a:srgbClr val="92D05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О</a:t>
            </a:r>
            <a:r>
              <a:rPr lang="ru-RU" sz="8900" dirty="0" smtClean="0">
                <a:solidFill>
                  <a:srgbClr val="00B0F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Н</a:t>
            </a:r>
            <a:r>
              <a:rPr lang="ru-RU" sz="8900" dirty="0" smtClean="0">
                <a:solidFill>
                  <a:srgbClr val="0070C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Е</a:t>
            </a:r>
            <a:r>
              <a:rPr lang="ru-RU" sz="8900" dirty="0" smtClean="0">
                <a:solidFill>
                  <a:srgbClr val="7030A0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Verdana"/>
                <a:ea typeface="Times New Roman"/>
                <a:cs typeface="Times New Roman"/>
              </a:rPr>
              <a:t>Ц</a:t>
            </a:r>
            <a:r>
              <a:rPr lang="en-US" sz="8900" dirty="0" smtClean="0">
                <a:ea typeface="Calibri"/>
                <a:cs typeface="Times New Roman"/>
              </a:rPr>
              <a:t/>
            </a:r>
            <a:br>
              <a:rPr lang="en-US" sz="8900" dirty="0" smtClean="0">
                <a:ea typeface="Calibri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r>
              <a:rPr lang="ru-RU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dirty="0">
                <a:ea typeface="Calibri"/>
                <a:cs typeface="Times New Roman"/>
              </a:rPr>
              <a:t/>
            </a:r>
            <a:br>
              <a:rPr lang="ru-RU" sz="2000" dirty="0">
                <a:ea typeface="Calibri"/>
                <a:cs typeface="Times New Roman"/>
              </a:rPr>
            </a:br>
            <a:r>
              <a:rPr lang="ru-RU" sz="3200" dirty="0">
                <a:latin typeface="Times New Roman"/>
                <a:ea typeface="Times New Roman"/>
                <a:cs typeface="Times New Roman"/>
              </a:rPr>
              <a:t>                                                                            </a:t>
            </a:r>
            <a:r>
              <a:rPr lang="ru-RU" sz="3200" dirty="0" smtClean="0">
                <a:latin typeface="Times New Roman"/>
                <a:ea typeface="Times New Roman"/>
                <a:cs typeface="Times New Roman"/>
              </a:rPr>
              <a:t> </a:t>
            </a:r>
            <a:endParaRPr lang="ru-RU" sz="2000" dirty="0">
              <a:ea typeface="Calibri"/>
              <a:cs typeface="Times New Roman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72208" y="5085184"/>
            <a:ext cx="6172200" cy="1371600"/>
          </a:xfrm>
        </p:spPr>
        <p:txBody>
          <a:bodyPr>
            <a:normAutofit fontScale="92500"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ru-RU" sz="1200" dirty="0" smtClean="0">
                <a:solidFill>
                  <a:srgbClr val="002060"/>
                </a:solidFill>
              </a:rPr>
              <a:t>             МЕЖДУНАРОДНАЯ ШКОЛА ГЕРЦЕНОВСКОГО УНИВЕРСИТЕТА</a:t>
            </a:r>
          </a:p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САНКТ-ПЕТЕРБУРГ</a:t>
            </a:r>
          </a:p>
          <a:p>
            <a:pPr algn="ctr"/>
            <a:r>
              <a:rPr lang="ru-RU" sz="1200" dirty="0" smtClean="0">
                <a:solidFill>
                  <a:srgbClr val="002060"/>
                </a:solidFill>
              </a:rPr>
              <a:t>2013</a:t>
            </a:r>
            <a:endParaRPr lang="ru-RU" sz="12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3" y="4293097"/>
            <a:ext cx="1296144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65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pull/>
      </p:transition>
    </mc:Choice>
    <mc:Fallback xmlns="">
      <p:transition spd="slow">
        <p:pull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Стратегия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7467600" cy="5400600"/>
          </a:xfrm>
        </p:spPr>
        <p:txBody>
          <a:bodyPr>
            <a:norm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Arial Black" pitchFamily="34" charset="0"/>
              </a:rPr>
              <a:t>I </a:t>
            </a:r>
            <a:r>
              <a:rPr lang="ru-RU" sz="1600" b="1" dirty="0">
                <a:solidFill>
                  <a:schemeClr val="accent2"/>
                </a:solidFill>
                <a:latin typeface="Arial Black" pitchFamily="34" charset="0"/>
              </a:rPr>
              <a:t>этап. Поисковый</a:t>
            </a:r>
            <a:r>
              <a:rPr lang="ru-RU" sz="1600" b="1" dirty="0" smtClean="0">
                <a:solidFill>
                  <a:schemeClr val="accent2"/>
                </a:solidFill>
                <a:latin typeface="Arial Black" pitchFamily="34" charset="0"/>
              </a:rPr>
              <a:t>.</a:t>
            </a:r>
            <a:r>
              <a:rPr lang="ru-RU" sz="1600" b="1" dirty="0">
                <a:solidFill>
                  <a:schemeClr val="hlink"/>
                </a:solidFill>
                <a:latin typeface="Arial Black" pitchFamily="34" charset="0"/>
              </a:rPr>
              <a:t> </a:t>
            </a:r>
            <a:endParaRPr lang="ru-RU" sz="1600" b="1" dirty="0" smtClean="0">
              <a:solidFill>
                <a:schemeClr val="hlink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hlink"/>
                </a:solidFill>
              </a:rPr>
              <a:t>Постановка </a:t>
            </a:r>
            <a:r>
              <a:rPr lang="ru-RU" sz="1600" b="1" dirty="0">
                <a:solidFill>
                  <a:schemeClr val="hlink"/>
                </a:solidFill>
              </a:rPr>
              <a:t>цели и </a:t>
            </a:r>
            <a:r>
              <a:rPr lang="ru-RU" sz="1600" b="1" dirty="0" smtClean="0">
                <a:solidFill>
                  <a:schemeClr val="hlink"/>
                </a:solidFill>
              </a:rPr>
              <a:t>задач.</a:t>
            </a:r>
            <a:endParaRPr lang="ru-RU" sz="16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Познакомить учащихся с процессом создания книги, работой художника по созданию макета книги и книжной иллюстрации.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spcBef>
                <a:spcPct val="60000"/>
              </a:spcBef>
            </a:pPr>
            <a:r>
              <a:rPr lang="ru-RU" sz="1500" b="1" dirty="0">
                <a:solidFill>
                  <a:schemeClr val="hlink"/>
                </a:solidFill>
              </a:rPr>
              <a:t>Образовательные задачи: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Познакомить учащихся с многообразием форм и видов книг;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Дать представление о структуре книги (обложка, суперобложка, форзац, титульный лист, аннотация, предисловие, содержание, оглавление, справочный аппарат);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Познакомит учащихся  с работой художника по созданию макета книги, книжной иллюстрации, буквицы;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Дать представление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о книге как о целостном организме, основанном на синтезе литературы, изобразительного искусства и графического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дизайна;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Познакомить учащихся с творчеством  художника детской книги Т. Мавриной (приурочено к 110-летию со дня рождения).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6998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Стратегия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7467600" cy="5400600"/>
          </a:xfrm>
        </p:spPr>
        <p:txBody>
          <a:bodyPr>
            <a:norm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Arial Black" pitchFamily="34" charset="0"/>
              </a:rPr>
              <a:t>I </a:t>
            </a:r>
            <a:r>
              <a:rPr lang="ru-RU" sz="1600" b="1" dirty="0">
                <a:solidFill>
                  <a:schemeClr val="accent2"/>
                </a:solidFill>
                <a:latin typeface="Arial Black" pitchFamily="34" charset="0"/>
              </a:rPr>
              <a:t>этап. Поисковый</a:t>
            </a:r>
            <a:r>
              <a:rPr lang="ru-RU" sz="1600" b="1" dirty="0" smtClean="0">
                <a:solidFill>
                  <a:schemeClr val="accent2"/>
                </a:solidFill>
                <a:latin typeface="Arial Black" pitchFamily="34" charset="0"/>
              </a:rPr>
              <a:t>.</a:t>
            </a:r>
            <a:r>
              <a:rPr lang="ru-RU" sz="1600" b="1" dirty="0">
                <a:solidFill>
                  <a:schemeClr val="hlink"/>
                </a:solidFill>
                <a:latin typeface="Arial Black" pitchFamily="34" charset="0"/>
              </a:rPr>
              <a:t>  </a:t>
            </a:r>
            <a:endParaRPr lang="ru-RU" sz="1600" b="1" dirty="0" smtClean="0">
              <a:solidFill>
                <a:schemeClr val="hlink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hlink"/>
                </a:solidFill>
              </a:rPr>
              <a:t>Постановка </a:t>
            </a:r>
            <a:r>
              <a:rPr lang="ru-RU" sz="1600" b="1" dirty="0">
                <a:solidFill>
                  <a:schemeClr val="hlink"/>
                </a:solidFill>
              </a:rPr>
              <a:t>цели и </a:t>
            </a:r>
            <a:r>
              <a:rPr lang="ru-RU" sz="1600" b="1" dirty="0" smtClean="0">
                <a:solidFill>
                  <a:schemeClr val="hlink"/>
                </a:solidFill>
              </a:rPr>
              <a:t>задач.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</a:pPr>
            <a:r>
              <a:rPr lang="ru-RU" sz="1600" b="1" dirty="0" smtClean="0">
                <a:solidFill>
                  <a:schemeClr val="hlink"/>
                </a:solidFill>
              </a:rPr>
              <a:t>Развивающие </a:t>
            </a:r>
            <a:r>
              <a:rPr lang="ru-RU" sz="1600" b="1" dirty="0">
                <a:solidFill>
                  <a:schemeClr val="hlink"/>
                </a:solidFill>
              </a:rPr>
              <a:t>задачи: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первоначальных навыков проектной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и исследовательской деятельности;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навыков выполнения совместной творческой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работы; 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навыков самоконтроля и умения адекватно оценивать свой вклад в совместную работу и результаты совместной работы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коммуникативных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умений;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навыков создания буквицы и книжной иллюстрации;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композиционных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навыков (выбор положения в пространстве, формы, размера, цвета предметов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навыков работы  по созданию макета книги в программе </a:t>
            </a:r>
            <a:r>
              <a:rPr lang="en-US" sz="1400" b="1" dirty="0" smtClean="0">
                <a:latin typeface="Times New Roman" pitchFamily="18" charset="0"/>
                <a:cs typeface="Times New Roman" pitchFamily="18" charset="0"/>
              </a:rPr>
              <a:t>Microsoft Publisher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Развитие умения написания короткой поучительной истории для детей младшего школьного возраста и дошкольников.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Font typeface="Wingdings" pitchFamily="2" charset="2"/>
              <a:buBlip>
                <a:blip r:embed="rId2"/>
              </a:buBlip>
            </a:pPr>
            <a:endParaRPr lang="ru-RU" sz="1600" b="1" dirty="0"/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67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Стратегия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052736"/>
            <a:ext cx="7467600" cy="5400600"/>
          </a:xfrm>
        </p:spPr>
        <p:txBody>
          <a:bodyPr>
            <a:norm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Arial Black" pitchFamily="34" charset="0"/>
              </a:rPr>
              <a:t>I </a:t>
            </a:r>
            <a:r>
              <a:rPr lang="ru-RU" sz="1600" b="1" dirty="0">
                <a:solidFill>
                  <a:schemeClr val="accent2"/>
                </a:solidFill>
                <a:latin typeface="Arial Black" pitchFamily="34" charset="0"/>
              </a:rPr>
              <a:t>этап. Поисковый</a:t>
            </a:r>
            <a:r>
              <a:rPr lang="ru-RU" sz="1600" b="1" dirty="0" smtClean="0">
                <a:solidFill>
                  <a:schemeClr val="accent2"/>
                </a:solidFill>
                <a:latin typeface="Arial Black" pitchFamily="34" charset="0"/>
              </a:rPr>
              <a:t>.</a:t>
            </a:r>
            <a:r>
              <a:rPr lang="ru-RU" sz="1600" b="1" dirty="0">
                <a:solidFill>
                  <a:schemeClr val="hlink"/>
                </a:solidFill>
                <a:latin typeface="Arial Black" pitchFamily="34" charset="0"/>
              </a:rPr>
              <a:t>  </a:t>
            </a:r>
            <a:endParaRPr lang="ru-RU" sz="1600" b="1" dirty="0" smtClean="0">
              <a:solidFill>
                <a:schemeClr val="hlink"/>
              </a:solidFill>
              <a:latin typeface="Arial Black" pitchFamily="34" charset="0"/>
            </a:endParaRPr>
          </a:p>
          <a:p>
            <a:endParaRPr lang="ru-RU" sz="1600" b="1" dirty="0" smtClean="0">
              <a:solidFill>
                <a:schemeClr val="hlink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hlink"/>
                </a:solidFill>
              </a:rPr>
              <a:t>Постановка </a:t>
            </a:r>
            <a:r>
              <a:rPr lang="ru-RU" sz="1600" b="1" dirty="0">
                <a:solidFill>
                  <a:schemeClr val="hlink"/>
                </a:solidFill>
              </a:rPr>
              <a:t>цели и </a:t>
            </a:r>
            <a:r>
              <a:rPr lang="ru-RU" sz="1600" b="1" dirty="0" smtClean="0">
                <a:solidFill>
                  <a:schemeClr val="hlink"/>
                </a:solidFill>
              </a:rPr>
              <a:t>задач.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</a:pPr>
            <a:r>
              <a:rPr lang="ru-RU" sz="1600" b="1" dirty="0">
                <a:solidFill>
                  <a:schemeClr val="hlink"/>
                </a:solidFill>
              </a:rPr>
              <a:t>Воспитывающие задачи:</a:t>
            </a:r>
          </a:p>
          <a:p>
            <a:pPr>
              <a:spcBef>
                <a:spcPct val="60000"/>
              </a:spcBef>
              <a:buFont typeface="Wingdings" pitchFamily="2" charset="2"/>
              <a:buNone/>
            </a:pPr>
            <a:endParaRPr lang="ru-RU" sz="2000" b="1" dirty="0">
              <a:solidFill>
                <a:schemeClr val="hlink"/>
              </a:solidFill>
            </a:endParaRP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устойчивого интереса к учебе 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предмету;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Воспитание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трудолюбия и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самостоятельности;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оспитание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умения работать в команде и подчинять свои интересы 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общим;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Воспитание нравственных качеств личности;</a:t>
            </a: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ct val="60000"/>
              </a:spcBef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b="1" dirty="0"/>
          </a:p>
          <a:p>
            <a:pPr>
              <a:spcBef>
                <a:spcPct val="60000"/>
              </a:spcBef>
              <a:buClr>
                <a:srgbClr val="C00000"/>
              </a:buClr>
              <a:buFont typeface="Wingdings" pitchFamily="2" charset="2"/>
              <a:buChar char="§"/>
            </a:pP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Font typeface="Wingdings" pitchFamily="2" charset="2"/>
              <a:buBlip>
                <a:blip r:embed="rId2"/>
              </a:buBlip>
            </a:pPr>
            <a:endParaRPr lang="ru-RU" sz="1600" b="1" dirty="0"/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2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7467600" cy="1143000"/>
          </a:xfrm>
        </p:spPr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Стратегия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47536"/>
            <a:ext cx="7467600" cy="4873752"/>
          </a:xfrm>
        </p:spPr>
        <p:txBody>
          <a:bodyPr>
            <a:normAutofit fontScale="92500"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Arial Black" pitchFamily="34" charset="0"/>
              </a:rPr>
              <a:t>II </a:t>
            </a:r>
            <a:r>
              <a:rPr lang="ru-RU" sz="1600" b="1" dirty="0">
                <a:solidFill>
                  <a:schemeClr val="accent2"/>
                </a:solidFill>
                <a:latin typeface="Arial Black" pitchFamily="34" charset="0"/>
              </a:rPr>
              <a:t>этап. Аналитический</a:t>
            </a:r>
            <a:r>
              <a:rPr lang="ru-RU" sz="1600" b="1" dirty="0" smtClean="0">
                <a:solidFill>
                  <a:schemeClr val="accent2"/>
                </a:solidFill>
                <a:latin typeface="Arial Black" pitchFamily="34" charset="0"/>
              </a:rPr>
              <a:t>.</a:t>
            </a:r>
          </a:p>
          <a:p>
            <a:pPr marL="0" indent="0">
              <a:buNone/>
            </a:pPr>
            <a:endParaRPr lang="ru-RU" sz="1600" b="1" dirty="0" smtClean="0">
              <a:solidFill>
                <a:schemeClr val="accent2"/>
              </a:solidFill>
              <a:latin typeface="Arial Black" pitchFamily="34" charset="0"/>
            </a:endParaRPr>
          </a:p>
          <a:p>
            <a:pPr marL="0" indent="0">
              <a:buNone/>
            </a:pPr>
            <a:r>
              <a:rPr lang="ru-RU" sz="1600" b="1" dirty="0">
                <a:solidFill>
                  <a:schemeClr val="hlink"/>
                </a:solidFill>
              </a:rPr>
              <a:t>Сбор информации и поиск путей достижения цели</a:t>
            </a:r>
            <a:r>
              <a:rPr lang="ru-RU" sz="1600" b="1" dirty="0" smtClean="0">
                <a:solidFill>
                  <a:schemeClr val="hlink"/>
                </a:solidFill>
              </a:rPr>
              <a:t>:</a:t>
            </a:r>
            <a:endParaRPr lang="ru-RU" sz="1600" b="1" dirty="0">
              <a:solidFill>
                <a:schemeClr val="hlink"/>
              </a:solidFill>
            </a:endParaRP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Ознакомление с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многообразием форм и видов книг;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Изучение структуры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книги (обложка, суперобложка, форзац, титульный лист, аннотация, предисловие, содержание, оглавление, справочный аппарат);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Ознакомление с 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творчеством  художника детской книги Т. Мавриной (приурочено к 110-летию со дня рождения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) и ее «Сказочной азбукой»;</a:t>
            </a:r>
          </a:p>
          <a:p>
            <a:pPr>
              <a:spcBef>
                <a:spcPct val="600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Изучение основ работы в программе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Microsoft Publisher</a:t>
            </a: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0" indent="0"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chemeClr val="hlink"/>
                </a:solidFill>
              </a:rPr>
              <a:t>Составление </a:t>
            </a:r>
            <a:r>
              <a:rPr lang="ru-RU" sz="1600" b="1" dirty="0">
                <a:solidFill>
                  <a:schemeClr val="hlink"/>
                </a:solidFill>
              </a:rPr>
              <a:t>плана реализации проекта</a:t>
            </a:r>
            <a:r>
              <a:rPr lang="ru-RU" sz="1600" b="1" dirty="0" smtClean="0">
                <a:solidFill>
                  <a:schemeClr val="hlink"/>
                </a:solidFill>
              </a:rPr>
              <a:t>: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Написание поучительной истории-сказки для младших школьников и дошкольников;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Выполнение буквицы;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Выполнение иллюстраций;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Выполнение индивидуального макета книжки-малышки в программе </a:t>
            </a: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Microsoft Publisher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Выполнение совместного макета книги на уроках художественного труда;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400" b="1" dirty="0">
                <a:latin typeface="Times New Roman" pitchFamily="18" charset="0"/>
                <a:cs typeface="Times New Roman" pitchFamily="18" charset="0"/>
              </a:rPr>
              <a:t>Презентация проекта.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573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7467600" cy="1143000"/>
          </a:xfrm>
        </p:spPr>
        <p:txBody>
          <a:bodyPr/>
          <a:lstStyle/>
          <a:p>
            <a:r>
              <a:rPr lang="ru-RU" sz="3200" dirty="0">
                <a:solidFill>
                  <a:srgbClr val="990000"/>
                </a:solidFill>
                <a:latin typeface="Arial Black" pitchFamily="34" charset="0"/>
              </a:rPr>
              <a:t>Стратегия проекта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472608"/>
          </a:xfrm>
        </p:spPr>
        <p:txBody>
          <a:bodyPr>
            <a:normAutofit fontScale="92500" lnSpcReduction="20000"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Arial Black" pitchFamily="34" charset="0"/>
              </a:rPr>
              <a:t>III </a:t>
            </a:r>
            <a:r>
              <a:rPr lang="ru-RU" sz="1600" b="1" dirty="0">
                <a:solidFill>
                  <a:schemeClr val="accent2"/>
                </a:solidFill>
                <a:latin typeface="Arial Black" pitchFamily="34" charset="0"/>
              </a:rPr>
              <a:t>этап. </a:t>
            </a:r>
            <a:r>
              <a:rPr lang="ru-RU" sz="1600" b="1" dirty="0" smtClean="0">
                <a:solidFill>
                  <a:schemeClr val="accent2"/>
                </a:solidFill>
                <a:latin typeface="Arial Black" pitchFamily="34" charset="0"/>
              </a:rPr>
              <a:t>Прикладной.</a:t>
            </a:r>
          </a:p>
          <a:p>
            <a:pPr marL="0" indent="0">
              <a:buNone/>
            </a:pPr>
            <a:r>
              <a:rPr lang="ru-RU" sz="1600" b="1" dirty="0">
                <a:solidFill>
                  <a:schemeClr val="hlink"/>
                </a:solidFill>
              </a:rPr>
              <a:t>Выполнение проекта в соответствии с      разработанным планом: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Написание поучительной истории-сказки для младших школьников и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дошкольников: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уроке изобразительного искусства учащиеся третьих классов с большим удовольствием придумывали поучительные истории для младших ребят. Впоследствии эти истории обсуждались и редактировались на уроках развития речи. </a:t>
            </a:r>
            <a:endParaRPr lang="ru-RU" sz="16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буквицы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rgbClr val="C00000"/>
              </a:buCl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После просмотра презентации о творчестве Татьяны Алексеевны Мавриной и знакомства с ее «Сказочной азбукой», ребятам было предложено выполнить буквицу для своей истории.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иллюстраций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Clr>
                <a:srgbClr val="C00000"/>
              </a:buCl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При выполнении иллюстраций к своим историям, ребята учились разбивать текст на смысловые составляющие и иллюстрировать фрагменты текста, говорили о том, как сделать книгу интересной и яркой для восприятия маленьких детей.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Выполнение 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индивидуального макета книжки-малышки </a:t>
            </a:r>
            <a:r>
              <a:rPr lang="ru-RU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программе </a:t>
            </a:r>
            <a:r>
              <a:rPr lang="en-US" sz="16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Microsoft </a:t>
            </a:r>
            <a:r>
              <a:rPr lang="en-US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Publisher</a:t>
            </a: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Перед тем как приступить к созданию макета книги, учащиеся познакомились с презентацией «Структура книги», выяснили какие элементы структуры книги уместны для книжки-малышки, предназначенной для маленьких ребят. 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уроках информатики ребята попробовали свои силы в роли дизайнеров книжной графики.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Впоследствии, на уроках изобразительного искусства, учащиеся обсудили результаты  этой работы, отметили удачные и неудачные  моменты, разобрали композиционные и смысловые ошибки и еще раз поговорили о том, как сделать книгу яркой и интересной.</a:t>
            </a:r>
            <a:endParaRPr lang="ru-RU" sz="1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r>
              <a:rPr lang="ru-RU" sz="1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Выполнение совместного макета книги:</a:t>
            </a:r>
          </a:p>
          <a:p>
            <a:pPr marL="0" indent="0">
              <a:buClr>
                <a:srgbClr val="C00000"/>
              </a:buCl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На уроках художественного труда учащиеся собрали разрозненные буквицы и иллюстрации в единую книгу.</a:t>
            </a:r>
          </a:p>
          <a:p>
            <a:pPr>
              <a:buClr>
                <a:srgbClr val="C00000"/>
              </a:buClr>
              <a:buFont typeface="Wingdings" pitchFamily="2" charset="2"/>
              <a:buChar char="§"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>
              <a:solidFill>
                <a:schemeClr val="hlink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chemeClr val="accent2"/>
              </a:solidFill>
            </a:endParaRPr>
          </a:p>
          <a:p>
            <a:pPr marL="0" indent="0">
              <a:buNone/>
            </a:pPr>
            <a:endParaRPr lang="ru-RU" sz="16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824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Эркер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1135</TotalTime>
  <Words>1306</Words>
  <Application>Microsoft Office PowerPoint</Application>
  <PresentationFormat>Экран (4:3)</PresentationFormat>
  <Paragraphs>219</Paragraphs>
  <Slides>42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42</vt:i4>
      </vt:variant>
    </vt:vector>
  </HeadingPairs>
  <TitlesOfParts>
    <vt:vector size="44" baseType="lpstr">
      <vt:lpstr>Эркер</vt:lpstr>
      <vt:lpstr>1_Эркер</vt:lpstr>
      <vt:lpstr>    Интегрированный исследовательский проект учащихся третьих классов  КНИЖКА - МАЛЫШКА Поучительные  истории,  придуманные и проиллюстрированные ребятами,  для  дошколят и младших школьников                                        автор проекта: Терешкина Ю.В.  Помощь в осуществлении проекта оказали:  Серова Т.В., Медведева М.А., Боголюбов Д.А.,                                                                                                     Корованенко Т.А.                                      </vt:lpstr>
      <vt:lpstr>Обоснование проблемы</vt:lpstr>
      <vt:lpstr>Обоснование проблемы</vt:lpstr>
      <vt:lpstr>Основные идеи, положенные в основу решения проблемы.</vt:lpstr>
      <vt:lpstr>Стратегия проекта</vt:lpstr>
      <vt:lpstr>Стратегия проекта</vt:lpstr>
      <vt:lpstr>Стратегия проекта</vt:lpstr>
      <vt:lpstr>Стратегия проекта</vt:lpstr>
      <vt:lpstr>Стратегия проекта</vt:lpstr>
      <vt:lpstr>Стратегия проекта</vt:lpstr>
      <vt:lpstr>Стратегия проекта</vt:lpstr>
      <vt:lpstr>   КНИЖКА - МАЛЫШКА Поучительные  истории,  придуманные и проиллюстрированные ребятами,  для  дошколят и младших школьников                                                                               </vt:lpstr>
      <vt:lpstr>Максим Прохоров </vt:lpstr>
      <vt:lpstr>      В неведомой стране  жил                                                          невиданный  Дракоша.  Больше                                                       всего на свете он любил летать.                                                         И от этого часто болел, простужался.  Лекарства он не принимал, потому что считал, что лекарства горькие и не приносят пользу.  У Дракоши был друг Петя. Петя был сыном врача. Как то раз Дракоша заболел так сильно, что не мог летать. </vt:lpstr>
      <vt:lpstr>      </vt:lpstr>
      <vt:lpstr>                                                                                                         </vt:lpstr>
      <vt:lpstr>                                                                                                         </vt:lpstr>
      <vt:lpstr>     Мария Крыцина</vt:lpstr>
      <vt:lpstr>                                                                            Жила-была Собачка,  которая                                                                         все время  хвасталась:                                                       «Я сильнее самого  сильного                                                                                                              богатыря!  И я могу поднять                                                       даже слона!!!»   Однажды Собачка пришла в гости к Кролику.  И там она увидела гирю в 5 кг.  Она стала хвастаться, что поднимет гирю одной лапой.  </vt:lpstr>
      <vt:lpstr>                                                                  Подошла Собачка к гире и даже с места ее сдвинуть не могла.  Кролик только усмехнулся.</vt:lpstr>
      <vt:lpstr>                                                          Тогда Собачка сказала: «Я, конечно, не могла поднять гирю, но я сильна умом!»   И она пошла к Ёжику, который считался в лесу самым умным.                                 Ёжик загадал Собачке свою загадку:                                           «У кого в лесу иголки                                           Колючие,  как у елки?»                     И собачка ничего не ответила.   Но она поняла, что и умом не сильна. Зато перестала хвастаться.</vt:lpstr>
      <vt:lpstr>     Дарья Сапрыкина </vt:lpstr>
      <vt:lpstr>                                                                                                                                                                                           Жил был                                                                      веселый,                добрый и внимательный котенок Мурзик.       У него было много друзей. Котята любили играть с Мурзиком, приходили к нему в гости, ходили вместе на лужайку, ловили мышек. </vt:lpstr>
      <vt:lpstr> Но один котенок обманывал приятелей, даже ябедничал.  Однажды он сказал друзьям, что это Мурзик их обманул.</vt:lpstr>
      <vt:lpstr>    Но друзья не поверили. Они знали Мурзика уже давно. Он был хороший и никогда их не обманывал.  А несчастному обманщику пришлось извиняться.   Все котята побежали играть на лужайку.</vt:lpstr>
      <vt:lpstr>     Дарья Околышева</vt:lpstr>
      <vt:lpstr>     В одном магазине была полка с веселыми, красивыми, большими и нарядными куклами. Они стояли в огромных коробках.    А кукла Сара была не в коробке и не такая красивая, как остальные.   </vt:lpstr>
      <vt:lpstr> Девочка по имени Лара увидела грустную Сару и купила ее.   Лара была счастлива,  ведь Сара была единственная такая, ни на кого не похожая.  </vt:lpstr>
      <vt:lpstr>                                                                Дома Лара сшила                                                               любимице красивые платья                                                              с рукавами, разноцветные                                                              кофточки, юбки из шелка.        Сара очень любила Лару,  а Лара Сару.                                                  Лара всегда заботилась о подруге.  </vt:lpstr>
      <vt:lpstr>     Евгений Соболевский</vt:lpstr>
      <vt:lpstr> Хрюшка     Вася однажды гулял в          парке и нашёл игрушку.  Это была машинка.                                                              Игрушка была очень интересная.  Вася взял машинку домой и показал маме.</vt:lpstr>
      <vt:lpstr>  Но мама сказала, что эту игрушку мог  кто-то потерять. Тогда Вася предложил пойти и найти того, кто потерял машинку. </vt:lpstr>
      <vt:lpstr> Они вместе с мамой пошли в парк и встретили хрюшку Петю. Петя шёл очень печальный.  Вася отдал ему игрушку. Ему было грустно, что нельзя оставить игрушку у себя.  Но зато он порадовал другого! И правильно сделал!</vt:lpstr>
      <vt:lpstr>     Андрей Лиля</vt:lpstr>
      <vt:lpstr>     Однажды старый моряк попал в кораблекрушение. Моряк был самым отважным, и он  единственный остался в живых.       Прошло несколько лет. Моряки не хотели брать его на борт своего корабля. А почему? Потому что моряк хвастался тем, что он выжил. </vt:lpstr>
      <vt:lpstr>     Тогда моряк  вспомнил, что его папа в детстве говорил: «Не хвастайся!» И старому моряку вдруг стало очень стыдно, и он перестал хвастаться.  И его, конечно, с радостью пригласили на корабль.</vt:lpstr>
      <vt:lpstr>       Nicole Goussiatiner Николь Гусятинер</vt:lpstr>
      <vt:lpstr>     Once up on a time there was a pig. His name was Bobby.       Жил был поросенок. Его звали Бобби.</vt:lpstr>
      <vt:lpstr>     He was a dirty pig. Nobody wanted to play with him.  Он был грязный поросенок. Никто не хотел с ним играть.</vt:lpstr>
      <vt:lpstr>     So one day Bobby asked the   horse  why no one wanted to play with him.  The  horse said, stop being dirty Однажды Бобби спросил Лошадку почему никто не хочет играть с ним. Лошадка сказала: «Не будь грязнулей,</vt:lpstr>
      <vt:lpstr>                          and then we will play with  you.                                   и мы будем играть с тобой.</vt:lpstr>
      <vt:lpstr>   КОНЕЦ                                                                             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КНИЖКА - МАЛЫШКА    Короткие истории,  придуманные и проиллюстрированные ребятами,  для  дошколят и младших школьников</dc:title>
  <dc:creator>Юлия</dc:creator>
  <cp:lastModifiedBy>Юлия</cp:lastModifiedBy>
  <cp:revision>127</cp:revision>
  <dcterms:modified xsi:type="dcterms:W3CDTF">2015-02-09T20:37:04Z</dcterms:modified>
</cp:coreProperties>
</file>