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6"/>
  </p:notesMasterIdLst>
  <p:sldIdLst>
    <p:sldId id="256" r:id="rId2"/>
    <p:sldId id="259" r:id="rId3"/>
    <p:sldId id="267" r:id="rId4"/>
    <p:sldId id="271" r:id="rId5"/>
    <p:sldId id="261" r:id="rId6"/>
    <p:sldId id="268" r:id="rId7"/>
    <p:sldId id="262" r:id="rId8"/>
    <p:sldId id="269" r:id="rId9"/>
    <p:sldId id="263" r:id="rId10"/>
    <p:sldId id="270" r:id="rId11"/>
    <p:sldId id="273" r:id="rId12"/>
    <p:sldId id="274" r:id="rId13"/>
    <p:sldId id="265" r:id="rId14"/>
    <p:sldId id="272" r:id="rId15"/>
  </p:sldIdLst>
  <p:sldSz cx="10160000" cy="9588500"/>
  <p:notesSz cx="6858000" cy="9144000"/>
  <p:embeddedFontLst>
    <p:embeddedFont>
      <p:font typeface="Georgia" pitchFamily="18" charset="0"/>
      <p:regular r:id="rId17"/>
      <p:bold r:id="rId18"/>
      <p:italic r:id="rId19"/>
      <p:boldItalic r:id="rId20"/>
    </p:embeddedFont>
    <p:embeddedFont>
      <p:font typeface="Trebuchet MS" pitchFamily="34" charset="0"/>
      <p:regular r:id="rId21"/>
      <p:bold r:id="rId22"/>
      <p:italic r:id="rId23"/>
      <p:boldItalic r:id="rId24"/>
    </p:embeddedFont>
    <p:embeddedFont>
      <p:font typeface="Century Gothic" pitchFamily="34" charset="0"/>
      <p:regular r:id="rId25"/>
      <p:bold r:id="rId26"/>
      <p:italic r:id="rId27"/>
      <p:bold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ru-RU"/>
    </a:defPPr>
    <a:lvl1pPr marL="0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39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79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18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59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698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38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977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17" algn="l" defTabSz="9142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866" y="-114"/>
      </p:cViewPr>
      <p:guideLst>
        <p:guide orient="horz" pos="302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sz="3200" b="1" dirty="0" smtClean="0">
              <a:latin typeface="Arial - 48"/>
            </a:rPr>
            <a:t>Coffee, cheese, trees, windows, bread, dogs, oranges, doctors, butter, sisters, meat, cakes, tea, teachers, books, pen. </a:t>
          </a:r>
          <a:endParaRPr lang="ru-RU" sz="3200" b="1" dirty="0"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rgbClr val="C00000"/>
              </a:solidFill>
              <a:latin typeface="Arial - 48"/>
            </a:rPr>
            <a:t> </a:t>
          </a:r>
          <a:r>
            <a:rPr lang="ru-RU" sz="3600" b="1" dirty="0" smtClean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dirty="0" smtClean="0">
              <a:solidFill>
                <a:srgbClr val="C00000"/>
              </a:solidFill>
              <a:latin typeface="Arial - 48"/>
            </a:rPr>
            <a:t>much, many.</a:t>
          </a:r>
          <a:endParaRPr lang="ru-RU" sz="36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119352" custScaleY="91027" custLinFactNeighborX="1873" custLinFactNeighborY="83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28891" custScaleY="92684" custLinFactNeighborX="-3984" custLinFactNeighborY="83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248746" custLinFactY="-50538" custLinFactNeighborX="-229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261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FB68FD-8BFB-42BC-8696-68AE18FB1EA9}" type="presOf" srcId="{0B1C84A2-9CC7-44B9-AD8E-1D116A01D5F4}" destId="{0F6CA91F-C5E4-4039-AD63-B783869DA4D3}" srcOrd="0" destOrd="0" presId="urn:microsoft.com/office/officeart/2005/8/layout/default#1"/>
    <dgm:cxn modelId="{7A20AAAB-48DC-4A02-A3FC-86163C9EEB50}" type="presOf" srcId="{9BB94694-CAEE-4AFE-9D42-895111B95191}" destId="{C97AB4FE-3412-4DFF-A436-9DD71B18B2F4}" srcOrd="0" destOrd="0" presId="urn:microsoft.com/office/officeart/2005/8/layout/default#1"/>
    <dgm:cxn modelId="{52B8B22C-0B4E-4212-BA6B-FE0176DC7D75}" type="presOf" srcId="{E5A84779-865A-4BA6-A89F-DB393A8D03BC}" destId="{2ED20F1D-189E-4B12-B80E-1BBBBA9945C3}" srcOrd="0" destOrd="0" presId="urn:microsoft.com/office/officeart/2005/8/layout/default#1"/>
    <dgm:cxn modelId="{35FC9012-2328-4975-B50E-6028F28AAB90}" type="presOf" srcId="{8FD14E00-D4E0-4ACC-B3C1-935D7DD0F864}" destId="{FFFB40AB-9006-4424-916A-260B3D8EA3B4}" srcOrd="0" destOrd="0" presId="urn:microsoft.com/office/officeart/2005/8/layout/default#1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2300446D-55AE-424C-851E-7A9A98A881D9}" type="presOf" srcId="{668018C4-FA9B-40F1-9E14-E0E221F0869A}" destId="{F6AA4DC1-FD09-468A-9D8F-F0626B40B393}" srcOrd="0" destOrd="0" presId="urn:microsoft.com/office/officeart/2005/8/layout/default#1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C030C7B5-1A8C-4DEC-AA9B-1C2DC49FED8D}" type="presParOf" srcId="{F6AA4DC1-FD09-468A-9D8F-F0626B40B393}" destId="{FFFB40AB-9006-4424-916A-260B3D8EA3B4}" srcOrd="0" destOrd="0" presId="urn:microsoft.com/office/officeart/2005/8/layout/default#1"/>
    <dgm:cxn modelId="{92A723A4-9C12-43C1-968B-0EB7E53A4D8A}" type="presParOf" srcId="{F6AA4DC1-FD09-468A-9D8F-F0626B40B393}" destId="{3DC6C96C-1353-4F83-91C3-AD59D14D056E}" srcOrd="1" destOrd="0" presId="urn:microsoft.com/office/officeart/2005/8/layout/default#1"/>
    <dgm:cxn modelId="{2B92845E-BE18-46C3-918D-B95875D1F7E4}" type="presParOf" srcId="{F6AA4DC1-FD09-468A-9D8F-F0626B40B393}" destId="{2ED20F1D-189E-4B12-B80E-1BBBBA9945C3}" srcOrd="2" destOrd="0" presId="urn:microsoft.com/office/officeart/2005/8/layout/default#1"/>
    <dgm:cxn modelId="{91E2AAE4-9BA8-4B59-B8EE-0F0B8B348F54}" type="presParOf" srcId="{F6AA4DC1-FD09-468A-9D8F-F0626B40B393}" destId="{DD47C8D0-33D6-4D01-A932-F941B22E0E6A}" srcOrd="3" destOrd="0" presId="urn:microsoft.com/office/officeart/2005/8/layout/default#1"/>
    <dgm:cxn modelId="{411ADBE0-12BA-42DE-927A-BF989FB769CF}" type="presParOf" srcId="{F6AA4DC1-FD09-468A-9D8F-F0626B40B393}" destId="{C97AB4FE-3412-4DFF-A436-9DD71B18B2F4}" srcOrd="4" destOrd="0" presId="urn:microsoft.com/office/officeart/2005/8/layout/default#1"/>
    <dgm:cxn modelId="{DBD16B04-DE4C-444F-B03C-C08676CE2BC9}" type="presParOf" srcId="{F6AA4DC1-FD09-468A-9D8F-F0626B40B393}" destId="{695A8EBD-BBAF-4BDD-95F2-E2391566E8A1}" srcOrd="5" destOrd="0" presId="urn:microsoft.com/office/officeart/2005/8/layout/default#1"/>
    <dgm:cxn modelId="{D94198B7-3E38-429F-B81B-8F705CCE93C8}" type="presParOf" srcId="{F6AA4DC1-FD09-468A-9D8F-F0626B40B393}" destId="{0F6CA91F-C5E4-4039-AD63-B783869DA4D3}" srcOrd="6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 meat, tea. </a:t>
          </a:r>
          <a:endParaRPr lang="ru-RU" sz="3200" b="1" dirty="0">
            <a:solidFill>
              <a:schemeClr val="bg2">
                <a:lumMod val="25000"/>
              </a:schemeClr>
            </a:solidFill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rgbClr val="C00000"/>
              </a:solidFill>
              <a:latin typeface="Arial - 48"/>
            </a:rPr>
            <a:t> Trees, windows, dogs, oranges, doctors, </a:t>
          </a:r>
          <a:r>
            <a:rPr lang="en-US" sz="3200" b="1" dirty="0" err="1" smtClean="0">
              <a:solidFill>
                <a:srgbClr val="C00000"/>
              </a:solidFill>
              <a:latin typeface="Arial - 48"/>
            </a:rPr>
            <a:t>cakes,sisters</a:t>
          </a:r>
          <a:r>
            <a:rPr lang="en-US" sz="3200" b="1" dirty="0" smtClean="0">
              <a:solidFill>
                <a:srgbClr val="C00000"/>
              </a:solidFill>
              <a:latin typeface="Arial - 48"/>
            </a:rPr>
            <a:t>, teachers, </a:t>
          </a:r>
          <a:r>
            <a:rPr lang="en-US" sz="3200" b="1" dirty="0" err="1" smtClean="0">
              <a:solidFill>
                <a:srgbClr val="C00000"/>
              </a:solidFill>
              <a:latin typeface="Arial - 48"/>
            </a:rPr>
            <a:t>books,pens</a:t>
          </a:r>
          <a:r>
            <a:rPr lang="en-US" sz="3200" b="1" dirty="0" smtClean="0">
              <a:solidFill>
                <a:srgbClr val="C00000"/>
              </a:solidFill>
              <a:latin typeface="Arial - 48"/>
            </a:rPr>
            <a:t> </a:t>
          </a:r>
          <a:endParaRPr lang="ru-RU" sz="32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96223" custScaleY="91023" custLinFactNeighborX="2510" custLinFactNeighborY="-5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04689" custScaleY="92078" custLinFactNeighborX="-2361" custLinFactNeighborY="-4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102751" custScaleY="103729" custLinFactX="6761" custLinFactNeighborX="100000" custLinFactNeighborY="-13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99413" custScaleY="102599" custLinFactX="-9615" custLinFactNeighborX="-100000" custLinFactNeighborY="-13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01F16C-9200-4151-8F32-B09602BCA176}" type="presOf" srcId="{9BB94694-CAEE-4AFE-9D42-895111B95191}" destId="{C97AB4FE-3412-4DFF-A436-9DD71B18B2F4}" srcOrd="0" destOrd="0" presId="urn:microsoft.com/office/officeart/2005/8/layout/default#2"/>
    <dgm:cxn modelId="{385C09A9-50D7-4DC6-A247-9E832D12D0CD}" type="presOf" srcId="{8FD14E00-D4E0-4ACC-B3C1-935D7DD0F864}" destId="{FFFB40AB-9006-4424-916A-260B3D8EA3B4}" srcOrd="0" destOrd="0" presId="urn:microsoft.com/office/officeart/2005/8/layout/default#2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6782A5EB-81B1-4C94-B117-6A366026771E}" type="presOf" srcId="{E5A84779-865A-4BA6-A89F-DB393A8D03BC}" destId="{2ED20F1D-189E-4B12-B80E-1BBBBA9945C3}" srcOrd="0" destOrd="0" presId="urn:microsoft.com/office/officeart/2005/8/layout/default#2"/>
    <dgm:cxn modelId="{3F1C89E1-168B-444D-AFC2-ADAC10C1E340}" type="presOf" srcId="{0B1C84A2-9CC7-44B9-AD8E-1D116A01D5F4}" destId="{0F6CA91F-C5E4-4039-AD63-B783869DA4D3}" srcOrd="0" destOrd="0" presId="urn:microsoft.com/office/officeart/2005/8/layout/default#2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98A768D5-BC33-4F0E-B394-00D6BA64BCBF}" type="presOf" srcId="{668018C4-FA9B-40F1-9E14-E0E221F0869A}" destId="{F6AA4DC1-FD09-468A-9D8F-F0626B40B393}" srcOrd="0" destOrd="0" presId="urn:microsoft.com/office/officeart/2005/8/layout/default#2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5647F816-54AE-435F-B646-847813540EAB}" type="presParOf" srcId="{F6AA4DC1-FD09-468A-9D8F-F0626B40B393}" destId="{FFFB40AB-9006-4424-916A-260B3D8EA3B4}" srcOrd="0" destOrd="0" presId="urn:microsoft.com/office/officeart/2005/8/layout/default#2"/>
    <dgm:cxn modelId="{3985549E-FAFB-4D24-AFA9-2361B1216BE4}" type="presParOf" srcId="{F6AA4DC1-FD09-468A-9D8F-F0626B40B393}" destId="{3DC6C96C-1353-4F83-91C3-AD59D14D056E}" srcOrd="1" destOrd="0" presId="urn:microsoft.com/office/officeart/2005/8/layout/default#2"/>
    <dgm:cxn modelId="{31C7D7F2-409A-465B-8419-B0DC8AAA999F}" type="presParOf" srcId="{F6AA4DC1-FD09-468A-9D8F-F0626B40B393}" destId="{2ED20F1D-189E-4B12-B80E-1BBBBA9945C3}" srcOrd="2" destOrd="0" presId="urn:microsoft.com/office/officeart/2005/8/layout/default#2"/>
    <dgm:cxn modelId="{1C28C68D-BC22-4168-8D45-22B6BDAD4ABE}" type="presParOf" srcId="{F6AA4DC1-FD09-468A-9D8F-F0626B40B393}" destId="{DD47C8D0-33D6-4D01-A932-F941B22E0E6A}" srcOrd="3" destOrd="0" presId="urn:microsoft.com/office/officeart/2005/8/layout/default#2"/>
    <dgm:cxn modelId="{F6CC4CB7-5D30-49BE-B38C-277DCF61DC55}" type="presParOf" srcId="{F6AA4DC1-FD09-468A-9D8F-F0626B40B393}" destId="{C97AB4FE-3412-4DFF-A436-9DD71B18B2F4}" srcOrd="4" destOrd="0" presId="urn:microsoft.com/office/officeart/2005/8/layout/default#2"/>
    <dgm:cxn modelId="{6AAF288D-A19E-428E-BA56-A2CB8B4BF629}" type="presParOf" srcId="{F6AA4DC1-FD09-468A-9D8F-F0626B40B393}" destId="{695A8EBD-BBAF-4BDD-95F2-E2391566E8A1}" srcOrd="5" destOrd="0" presId="urn:microsoft.com/office/officeart/2005/8/layout/default#2"/>
    <dgm:cxn modelId="{D6E22ECF-715A-452A-9D8E-6050758E243E}" type="presParOf" srcId="{F6AA4DC1-FD09-468A-9D8F-F0626B40B393}" destId="{0F6CA91F-C5E4-4039-AD63-B783869DA4D3}" srcOrd="6" destOrd="0" presId="urn:microsoft.com/office/officeart/2005/8/layout/default#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136240" y="2515852"/>
          <a:ext cx="4397360" cy="20122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FF00"/>
              </a:solidFill>
              <a:latin typeface="Arial - 48"/>
            </a:rPr>
            <a:t>Much</a:t>
          </a:r>
          <a:endParaRPr lang="ru-RU" sz="6500" b="1" kern="1200" dirty="0">
            <a:solidFill>
              <a:srgbClr val="FFFF00"/>
            </a:solidFill>
            <a:latin typeface="Arial - 48"/>
          </a:endParaRPr>
        </a:p>
      </dsp:txBody>
      <dsp:txXfrm>
        <a:off x="136240" y="2515852"/>
        <a:ext cx="4397360" cy="2012258"/>
      </dsp:txXfrm>
    </dsp:sp>
    <dsp:sp modelId="{2ED20F1D-189E-4B12-B80E-1BBBBA9945C3}">
      <dsp:nvSpPr>
        <dsp:cNvPr id="0" name=""/>
        <dsp:cNvSpPr/>
      </dsp:nvSpPr>
      <dsp:spPr>
        <a:xfrm>
          <a:off x="4686243" y="2488783"/>
          <a:ext cx="4748811" cy="2048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0000"/>
              </a:solidFill>
              <a:latin typeface="Arial - 48"/>
            </a:rPr>
            <a:t>Many</a:t>
          </a:r>
          <a:endParaRPr lang="ru-RU" sz="6500" b="1" kern="1200" dirty="0">
            <a:solidFill>
              <a:srgbClr val="FF0000"/>
            </a:solidFill>
            <a:latin typeface="Arial - 48"/>
          </a:endParaRPr>
        </a:p>
      </dsp:txBody>
      <dsp:txXfrm>
        <a:off x="4686243" y="2488783"/>
        <a:ext cx="4748811" cy="2048888"/>
      </dsp:txXfrm>
    </dsp:sp>
    <dsp:sp modelId="{C97AB4FE-3412-4DFF-A436-9DD71B18B2F4}">
      <dsp:nvSpPr>
        <dsp:cNvPr id="0" name=""/>
        <dsp:cNvSpPr/>
      </dsp:nvSpPr>
      <dsp:spPr>
        <a:xfrm>
          <a:off x="157517" y="0"/>
          <a:ext cx="9164704" cy="221061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  <a:latin typeface="Arial - 48"/>
            </a:rPr>
            <a:t> </a:t>
          </a:r>
          <a:r>
            <a:rPr lang="ru-RU" sz="3600" b="1" kern="1200" dirty="0" smtClean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kern="1200" dirty="0" smtClean="0">
              <a:solidFill>
                <a:srgbClr val="C00000"/>
              </a:solidFill>
              <a:latin typeface="Arial - 48"/>
            </a:rPr>
            <a:t>much, many.</a:t>
          </a:r>
          <a:endParaRPr lang="ru-RU" sz="3600" b="1" kern="1200" dirty="0">
            <a:solidFill>
              <a:srgbClr val="C00000"/>
            </a:solidFill>
            <a:latin typeface="Arial - 48"/>
          </a:endParaRPr>
        </a:p>
      </dsp:txBody>
      <dsp:txXfrm>
        <a:off x="157517" y="0"/>
        <a:ext cx="9164704" cy="2210617"/>
      </dsp:txXfrm>
    </dsp:sp>
    <dsp:sp modelId="{0F6CA91F-C5E4-4039-AD63-B783869DA4D3}">
      <dsp:nvSpPr>
        <dsp:cNvPr id="0" name=""/>
        <dsp:cNvSpPr/>
      </dsp:nvSpPr>
      <dsp:spPr>
        <a:xfrm>
          <a:off x="4505" y="5641352"/>
          <a:ext cx="9640060" cy="2210617"/>
        </a:xfrm>
        <a:prstGeom prst="rect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- 48"/>
            </a:rPr>
            <a:t>Coffee, cheese, trees, birds, bread, rabbits, oranges, doctors, butter, corn, porridge, cakes, tea, teachers, teeth, ham. </a:t>
          </a:r>
          <a:endParaRPr lang="ru-RU" sz="3200" b="1" kern="1200" dirty="0">
            <a:latin typeface="Arial - 48"/>
          </a:endParaRPr>
        </a:p>
      </dsp:txBody>
      <dsp:txXfrm>
        <a:off x="4505" y="5641352"/>
        <a:ext cx="9640060" cy="2210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144034" y="1224136"/>
          <a:ext cx="4374836" cy="24830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FF00"/>
              </a:solidFill>
              <a:latin typeface="Arial - 48"/>
            </a:rPr>
            <a:t>Much</a:t>
          </a:r>
          <a:endParaRPr lang="ru-RU" sz="6500" b="1" kern="1200" dirty="0">
            <a:solidFill>
              <a:srgbClr val="FFFF00"/>
            </a:solidFill>
            <a:latin typeface="Arial - 48"/>
          </a:endParaRPr>
        </a:p>
      </dsp:txBody>
      <dsp:txXfrm>
        <a:off x="144034" y="1224136"/>
        <a:ext cx="4374836" cy="2483049"/>
      </dsp:txXfrm>
    </dsp:sp>
    <dsp:sp modelId="{2ED20F1D-189E-4B12-B80E-1BBBBA9945C3}">
      <dsp:nvSpPr>
        <dsp:cNvPr id="0" name=""/>
        <dsp:cNvSpPr/>
      </dsp:nvSpPr>
      <dsp:spPr>
        <a:xfrm>
          <a:off x="4752063" y="1221695"/>
          <a:ext cx="4759747" cy="25118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0000"/>
              </a:solidFill>
              <a:latin typeface="Arial - 48"/>
            </a:rPr>
            <a:t>Many</a:t>
          </a:r>
          <a:endParaRPr lang="ru-RU" sz="6500" b="1" kern="1200" dirty="0">
            <a:solidFill>
              <a:srgbClr val="FF0000"/>
            </a:solidFill>
            <a:latin typeface="Arial - 48"/>
          </a:endParaRPr>
        </a:p>
      </dsp:txBody>
      <dsp:txXfrm>
        <a:off x="4752063" y="1221695"/>
        <a:ext cx="4759747" cy="2511828"/>
      </dsp:txXfrm>
    </dsp:sp>
    <dsp:sp modelId="{C97AB4FE-3412-4DFF-A436-9DD71B18B2F4}">
      <dsp:nvSpPr>
        <dsp:cNvPr id="0" name=""/>
        <dsp:cNvSpPr/>
      </dsp:nvSpPr>
      <dsp:spPr>
        <a:xfrm>
          <a:off x="4855407" y="3958651"/>
          <a:ext cx="4671635" cy="282966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  <a:latin typeface="Arial - 48"/>
            </a:rPr>
            <a:t> T</a:t>
          </a:r>
          <a:r>
            <a:rPr lang="en-US" sz="3200" b="1" kern="1200" dirty="0" smtClean="0">
              <a:solidFill>
                <a:srgbClr val="C00000"/>
              </a:solidFill>
              <a:latin typeface="Arial - 48"/>
            </a:rPr>
            <a:t>rees, birds, rabbits, oranges, doctors, cakes, teachers, teeth. </a:t>
          </a:r>
          <a:endParaRPr lang="ru-RU" sz="3200" b="1" kern="1200" dirty="0">
            <a:solidFill>
              <a:srgbClr val="C00000"/>
            </a:solidFill>
            <a:latin typeface="Arial - 48"/>
          </a:endParaRPr>
        </a:p>
      </dsp:txBody>
      <dsp:txXfrm>
        <a:off x="4855407" y="3958651"/>
        <a:ext cx="4671635" cy="2829660"/>
      </dsp:txXfrm>
    </dsp:sp>
    <dsp:sp modelId="{0F6CA91F-C5E4-4039-AD63-B783869DA4D3}">
      <dsp:nvSpPr>
        <dsp:cNvPr id="0" name=""/>
        <dsp:cNvSpPr/>
      </dsp:nvSpPr>
      <dsp:spPr>
        <a:xfrm>
          <a:off x="144034" y="3960451"/>
          <a:ext cx="4519871" cy="279883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corn, porridge, tea, ham. </a:t>
          </a:r>
          <a:endParaRPr lang="ru-RU" sz="3200" b="1" kern="1200" dirty="0">
            <a:solidFill>
              <a:schemeClr val="bg2">
                <a:lumMod val="25000"/>
              </a:schemeClr>
            </a:solidFill>
            <a:latin typeface="Arial - 48"/>
          </a:endParaRPr>
        </a:p>
      </dsp:txBody>
      <dsp:txXfrm>
        <a:off x="144034" y="3960451"/>
        <a:ext cx="4519871" cy="2798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09E3C-C5FB-49A7-83AB-9C7E252F0DD0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612900" y="685800"/>
            <a:ext cx="363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B3F36-93FA-48E4-AD16-11224E54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B3F36-93FA-48E4-AD16-11224E54A6B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с песней.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-And now listen to the song and choose the best name for it. Explain your answer.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sad birthday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Bad weather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Life on planet Mars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-Do you agree with the poem?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-What gold does autumn bring?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-Can you count sun, fun, gold, cold? Why?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-Why is the song sad? (The song is sad because a birthday doesn’t bring much fun.)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-Что нужно сделать, чтобы песня стала весёлой?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(Use “brings a lot of” instead “doesn’t bring much”.)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F2C17-6B40-43A8-9FD7-793D88DBF26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Which variant of the song do you like better? Why?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-Let’s sing this song about happy birthday. But first repeat after me: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-winter, why, when;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-brings, sings, rings;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autumn, birthday;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Winter  brings a lot of  cold,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Autumn  brings a lot of gold,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Summer brings a lot of sun,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birthday  brings a lot of fun.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-Sing alone.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F2C17-6B40-43A8-9FD7-793D88DBF26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406527"/>
            <a:ext cx="10160000" cy="4181973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0160000" cy="540652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708324"/>
            <a:ext cx="10160000" cy="31961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237316"/>
            <a:ext cx="10160000" cy="713810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550" y="7064207"/>
            <a:ext cx="6263344" cy="1233333"/>
          </a:xfrm>
        </p:spPr>
        <p:txBody>
          <a:bodyPr>
            <a:normAutofit/>
          </a:bodyPr>
          <a:lstStyle>
            <a:lvl1pPr marL="0" indent="0" algn="l">
              <a:buNone/>
              <a:defRPr sz="2700">
                <a:solidFill>
                  <a:schemeClr val="tx2"/>
                </a:solidFill>
              </a:defRPr>
            </a:lvl1pPr>
            <a:lvl2pPr marL="564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8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92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56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21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85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49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13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8424" y="4379406"/>
            <a:ext cx="7972612" cy="2507113"/>
          </a:xfrm>
          <a:effectLst/>
        </p:spPr>
        <p:txBody>
          <a:bodyPr>
            <a:noAutofit/>
          </a:bodyPr>
          <a:lstStyle>
            <a:lvl1pPr marL="789923" indent="-564231" algn="l">
              <a:defRPr sz="6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16667" y="1022772"/>
            <a:ext cx="7112000" cy="485817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1953" y="526427"/>
            <a:ext cx="2286000" cy="732397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3460" y="1022773"/>
            <a:ext cx="5365874" cy="68435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70000" y="1022773"/>
            <a:ext cx="7112000" cy="48581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406527"/>
            <a:ext cx="10160000" cy="4181973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160000" cy="540652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08324"/>
            <a:ext cx="10160000" cy="31961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237316"/>
            <a:ext cx="10160000" cy="713810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106" y="3037684"/>
            <a:ext cx="6629629" cy="3388197"/>
          </a:xfrm>
          <a:effectLst/>
        </p:spPr>
        <p:txBody>
          <a:bodyPr anchor="b"/>
          <a:lstStyle>
            <a:lvl1pPr algn="r">
              <a:defRPr sz="57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7153" y="6441983"/>
            <a:ext cx="6633882" cy="1168097"/>
          </a:xfrm>
        </p:spPr>
        <p:txBody>
          <a:bodyPr anchor="t"/>
          <a:lstStyle>
            <a:lvl1pPr marL="0" indent="0" algn="r">
              <a:buNone/>
              <a:defRPr sz="2500">
                <a:solidFill>
                  <a:schemeClr val="tx2"/>
                </a:solidFill>
              </a:defRPr>
            </a:lvl1pPr>
            <a:lvl2pPr marL="564231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84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9269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569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211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853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496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51384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69999" y="1022772"/>
            <a:ext cx="3718560" cy="48581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61280" y="1022773"/>
            <a:ext cx="3718560" cy="48581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0" y="1022773"/>
            <a:ext cx="3718560" cy="89448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0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64231" indent="0">
              <a:buNone/>
              <a:defRPr sz="2500" b="1"/>
            </a:lvl2pPr>
            <a:lvl3pPr marL="1128461" indent="0">
              <a:buNone/>
              <a:defRPr sz="2200" b="1"/>
            </a:lvl3pPr>
            <a:lvl4pPr marL="1692692" indent="0">
              <a:buNone/>
              <a:defRPr sz="2000" b="1"/>
            </a:lvl4pPr>
            <a:lvl5pPr marL="2256922" indent="0">
              <a:buNone/>
              <a:defRPr sz="2000" b="1"/>
            </a:lvl5pPr>
            <a:lvl6pPr marL="2821153" indent="0">
              <a:buNone/>
              <a:defRPr sz="2000" b="1"/>
            </a:lvl6pPr>
            <a:lvl7pPr marL="3385383" indent="0">
              <a:buNone/>
              <a:defRPr sz="2000" b="1"/>
            </a:lvl7pPr>
            <a:lvl8pPr marL="3949614" indent="0">
              <a:buNone/>
              <a:defRPr sz="2000" b="1"/>
            </a:lvl8pPr>
            <a:lvl9pPr marL="4513844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4941" y="1957865"/>
            <a:ext cx="3718560" cy="3835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3669" y="1022773"/>
            <a:ext cx="3718560" cy="89448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0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64231" indent="0">
              <a:buNone/>
              <a:defRPr sz="2500" b="1"/>
            </a:lvl2pPr>
            <a:lvl3pPr marL="1128461" indent="0">
              <a:buNone/>
              <a:defRPr sz="2200" b="1"/>
            </a:lvl3pPr>
            <a:lvl4pPr marL="1692692" indent="0">
              <a:buNone/>
              <a:defRPr sz="2000" b="1"/>
            </a:lvl4pPr>
            <a:lvl5pPr marL="2256922" indent="0">
              <a:buNone/>
              <a:defRPr sz="2000" b="1"/>
            </a:lvl5pPr>
            <a:lvl6pPr marL="2821153" indent="0">
              <a:buNone/>
              <a:defRPr sz="2000" b="1"/>
            </a:lvl6pPr>
            <a:lvl7pPr marL="3385383" indent="0">
              <a:buNone/>
              <a:defRPr sz="2000" b="1"/>
            </a:lvl7pPr>
            <a:lvl8pPr marL="3949614" indent="0">
              <a:buNone/>
              <a:defRPr sz="2000" b="1"/>
            </a:lvl8pPr>
            <a:lvl9pPr marL="4513844" indent="0">
              <a:buNone/>
              <a:defRPr sz="2000" b="1"/>
            </a:lvl9pPr>
          </a:lstStyle>
          <a:p>
            <a:pPr marL="0" lvl="0" indent="0" algn="ctr" defTabSz="1128461" rtl="0" eaLnBrk="1" latinLnBrk="0" hangingPunct="1">
              <a:spcBef>
                <a:spcPct val="20000"/>
              </a:spcBef>
              <a:spcAft>
                <a:spcPts val="37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39" y="1956054"/>
            <a:ext cx="3718560" cy="3835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329" y="3089628"/>
            <a:ext cx="4040094" cy="1759560"/>
          </a:xfrm>
          <a:effectLst/>
        </p:spPr>
        <p:txBody>
          <a:bodyPr anchor="b">
            <a:noAutofit/>
          </a:bodyPr>
          <a:lstStyle>
            <a:lvl1pPr marL="282115" indent="-282115" algn="l">
              <a:defRPr sz="35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906" y="1022773"/>
            <a:ext cx="4463428" cy="6843558"/>
          </a:xfrm>
        </p:spPr>
        <p:txBody>
          <a:bodyPr anchor="ctr"/>
          <a:lstStyle>
            <a:lvl1pPr>
              <a:defRPr sz="27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17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5294" y="4890445"/>
            <a:ext cx="3765178" cy="2991363"/>
          </a:xfrm>
        </p:spPr>
        <p:txBody>
          <a:bodyPr/>
          <a:lstStyle>
            <a:lvl1pPr marL="0" indent="0">
              <a:buNone/>
              <a:defRPr sz="1700"/>
            </a:lvl1pPr>
            <a:lvl2pPr marL="564231" indent="0">
              <a:buNone/>
              <a:defRPr sz="1500"/>
            </a:lvl2pPr>
            <a:lvl3pPr marL="1128461" indent="0">
              <a:buNone/>
              <a:defRPr sz="1200"/>
            </a:lvl3pPr>
            <a:lvl4pPr marL="1692692" indent="0">
              <a:buNone/>
              <a:defRPr sz="1100"/>
            </a:lvl4pPr>
            <a:lvl5pPr marL="2256922" indent="0">
              <a:buNone/>
              <a:defRPr sz="1100"/>
            </a:lvl5pPr>
            <a:lvl6pPr marL="2821153" indent="0">
              <a:buNone/>
              <a:defRPr sz="1100"/>
            </a:lvl6pPr>
            <a:lvl7pPr marL="3385383" indent="0">
              <a:buNone/>
              <a:defRPr sz="1100"/>
            </a:lvl7pPr>
            <a:lvl8pPr marL="3949614" indent="0">
              <a:buNone/>
              <a:defRPr sz="1100"/>
            </a:lvl8pPr>
            <a:lvl9pPr marL="4513844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06527"/>
            <a:ext cx="10160000" cy="4181973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0160000" cy="540652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708324"/>
            <a:ext cx="10160000" cy="31961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237316"/>
            <a:ext cx="10160000" cy="713810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72417" y="1598083"/>
            <a:ext cx="4572000" cy="437313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500"/>
            </a:lvl1pPr>
            <a:lvl2pPr marL="564231" indent="0">
              <a:buNone/>
              <a:defRPr sz="3500"/>
            </a:lvl2pPr>
            <a:lvl3pPr marL="1128461" indent="0">
              <a:buNone/>
              <a:defRPr sz="3000"/>
            </a:lvl3pPr>
            <a:lvl4pPr marL="1692692" indent="0">
              <a:buNone/>
              <a:defRPr sz="2500"/>
            </a:lvl4pPr>
            <a:lvl5pPr marL="2256922" indent="0">
              <a:buNone/>
              <a:defRPr sz="2500"/>
            </a:lvl5pPr>
            <a:lvl6pPr marL="2821153" indent="0">
              <a:buNone/>
              <a:defRPr sz="2500"/>
            </a:lvl6pPr>
            <a:lvl7pPr marL="3385383" indent="0">
              <a:buNone/>
              <a:defRPr sz="2500"/>
            </a:lvl7pPr>
            <a:lvl8pPr marL="3949614" indent="0">
              <a:buNone/>
              <a:defRPr sz="2500"/>
            </a:lvl8pPr>
            <a:lvl9pPr marL="4513844" indent="0">
              <a:buNone/>
              <a:defRPr sz="2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5430" y="1412809"/>
            <a:ext cx="4104571" cy="3024222"/>
          </a:xfrm>
        </p:spPr>
        <p:txBody>
          <a:bodyPr anchor="b"/>
          <a:lstStyle>
            <a:lvl1pPr marL="225692" indent="-225692">
              <a:buFont typeface="Georgia" pitchFamily="18" charset="0"/>
              <a:buChar char="*"/>
              <a:defRPr sz="2000"/>
            </a:lvl1pPr>
            <a:lvl2pPr marL="564231" indent="0">
              <a:buNone/>
              <a:defRPr sz="1500"/>
            </a:lvl2pPr>
            <a:lvl3pPr marL="1128461" indent="0">
              <a:buNone/>
              <a:defRPr sz="1200"/>
            </a:lvl3pPr>
            <a:lvl4pPr marL="1692692" indent="0">
              <a:buNone/>
              <a:defRPr sz="1100"/>
            </a:lvl4pPr>
            <a:lvl5pPr marL="2256922" indent="0">
              <a:buNone/>
              <a:defRPr sz="1100"/>
            </a:lvl5pPr>
            <a:lvl6pPr marL="2821153" indent="0">
              <a:buNone/>
              <a:defRPr sz="1100"/>
            </a:lvl6pPr>
            <a:lvl7pPr marL="3385383" indent="0">
              <a:buNone/>
              <a:defRPr sz="1100"/>
            </a:lvl7pPr>
            <a:lvl8pPr marL="3949614" indent="0">
              <a:buNone/>
              <a:defRPr sz="1100"/>
            </a:lvl8pPr>
            <a:lvl9pPr marL="4513844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76" y="6241922"/>
            <a:ext cx="7092820" cy="1598083"/>
          </a:xfrm>
        </p:spPr>
        <p:txBody>
          <a:bodyPr anchor="b">
            <a:noAutofit/>
          </a:bodyPr>
          <a:lstStyle>
            <a:lvl1pPr algn="l">
              <a:defRPr sz="57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138106"/>
            <a:ext cx="10160000" cy="2450394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160000" cy="713810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268647"/>
            <a:ext cx="10160000" cy="31961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237316"/>
            <a:ext cx="10160000" cy="713810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846" tIns="56423" rIns="112846" bIns="56423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92544" y="6112939"/>
            <a:ext cx="7236123" cy="1598083"/>
          </a:xfrm>
          <a:prstGeom prst="rect">
            <a:avLst/>
          </a:prstGeom>
          <a:effectLst/>
        </p:spPr>
        <p:txBody>
          <a:bodyPr vert="horz" lIns="112846" tIns="56423" rIns="112846" bIns="56423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0" y="1023808"/>
            <a:ext cx="7112000" cy="4858173"/>
          </a:xfrm>
          <a:prstGeom prst="rect">
            <a:avLst/>
          </a:prstGeom>
        </p:spPr>
        <p:txBody>
          <a:bodyPr vert="horz" lIns="112846" tIns="56423" rIns="112846" bIns="5642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8629651"/>
            <a:ext cx="2794000" cy="510499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5DF08A-7D46-48A5-AFE7-382B56711F11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0" y="8629651"/>
            <a:ext cx="3725334" cy="510499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l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33333" y="8629651"/>
            <a:ext cx="2032000" cy="510499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ctr"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94961" indent="-394961" algn="r" defTabSz="1128461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57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2115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77077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15615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54153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15261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53799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26191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821153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193545" indent="-225692" algn="l" defTabSz="1128461" rtl="0" eaLnBrk="1" latinLnBrk="0" hangingPunct="1">
        <a:spcBef>
          <a:spcPct val="20000"/>
        </a:spcBef>
        <a:spcAft>
          <a:spcPts val="37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4231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8461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692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6922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21153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85383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49614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513844" algn="l" defTabSz="112846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7.wm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gif"/><Relationship Id="rId4" Type="http://schemas.openxmlformats.org/officeDocument/2006/relationships/slide" Target="slide9.xml"/><Relationship Id="rId9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7.wmf"/><Relationship Id="rId7" Type="http://schemas.openxmlformats.org/officeDocument/2006/relationships/image" Target="../media/image10.gif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gif"/><Relationship Id="rId4" Type="http://schemas.openxmlformats.org/officeDocument/2006/relationships/slide" Target="slide9.xml"/><Relationship Id="rId9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wmf"/><Relationship Id="rId5" Type="http://schemas.openxmlformats.org/officeDocument/2006/relationships/image" Target="../media/image9.wmf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77800"/>
            <a:ext cx="9800336" cy="23962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79400" y="3035300"/>
            <a:ext cx="9647936" cy="3970306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008B"/>
                </a:solidFill>
                <a:latin typeface="Arial - 36"/>
              </a:rPr>
              <a:t>Презентация </a:t>
            </a:r>
          </a:p>
          <a:p>
            <a:pPr algn="ctr"/>
            <a:r>
              <a:rPr lang="ru-RU" sz="3600" b="1" dirty="0">
                <a:solidFill>
                  <a:srgbClr val="00008B"/>
                </a:solidFill>
                <a:latin typeface="Arial - 36"/>
              </a:rPr>
              <a:t>к уроку английского языка</a:t>
            </a:r>
          </a:p>
          <a:p>
            <a:pPr algn="ctr"/>
            <a:r>
              <a:rPr lang="ru-RU" sz="3600" b="1" dirty="0">
                <a:solidFill>
                  <a:srgbClr val="00008B"/>
                </a:solidFill>
                <a:latin typeface="Arial - 36"/>
              </a:rPr>
              <a:t> в </a:t>
            </a:r>
            <a:r>
              <a:rPr lang="ru-RU" sz="3600" b="1" dirty="0" smtClean="0">
                <a:solidFill>
                  <a:srgbClr val="00008B"/>
                </a:solidFill>
                <a:latin typeface="Arial - 36"/>
              </a:rPr>
              <a:t>6 </a:t>
            </a:r>
            <a:r>
              <a:rPr lang="ru-RU" sz="3600" b="1" dirty="0">
                <a:solidFill>
                  <a:srgbClr val="00008B"/>
                </a:solidFill>
                <a:latin typeface="Arial - 36"/>
              </a:rPr>
              <a:t>классе </a:t>
            </a:r>
            <a:endParaRPr lang="ru-RU" sz="3600" b="1" dirty="0" smtClean="0">
              <a:solidFill>
                <a:srgbClr val="00008B"/>
              </a:solidFill>
              <a:latin typeface="Arial - 36"/>
            </a:endParaRPr>
          </a:p>
          <a:p>
            <a:pPr algn="ctr"/>
            <a:endParaRPr lang="ru-RU" sz="3600" b="1" dirty="0">
              <a:solidFill>
                <a:srgbClr val="00008B"/>
              </a:solidFill>
              <a:latin typeface="Arial - 36"/>
            </a:endParaRPr>
          </a:p>
          <a:p>
            <a:pPr algn="ctr"/>
            <a:r>
              <a:rPr lang="ru-RU" sz="3600" b="1" dirty="0" smtClean="0">
                <a:solidFill>
                  <a:srgbClr val="00008B"/>
                </a:solidFill>
                <a:latin typeface="Arial - 36"/>
              </a:rPr>
              <a:t>Учитель </a:t>
            </a:r>
            <a:r>
              <a:rPr lang="ru-RU" sz="3600" b="1" dirty="0">
                <a:solidFill>
                  <a:srgbClr val="00008B"/>
                </a:solidFill>
                <a:latin typeface="Arial - 36"/>
              </a:rPr>
              <a:t>английского языка </a:t>
            </a:r>
            <a:endParaRPr lang="ru-RU" sz="3600" b="1" dirty="0" smtClean="0">
              <a:solidFill>
                <a:srgbClr val="00008B"/>
              </a:solidFill>
              <a:latin typeface="Arial - 36"/>
            </a:endParaRPr>
          </a:p>
          <a:p>
            <a:pPr algn="ctr"/>
            <a:r>
              <a:rPr lang="ru-RU" sz="3600" b="1" dirty="0" smtClean="0">
                <a:solidFill>
                  <a:srgbClr val="00008B"/>
                </a:solidFill>
                <a:latin typeface="Arial - 36"/>
              </a:rPr>
              <a:t>МБУ </a:t>
            </a:r>
            <a:r>
              <a:rPr lang="ru-RU" sz="3600" b="1" dirty="0" err="1" smtClean="0">
                <a:solidFill>
                  <a:srgbClr val="00008B"/>
                </a:solidFill>
                <a:latin typeface="Arial - 36"/>
              </a:rPr>
              <a:t>Ийской</a:t>
            </a:r>
            <a:r>
              <a:rPr lang="ru-RU" sz="3600" b="1" dirty="0" smtClean="0">
                <a:solidFill>
                  <a:srgbClr val="00008B"/>
                </a:solidFill>
                <a:latin typeface="Arial - 36"/>
              </a:rPr>
              <a:t> СОШ</a:t>
            </a:r>
          </a:p>
          <a:p>
            <a:pPr algn="ctr"/>
            <a:r>
              <a:rPr lang="ru-RU" sz="3600" b="1" dirty="0" err="1" smtClean="0">
                <a:solidFill>
                  <a:srgbClr val="00008B"/>
                </a:solidFill>
                <a:latin typeface="Arial - 36"/>
              </a:rPr>
              <a:t>Куулар</a:t>
            </a:r>
            <a:r>
              <a:rPr lang="ru-RU" sz="3600" b="1" dirty="0" smtClean="0">
                <a:solidFill>
                  <a:srgbClr val="00008B"/>
                </a:solidFill>
                <a:latin typeface="Arial - 36"/>
              </a:rPr>
              <a:t> А.Э.</a:t>
            </a:r>
            <a:endParaRPr lang="ru-RU" sz="36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6900" y="914402"/>
            <a:ext cx="6934200" cy="646319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- 48"/>
              </a:rPr>
              <a:t>        </a:t>
            </a:r>
            <a:r>
              <a:rPr lang="en-US" sz="3600" b="1" dirty="0" smtClean="0">
                <a:solidFill>
                  <a:srgbClr val="FF0000"/>
                </a:solidFill>
                <a:latin typeface="Arial - 48"/>
              </a:rPr>
              <a:t>Many</a:t>
            </a:r>
            <a:r>
              <a:rPr lang="en-US" sz="3600" b="1" dirty="0">
                <a:solidFill>
                  <a:srgbClr val="FF0000"/>
                </a:solidFill>
                <a:latin typeface="Arial - 48"/>
              </a:rPr>
              <a:t>, much, a lot of.</a:t>
            </a:r>
            <a:r>
              <a:rPr lang="en-US" sz="3600" dirty="0">
                <a:solidFill>
                  <a:srgbClr val="FF0000"/>
                </a:solidFill>
                <a:latin typeface="Arial - 48"/>
              </a:rPr>
              <a:t> </a:t>
            </a:r>
            <a:endParaRPr lang="ru-RU" sz="3600" dirty="0">
              <a:solidFill>
                <a:srgbClr val="FF0000"/>
              </a:solidFill>
              <a:latin typeface="Arial - 4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01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300" y="406400"/>
            <a:ext cx="8229600" cy="507819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pPr algn="ctr"/>
            <a:r>
              <a:rPr lang="ru-RU" sz="2700" b="1">
                <a:solidFill>
                  <a:srgbClr val="0000FF"/>
                </a:solidFill>
                <a:latin typeface="Arial - 36"/>
              </a:rPr>
              <a:t>Вставь пропущенные слова :</a:t>
            </a:r>
            <a:r>
              <a:rPr lang="ru-RU" sz="2700" b="1">
                <a:solidFill>
                  <a:srgbClr val="FF0000"/>
                </a:solidFill>
                <a:latin typeface="Arial - 36"/>
              </a:rPr>
              <a:t> </a:t>
            </a:r>
            <a:r>
              <a:rPr lang="en-US" sz="2700" b="1">
                <a:solidFill>
                  <a:srgbClr val="FF0000"/>
                </a:solidFill>
                <a:latin typeface="Arial - 36"/>
              </a:rPr>
              <a:t>much, many</a:t>
            </a:r>
            <a:r>
              <a:rPr lang="en-US" sz="2700">
                <a:solidFill>
                  <a:srgbClr val="FF0000"/>
                </a:solidFill>
                <a:latin typeface="Arial - 36"/>
              </a:rPr>
              <a:t>.</a:t>
            </a:r>
            <a:endParaRPr lang="ru-RU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0281" y="1796200"/>
            <a:ext cx="67056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I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can eat 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apples.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035300"/>
            <a:ext cx="73914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Do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you drink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juice?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1100" y="4216400"/>
            <a:ext cx="8737600" cy="1077206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We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mustn't eat 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sandwiches, sweets and cakes.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8400" y="5905501"/>
            <a:ext cx="74930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My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father eats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meat.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0281" y="7144059"/>
            <a:ext cx="8370455" cy="584763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</a:t>
            </a:r>
            <a:r>
              <a:rPr lang="en-US" sz="3200" dirty="0" smtClean="0">
                <a:solidFill>
                  <a:srgbClr val="00008B"/>
                </a:solidFill>
                <a:latin typeface="Symbol - 36"/>
              </a:rPr>
              <a:t>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We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have got 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trees in our garden.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6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738" y="199728"/>
            <a:ext cx="3571900" cy="159808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  <a:t>A sad</a:t>
            </a:r>
            <a:b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  <a:t>birthday.</a:t>
            </a:r>
            <a:endParaRPr lang="ru-RU" b="1" dirty="0" smtClean="0">
              <a:ln w="762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5" name="Picture 5" descr="J0196142">
            <a:hlinkClick r:id="" action="ppaction://noaction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 rot="11803850">
            <a:off x="1621243" y="6329025"/>
            <a:ext cx="1936750" cy="2485907"/>
          </a:xfrm>
          <a:prstGeom prst="rect">
            <a:avLst/>
          </a:prstGeom>
        </p:spPr>
      </p:pic>
      <p:pic>
        <p:nvPicPr>
          <p:cNvPr id="3077" name="Picture 7" descr="J019614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10334">
            <a:off x="6210252" y="918226"/>
            <a:ext cx="1942042" cy="252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J019614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02688">
            <a:off x="1918366" y="812374"/>
            <a:ext cx="1959681" cy="253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 descr="p1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16895" y="399489"/>
            <a:ext cx="1762127" cy="24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solna2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4969" y="399490"/>
            <a:ext cx="2370667" cy="308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2" descr="flower03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1891" y="6392345"/>
            <a:ext cx="2370667" cy="255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3" descr="medved98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5594" y="6292464"/>
            <a:ext cx="1947333" cy="277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650976" y="2293920"/>
            <a:ext cx="7080300" cy="46434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2846" tIns="56423" rIns="112846" bIns="56423" rtlCol="0" anchor="ctr"/>
          <a:lstStyle/>
          <a:p>
            <a:pPr algn="ctr"/>
            <a:r>
              <a:rPr lang="en-US" sz="3500" b="1" dirty="0" smtClean="0">
                <a:latin typeface="Century Gothic" pitchFamily="34" charset="0"/>
              </a:rPr>
              <a:t>Winter doesn’t bring much cold.</a:t>
            </a: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Autumn doesn’t bring much gold.</a:t>
            </a:r>
            <a:endParaRPr lang="ru-RU" sz="3500" b="1" dirty="0" smtClean="0">
              <a:latin typeface="Century Gothic" pitchFamily="34" charset="0"/>
            </a:endParaRP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Summer doesn’t bring much sun.</a:t>
            </a:r>
            <a:endParaRPr lang="ru-RU" sz="3500" b="1" dirty="0" smtClean="0">
              <a:latin typeface="Century Gothic" pitchFamily="34" charset="0"/>
            </a:endParaRP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A birthday doesn’t bring much fun.</a:t>
            </a:r>
            <a:endParaRPr lang="ru-RU" sz="3500" b="1" dirty="0" smtClean="0">
              <a:latin typeface="Century Gothic" pitchFamily="34" charset="0"/>
            </a:endParaRPr>
          </a:p>
        </p:txBody>
      </p:sp>
      <p:pic>
        <p:nvPicPr>
          <p:cNvPr id="3076" name="Picture 6" descr="J019614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452544">
            <a:off x="6235293" y="6547015"/>
            <a:ext cx="2005542" cy="25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738" y="199728"/>
            <a:ext cx="3571900" cy="159808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  <a:t>A happy</a:t>
            </a:r>
            <a:b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b="1" dirty="0" smtClean="0">
                <a:ln w="762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Rounded MT Bold" pitchFamily="34" charset="0"/>
              </a:rPr>
              <a:t>birthday.</a:t>
            </a:r>
            <a:endParaRPr lang="ru-RU" b="1" dirty="0" smtClean="0">
              <a:ln w="762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5" name="Picture 5" descr="J0196142">
            <a:hlinkClick r:id="" action="ppaction://noaction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 rot="11803850">
            <a:off x="1621243" y="6329025"/>
            <a:ext cx="1936750" cy="2485907"/>
          </a:xfrm>
          <a:prstGeom prst="rect">
            <a:avLst/>
          </a:prstGeom>
        </p:spPr>
      </p:pic>
      <p:pic>
        <p:nvPicPr>
          <p:cNvPr id="3077" name="Picture 7" descr="J019614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10334">
            <a:off x="6210252" y="918226"/>
            <a:ext cx="1942042" cy="252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J019614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202688">
            <a:off x="1918366" y="812374"/>
            <a:ext cx="1959681" cy="253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 descr="p1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16895" y="399489"/>
            <a:ext cx="1762127" cy="24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solna2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4969" y="399490"/>
            <a:ext cx="2370667" cy="308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2" descr="flower03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1891" y="6392345"/>
            <a:ext cx="2370667" cy="255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3" descr="medved98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5594" y="6292464"/>
            <a:ext cx="1947333" cy="277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587476" y="3395917"/>
            <a:ext cx="7143800" cy="299642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2846" tIns="56423" rIns="112846" bIns="56423" rtlCol="0" anchor="ctr"/>
          <a:lstStyle/>
          <a:p>
            <a:pPr algn="ctr"/>
            <a:r>
              <a:rPr lang="en-US" sz="3500" b="1" dirty="0" smtClean="0">
                <a:latin typeface="Century Gothic" pitchFamily="34" charset="0"/>
              </a:rPr>
              <a:t>Winter  brings a lot of  cold,</a:t>
            </a: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Autumn  brings a lot of gold,</a:t>
            </a:r>
            <a:endParaRPr lang="ru-RU" sz="3500" b="1" dirty="0" smtClean="0">
              <a:latin typeface="Century Gothic" pitchFamily="34" charset="0"/>
            </a:endParaRP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Summer brings a lot of sun,</a:t>
            </a:r>
            <a:endParaRPr lang="ru-RU" sz="3500" b="1" dirty="0" smtClean="0">
              <a:latin typeface="Century Gothic" pitchFamily="34" charset="0"/>
            </a:endParaRPr>
          </a:p>
          <a:p>
            <a:pPr algn="ctr"/>
            <a:r>
              <a:rPr lang="en-US" sz="3500" b="1" dirty="0" smtClean="0">
                <a:latin typeface="Century Gothic" pitchFamily="34" charset="0"/>
              </a:rPr>
              <a:t>A birthday  brings a lot of fun.</a:t>
            </a:r>
            <a:endParaRPr lang="ru-RU" sz="3500" b="1" dirty="0" smtClean="0">
              <a:latin typeface="Century Gothic" pitchFamily="34" charset="0"/>
            </a:endParaRPr>
          </a:p>
        </p:txBody>
      </p:sp>
      <p:pic>
        <p:nvPicPr>
          <p:cNvPr id="3076" name="Picture 6" descr="J019614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452544">
            <a:off x="6235293" y="6547015"/>
            <a:ext cx="2005542" cy="25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83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68742" y="6492226"/>
            <a:ext cx="2137013" cy="264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36" y="5604220"/>
            <a:ext cx="3149723" cy="27876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685800" y="1930399"/>
            <a:ext cx="7518400" cy="923318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5400" b="1">
                <a:solidFill>
                  <a:srgbClr val="0000FF"/>
                </a:solidFill>
                <a:latin typeface="Arial - 72"/>
              </a:rPr>
              <a:t>Your homework:</a:t>
            </a:r>
            <a:endParaRPr lang="ru-RU" sz="5400" b="1">
              <a:solidFill>
                <a:srgbClr val="0000FF"/>
              </a:solidFill>
              <a:latin typeface="Arial - 7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472" y="3485201"/>
            <a:ext cx="9472488" cy="2554533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pPr marL="514350" indent="-514350">
              <a:buAutoNum type="arabicParenR"/>
            </a:pP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Workbook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: exercise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C,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page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126.</a:t>
            </a:r>
            <a:endParaRPr lang="ru-RU" sz="3200" b="1" dirty="0" smtClean="0">
              <a:solidFill>
                <a:srgbClr val="00008B"/>
              </a:solidFill>
              <a:latin typeface="Arial - 36"/>
            </a:endParaRPr>
          </a:p>
          <a:p>
            <a:pPr marL="514350" indent="-514350"/>
            <a:endParaRPr lang="ru-RU" sz="3200" b="1" dirty="0" smtClean="0">
              <a:solidFill>
                <a:srgbClr val="00008B"/>
              </a:solidFill>
              <a:latin typeface="Arial - 36"/>
            </a:endParaRPr>
          </a:p>
          <a:p>
            <a:pPr marL="514350" indent="-514350"/>
            <a:endParaRPr lang="ru-RU" sz="3200" b="1" dirty="0" smtClean="0">
              <a:solidFill>
                <a:srgbClr val="00008B"/>
              </a:solidFill>
              <a:latin typeface="Arial - 36"/>
            </a:endParaRPr>
          </a:p>
          <a:p>
            <a:pPr marL="514350" indent="-514350"/>
            <a:endParaRPr lang="ru-RU" sz="3200" b="1" dirty="0">
              <a:solidFill>
                <a:srgbClr val="00008B"/>
              </a:solidFill>
              <a:latin typeface="Arial - 36"/>
            </a:endParaRPr>
          </a:p>
          <a:p>
            <a:r>
              <a:rPr lang="fr-FR" sz="3200" b="1" dirty="0" smtClean="0">
                <a:solidFill>
                  <a:srgbClr val="00008B"/>
                </a:solidFill>
                <a:latin typeface="Arial - 36"/>
              </a:rPr>
              <a:t> 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268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00" y="3651242"/>
            <a:ext cx="508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Arial Rounded MT Bold" pitchFamily="34" charset="0"/>
              </a:rPr>
              <a:t>The lesson is over.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Rounded MT Bold" pitchFamily="34" charset="0"/>
              </a:rPr>
              <a:t>Good bye!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Picture 13" descr="medved9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406" y="7223142"/>
            <a:ext cx="1776426" cy="200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J019614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803850">
            <a:off x="1727128" y="6436270"/>
            <a:ext cx="1743075" cy="1778000"/>
          </a:xfrm>
          <a:prstGeom prst="rect">
            <a:avLst/>
          </a:prstGeom>
        </p:spPr>
      </p:pic>
      <p:pic>
        <p:nvPicPr>
          <p:cNvPr id="8" name="Picture 11" descr="solna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6748" y="438128"/>
            <a:ext cx="3213120" cy="285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J019614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02688">
            <a:off x="7393224" y="817929"/>
            <a:ext cx="1763713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FD00814_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340" y="5508630"/>
            <a:ext cx="5000660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1" y="749300"/>
            <a:ext cx="1941611" cy="21007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56" y="5842000"/>
            <a:ext cx="1843945" cy="21926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203200" y="3098800"/>
            <a:ext cx="9931400" cy="2308312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pPr algn="ctr"/>
            <a:r>
              <a:rPr lang="en-US" sz="5400" b="1" dirty="0">
                <a:solidFill>
                  <a:srgbClr val="8B0000"/>
                </a:solidFill>
                <a:latin typeface="Arial - 72"/>
              </a:rPr>
              <a:t>Many, much, a lot of</a:t>
            </a:r>
          </a:p>
          <a:p>
            <a:r>
              <a:rPr lang="ru-RU" sz="5400" b="1" dirty="0" smtClean="0">
                <a:solidFill>
                  <a:srgbClr val="8B0000"/>
                </a:solidFill>
                <a:latin typeface="Arial - 72"/>
              </a:rPr>
              <a:t>    (</a:t>
            </a:r>
            <a:r>
              <a:rPr lang="ru-RU" sz="3600" b="1" dirty="0" smtClean="0">
                <a:solidFill>
                  <a:srgbClr val="8B0000"/>
                </a:solidFill>
                <a:latin typeface="Arial - 48"/>
              </a:rPr>
              <a:t>местоимения </a:t>
            </a:r>
            <a:r>
              <a:rPr lang="ru-RU" sz="3600" b="1" dirty="0">
                <a:solidFill>
                  <a:srgbClr val="8B0000"/>
                </a:solidFill>
                <a:latin typeface="Arial - 48"/>
              </a:rPr>
              <a:t>в английском языке, </a:t>
            </a:r>
            <a:r>
              <a:rPr lang="ru-RU" sz="3600" b="1" dirty="0" smtClean="0">
                <a:solidFill>
                  <a:srgbClr val="8B0000"/>
                </a:solidFill>
                <a:latin typeface="Arial - 48"/>
              </a:rPr>
              <a:t>    </a:t>
            </a:r>
          </a:p>
          <a:p>
            <a:r>
              <a:rPr lang="ru-RU" sz="3600" b="1" dirty="0" smtClean="0">
                <a:solidFill>
                  <a:srgbClr val="8B0000"/>
                </a:solidFill>
                <a:latin typeface="Arial - 48"/>
              </a:rPr>
              <a:t>            которые </a:t>
            </a:r>
            <a:r>
              <a:rPr lang="ru-RU" sz="3600" b="1" dirty="0">
                <a:solidFill>
                  <a:srgbClr val="8B0000"/>
                </a:solidFill>
                <a:latin typeface="Arial - 48"/>
              </a:rPr>
              <a:t>обозначают "много").</a:t>
            </a:r>
          </a:p>
        </p:txBody>
      </p:sp>
    </p:spTree>
    <p:extLst>
      <p:ext uri="{BB962C8B-B14F-4D97-AF65-F5344CB8AC3E}">
        <p14:creationId xmlns="" xmlns:p14="http://schemas.microsoft.com/office/powerpoint/2010/main" val="9368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472" y="761803"/>
            <a:ext cx="9577064" cy="753573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>
                <a:solidFill>
                  <a:schemeClr val="accent6"/>
                </a:solidFill>
                <a:latin typeface="Arial - 48"/>
              </a:rPr>
              <a:t>     </a:t>
            </a:r>
            <a:r>
              <a:rPr lang="en-US" sz="3200" b="1" dirty="0" smtClean="0">
                <a:solidFill>
                  <a:schemeClr val="accent6"/>
                </a:solidFill>
                <a:latin typeface="Arial - 48"/>
              </a:rPr>
              <a:t>Many </a:t>
            </a:r>
            <a:r>
              <a:rPr lang="ru-RU" sz="3200" b="1" dirty="0" smtClean="0">
                <a:solidFill>
                  <a:schemeClr val="accent6"/>
                </a:solidFill>
                <a:latin typeface="Arial - 48"/>
              </a:rPr>
              <a:t>употребляется с названиями живых существ и предметов, которые можно сосчитать.</a:t>
            </a:r>
          </a:p>
          <a:p>
            <a:pPr marL="514350" indent="-514350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    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friends –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друзей,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sweets –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конфет.</a:t>
            </a:r>
          </a:p>
          <a:p>
            <a:pPr marL="514350" indent="-514350"/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Arial - 48"/>
            </a:endParaRPr>
          </a:p>
          <a:p>
            <a:pPr marL="514350" indent="-514350"/>
            <a:r>
              <a:rPr lang="ru-RU" sz="3200" b="1" dirty="0" smtClean="0">
                <a:latin typeface="Arial - 48"/>
              </a:rPr>
              <a:t>     </a:t>
            </a:r>
            <a:r>
              <a:rPr lang="en-US" sz="3200" b="1" dirty="0" smtClean="0">
                <a:latin typeface="Arial - 48"/>
              </a:rPr>
              <a:t>Much </a:t>
            </a:r>
            <a:r>
              <a:rPr lang="ru-RU" sz="3200" b="1" dirty="0" smtClean="0">
                <a:latin typeface="Arial - 48"/>
              </a:rPr>
              <a:t>употребляется с названиями предметов и веществ, которые нельзя сосчитать.</a:t>
            </a:r>
          </a:p>
          <a:p>
            <a:pPr marL="514350" indent="-514350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   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Much meat –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много мяса,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much corn –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много кукурузы.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Arial - 4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4950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sz="4400" dirty="0" smtClean="0">
                <a:solidFill>
                  <a:srgbClr val="000000"/>
                </a:solidFill>
                <a:latin typeface="Arial - 48"/>
              </a:rPr>
              <a:t>I can drink </a:t>
            </a:r>
            <a:r>
              <a:rPr lang="en-US" sz="4400" dirty="0" smtClean="0">
                <a:solidFill>
                  <a:srgbClr val="FF0000"/>
                </a:solidFill>
                <a:latin typeface="Arial - 48"/>
              </a:rPr>
              <a:t>a lot of</a:t>
            </a:r>
            <a:r>
              <a:rPr lang="en-US" sz="4400" dirty="0" smtClean="0">
                <a:solidFill>
                  <a:srgbClr val="000000"/>
                </a:solidFill>
                <a:latin typeface="Arial - 48"/>
              </a:rPr>
              <a:t> water</a:t>
            </a:r>
            <a:r>
              <a:rPr lang="ru-RU" sz="4400" dirty="0" smtClean="0">
                <a:solidFill>
                  <a:srgbClr val="000000"/>
                </a:solidFill>
                <a:latin typeface="Arial - 48"/>
              </a:rPr>
              <a:t>.</a:t>
            </a:r>
            <a:br>
              <a:rPr lang="ru-RU" sz="4400" dirty="0" smtClean="0">
                <a:solidFill>
                  <a:srgbClr val="000000"/>
                </a:solidFill>
                <a:latin typeface="Arial - 48"/>
              </a:rPr>
            </a:br>
            <a:r>
              <a:rPr lang="en-US" sz="4400" dirty="0" smtClean="0">
                <a:solidFill>
                  <a:srgbClr val="000000"/>
                </a:solidFill>
                <a:latin typeface="Arial - 48"/>
              </a:rPr>
              <a:t>I can eat </a:t>
            </a:r>
            <a:r>
              <a:rPr lang="en-US" sz="4400" dirty="0" smtClean="0">
                <a:solidFill>
                  <a:srgbClr val="FF0000"/>
                </a:solidFill>
                <a:latin typeface="Arial - 48"/>
              </a:rPr>
              <a:t>a lot of </a:t>
            </a:r>
            <a:r>
              <a:rPr lang="en-US" sz="4400" dirty="0" smtClean="0">
                <a:solidFill>
                  <a:srgbClr val="000000"/>
                </a:solidFill>
                <a:latin typeface="Arial - 48"/>
              </a:rPr>
              <a:t>apples.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4800" b="1" dirty="0" smtClean="0">
                <a:solidFill>
                  <a:schemeClr val="tx1"/>
                </a:solidFill>
                <a:latin typeface="Arial - 36"/>
              </a:rPr>
              <a:t>  </a:t>
            </a:r>
            <a:r>
              <a:rPr lang="ru-RU" sz="4800" b="1" dirty="0" smtClean="0">
                <a:solidFill>
                  <a:schemeClr val="tx1"/>
                </a:solidFill>
                <a:latin typeface="Arial - 36"/>
              </a:rPr>
              <a:t>В утвердительных предложениях вместо </a:t>
            </a:r>
            <a:r>
              <a:rPr lang="en-US" sz="4800" b="1" dirty="0" smtClean="0">
                <a:solidFill>
                  <a:srgbClr val="FF0000"/>
                </a:solidFill>
                <a:latin typeface="Arial - 36"/>
              </a:rPr>
              <a:t>many/much</a:t>
            </a:r>
            <a:r>
              <a:rPr lang="ru-RU" sz="4800" b="1" dirty="0" smtClean="0">
                <a:solidFill>
                  <a:schemeClr val="tx1"/>
                </a:solidFill>
                <a:latin typeface="Arial - 36"/>
              </a:rPr>
              <a:t> чаще употребляется </a:t>
            </a:r>
            <a:r>
              <a:rPr lang="en-US" sz="4800" b="1" dirty="0" smtClean="0">
                <a:solidFill>
                  <a:srgbClr val="FF0000"/>
                </a:solidFill>
                <a:latin typeface="Arial - 36"/>
              </a:rPr>
              <a:t>a lot of</a:t>
            </a:r>
            <a:r>
              <a:rPr lang="en-US" sz="4800" b="1" dirty="0" smtClean="0">
                <a:solidFill>
                  <a:schemeClr val="tx1"/>
                </a:solidFill>
                <a:latin typeface="Arial - 36"/>
              </a:rPr>
              <a:t>.</a:t>
            </a:r>
            <a:endParaRPr lang="ru-RU" sz="4800" b="1" dirty="0" smtClean="0">
              <a:solidFill>
                <a:schemeClr val="tx1"/>
              </a:solidFill>
              <a:latin typeface="Arial - 36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614519899"/>
              </p:ext>
            </p:extLst>
          </p:nvPr>
        </p:nvGraphicFramePr>
        <p:xfrm>
          <a:off x="399480" y="473770"/>
          <a:ext cx="9649072" cy="849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26868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510261930"/>
              </p:ext>
            </p:extLst>
          </p:nvPr>
        </p:nvGraphicFramePr>
        <p:xfrm>
          <a:off x="327472" y="329754"/>
          <a:ext cx="9649072" cy="849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052987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508001"/>
            <a:ext cx="9728200" cy="646319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pPr algn="ctr"/>
            <a:r>
              <a:rPr lang="ru-RU" sz="3600" b="1">
                <a:solidFill>
                  <a:srgbClr val="4B0082"/>
                </a:solidFill>
                <a:latin typeface="Arial - 48"/>
              </a:rPr>
              <a:t>Вставь пропущенные слова: </a:t>
            </a:r>
            <a:r>
              <a:rPr lang="en-US" sz="3600" b="1">
                <a:solidFill>
                  <a:srgbClr val="FF0000"/>
                </a:solidFill>
                <a:latin typeface="Arial - 48"/>
              </a:rPr>
              <a:t>much, many.</a:t>
            </a:r>
            <a:endParaRPr lang="ru-RU" sz="3600" b="1">
              <a:solidFill>
                <a:srgbClr val="FF0000"/>
              </a:solidFill>
              <a:latin typeface="Arial - 4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0586" y="2364054"/>
            <a:ext cx="8051901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1) The farmer hasn't got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apples.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517899"/>
            <a:ext cx="7448624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2) Peter gives Billy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4775200"/>
            <a:ext cx="7592640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3) Don't drink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coffee in the morning</a:t>
            </a:r>
            <a:r>
              <a:rPr lang="en-US" b="1" dirty="0">
                <a:solidFill>
                  <a:srgbClr val="0000FF"/>
                </a:solidFill>
                <a:latin typeface="Arial - 26"/>
              </a:rPr>
              <a:t>.</a:t>
            </a:r>
            <a:endParaRPr lang="ru-RU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1300" y="5943600"/>
            <a:ext cx="6953076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4) Have you got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friends?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8299" y="7315201"/>
            <a:ext cx="7834187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5) Don't eat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bread and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4383147" y="5752025"/>
            <a:ext cx="916273" cy="906358"/>
          </a:xfrm>
          <a:prstGeom prst="smileyFac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168" y="4594263"/>
            <a:ext cx="987957" cy="88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4" y="2293920"/>
            <a:ext cx="951996" cy="85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581" y="7164351"/>
            <a:ext cx="954379" cy="80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890" y="3322376"/>
            <a:ext cx="1011238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273" y="7164351"/>
            <a:ext cx="93345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193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508001"/>
            <a:ext cx="9728200" cy="646319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pPr algn="ctr"/>
            <a:r>
              <a:rPr lang="ru-RU" sz="3600" b="1">
                <a:solidFill>
                  <a:srgbClr val="4B0082"/>
                </a:solidFill>
                <a:latin typeface="Arial - 48"/>
              </a:rPr>
              <a:t>Вставь пропущенные слова: </a:t>
            </a:r>
            <a:r>
              <a:rPr lang="en-US" sz="3600" b="1">
                <a:solidFill>
                  <a:srgbClr val="FF0000"/>
                </a:solidFill>
                <a:latin typeface="Arial - 48"/>
              </a:rPr>
              <a:t>much, many.</a:t>
            </a:r>
            <a:endParaRPr lang="ru-RU" sz="3600" b="1">
              <a:solidFill>
                <a:srgbClr val="FF0000"/>
              </a:solidFill>
              <a:latin typeface="Arial - 4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0586" y="2364054"/>
            <a:ext cx="8051901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1) The farmer hasn't got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apples.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517899"/>
            <a:ext cx="7448624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2) Peter gives Billy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4775200"/>
            <a:ext cx="7592640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3) Don't drink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coffee in the morning</a:t>
            </a:r>
            <a:r>
              <a:rPr lang="en-US" b="1" dirty="0">
                <a:solidFill>
                  <a:srgbClr val="0000FF"/>
                </a:solidFill>
                <a:latin typeface="Arial - 26"/>
              </a:rPr>
              <a:t>.</a:t>
            </a:r>
            <a:endParaRPr lang="ru-RU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1300" y="5943600"/>
            <a:ext cx="6953076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4) Have you got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friends?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8299" y="7315201"/>
            <a:ext cx="7834187" cy="523208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  <a:latin typeface="Arial - 26"/>
              </a:rPr>
              <a:t>5) Don't eat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bread and </a:t>
            </a:r>
            <a:r>
              <a:rPr lang="en-US" sz="2800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 dirty="0">
              <a:solidFill>
                <a:srgbClr val="0000FF"/>
              </a:solidFill>
              <a:latin typeface="Arial - 2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93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300" y="406400"/>
            <a:ext cx="8229600" cy="507819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pPr algn="ctr"/>
            <a:r>
              <a:rPr lang="ru-RU" sz="2700" b="1">
                <a:solidFill>
                  <a:srgbClr val="0000FF"/>
                </a:solidFill>
                <a:latin typeface="Arial - 36"/>
              </a:rPr>
              <a:t>Вставь пропущенные слова :</a:t>
            </a:r>
            <a:r>
              <a:rPr lang="ru-RU" sz="2700" b="1">
                <a:solidFill>
                  <a:srgbClr val="FF0000"/>
                </a:solidFill>
                <a:latin typeface="Arial - 36"/>
              </a:rPr>
              <a:t> </a:t>
            </a:r>
            <a:r>
              <a:rPr lang="en-US" sz="2700" b="1">
                <a:solidFill>
                  <a:srgbClr val="FF0000"/>
                </a:solidFill>
                <a:latin typeface="Arial - 36"/>
              </a:rPr>
              <a:t>much, many</a:t>
            </a:r>
            <a:r>
              <a:rPr lang="en-US" sz="2700">
                <a:solidFill>
                  <a:srgbClr val="FF0000"/>
                </a:solidFill>
                <a:latin typeface="Arial - 36"/>
              </a:rPr>
              <a:t>.</a:t>
            </a:r>
            <a:endParaRPr lang="ru-RU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0281" y="1796200"/>
            <a:ext cx="67056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I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can eat 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apples.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035300"/>
            <a:ext cx="73914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Do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you drink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juice?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1100" y="4216400"/>
            <a:ext cx="8737600" cy="1077206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We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mustn't eat 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sandwiches, sweets and cakes.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8400" y="5905501"/>
            <a:ext cx="7493000" cy="584763"/>
          </a:xfrm>
          <a:prstGeom prst="rect">
            <a:avLst/>
          </a:prstGeom>
          <a:noFill/>
        </p:spPr>
        <p:txBody>
          <a:bodyPr vert="horz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 My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father eats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meat.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0281" y="7144059"/>
            <a:ext cx="8370455" cy="584763"/>
          </a:xfrm>
          <a:prstGeom prst="rect">
            <a:avLst/>
          </a:prstGeom>
          <a:noFill/>
        </p:spPr>
        <p:txBody>
          <a:bodyPr vert="horz" wrap="square" lIns="91428" tIns="45714" rIns="91428" bIns="45714" rtlCol="0">
            <a:spAutoFit/>
          </a:bodyPr>
          <a:lstStyle/>
          <a:p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-</a:t>
            </a:r>
            <a:r>
              <a:rPr lang="en-US" sz="3200" dirty="0" smtClean="0">
                <a:solidFill>
                  <a:srgbClr val="00008B"/>
                </a:solidFill>
                <a:latin typeface="Symbol - 36"/>
              </a:rPr>
              <a:t>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We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have got  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 dirty="0" smtClean="0">
                <a:solidFill>
                  <a:srgbClr val="00008B"/>
                </a:solidFill>
                <a:latin typeface="Arial - 36"/>
              </a:rPr>
              <a:t>  </a:t>
            </a:r>
            <a:r>
              <a:rPr lang="en-US" sz="3200" b="1" dirty="0">
                <a:solidFill>
                  <a:srgbClr val="00008B"/>
                </a:solidFill>
                <a:latin typeface="Arial - 36"/>
              </a:rPr>
              <a:t>trees in our garden.</a:t>
            </a:r>
            <a:endParaRPr lang="ru-RU" sz="3200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4151306" y="6937390"/>
            <a:ext cx="1241206" cy="108316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4437058" y="5651506"/>
            <a:ext cx="1272611" cy="1069792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4508496" y="4079870"/>
            <a:ext cx="1236448" cy="1080120"/>
          </a:xfrm>
          <a:prstGeom prst="star7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4151306" y="2722548"/>
            <a:ext cx="1241206" cy="107464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3436926" y="1508102"/>
            <a:ext cx="1218952" cy="101888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16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172</TotalTime>
  <Words>663</Words>
  <Application>Microsoft Office PowerPoint</Application>
  <PresentationFormat>Произвольный</PresentationFormat>
  <Paragraphs>91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Arial - 36</vt:lpstr>
      <vt:lpstr>Arial - 48</vt:lpstr>
      <vt:lpstr>Arial - 72</vt:lpstr>
      <vt:lpstr>Georgia</vt:lpstr>
      <vt:lpstr>Trebuchet MS</vt:lpstr>
      <vt:lpstr>Arial - 26</vt:lpstr>
      <vt:lpstr>Symbol - 36</vt:lpstr>
      <vt:lpstr>Arial Rounded MT Bold</vt:lpstr>
      <vt:lpstr>Century Gothic</vt:lpstr>
      <vt:lpstr>Calibri</vt:lpstr>
      <vt:lpstr>Воздушный поток</vt:lpstr>
      <vt:lpstr>Слайд 1</vt:lpstr>
      <vt:lpstr>Слайд 2</vt:lpstr>
      <vt:lpstr>Слайд 3</vt:lpstr>
      <vt:lpstr>I can drink a lot of water. I can eat a lot of apples.</vt:lpstr>
      <vt:lpstr>Слайд 5</vt:lpstr>
      <vt:lpstr>Слайд 6</vt:lpstr>
      <vt:lpstr>Слайд 7</vt:lpstr>
      <vt:lpstr>Слайд 8</vt:lpstr>
      <vt:lpstr>Слайд 9</vt:lpstr>
      <vt:lpstr>Слайд 10</vt:lpstr>
      <vt:lpstr>A sad birthday.</vt:lpstr>
      <vt:lpstr>A happy birthday.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21</cp:revision>
  <dcterms:created xsi:type="dcterms:W3CDTF">2013-02-15T10:22:11Z</dcterms:created>
  <dcterms:modified xsi:type="dcterms:W3CDTF">2014-03-06T13:25:30Z</dcterms:modified>
</cp:coreProperties>
</file>