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47B9"/>
    <a:srgbClr val="58B6D4"/>
    <a:srgbClr val="1274BE"/>
    <a:srgbClr val="3399E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058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76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18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6096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720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1285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468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8382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854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331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54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55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26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7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71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05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455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3172D-A184-4081-B173-2E17A652E17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D342F-8091-4241-B1DF-917CFFC34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49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3955" r:id="rId15"/>
    <p:sldLayoutId id="2147483956" r:id="rId16"/>
    <p:sldLayoutId id="21474839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7;&#1090;&#1086;&#1091;&#1085;&#1093;&#1077;&#1085;&#1076;&#1078;" TargetMode="External"/><Relationship Id="rId2" Type="http://schemas.openxmlformats.org/officeDocument/2006/relationships/hyperlink" Target="http://www.braziltur.ru/brazil-salvador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&#1055;&#1072;&#1083;&#1077;&#1085;&#1082;&#1077;" TargetMode="External"/><Relationship Id="rId4" Type="http://schemas.openxmlformats.org/officeDocument/2006/relationships/hyperlink" Target="http://www.ozon.ru/context/detail/id/567642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A428F"/>
            </a:gs>
            <a:gs pos="37000">
              <a:srgbClr val="883984"/>
            </a:gs>
            <a:gs pos="18000">
              <a:schemeClr val="accent6">
                <a:lumMod val="60000"/>
                <a:lumOff val="40000"/>
              </a:schemeClr>
            </a:gs>
            <a:gs pos="46000">
              <a:srgbClr val="672C6F"/>
            </a:gs>
            <a:gs pos="76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сооружения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50707">
            <a:off x="121089" y="1942294"/>
            <a:ext cx="3333750" cy="2076450"/>
          </a:xfrm>
          <a:noFill/>
          <a:effectLst>
            <a:outerShdw blurRad="50800" dist="50800" dir="5400000" sx="99000" sy="99000" algn="ctr" rotWithShape="0">
              <a:schemeClr val="tx1">
                <a:lumMod val="85000"/>
                <a:alpha val="73000"/>
              </a:schemeClr>
            </a:outerShdw>
            <a:reflection stA="95000" endPos="65000" dist="508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87429">
            <a:off x="3778365" y="2151446"/>
            <a:ext cx="3406569" cy="2380557"/>
          </a:xfrm>
          <a:prstGeom prst="rect">
            <a:avLst/>
          </a:prstGeom>
          <a:effectLst>
            <a:outerShdw blurRad="76200" dist="50800" dir="5400000" sx="99000" sy="99000" algn="ctr" rotWithShape="0">
              <a:srgbClr val="000000">
                <a:alpha val="84000"/>
              </a:srgbClr>
            </a:outerShdw>
            <a:reflection stA="99000" endPos="54000" dist="508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10831">
            <a:off x="7444016" y="1133388"/>
            <a:ext cx="4351587" cy="2745054"/>
          </a:xfrm>
          <a:prstGeom prst="rect">
            <a:avLst/>
          </a:prstGeom>
          <a:effectLst>
            <a:reflection stA="45000" endPos="29000" dist="508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600135" y="4795897"/>
            <a:ext cx="759186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/>
              <a:t>	Выполнила</a:t>
            </a:r>
            <a:r>
              <a:rPr lang="en-US" sz="3200" dirty="0" smtClean="0"/>
              <a:t>:</a:t>
            </a:r>
            <a:r>
              <a:rPr lang="ru-RU" sz="3200" dirty="0" smtClean="0"/>
              <a:t>ученица </a:t>
            </a:r>
            <a:r>
              <a:rPr lang="ru-RU" sz="3200" dirty="0" smtClean="0"/>
              <a:t>11А класса</a:t>
            </a:r>
            <a:endParaRPr lang="ru-RU" sz="3200" dirty="0" smtClean="0"/>
          </a:p>
          <a:p>
            <a:pPr>
              <a:defRPr/>
            </a:pPr>
            <a:r>
              <a:rPr lang="ru-RU" sz="3200" dirty="0" smtClean="0"/>
              <a:t>	МБОУ </a:t>
            </a:r>
            <a:r>
              <a:rPr lang="ru-RU" sz="3200" dirty="0" smtClean="0"/>
              <a:t>«Лицей № 129»,г.Барнаул</a:t>
            </a:r>
          </a:p>
          <a:p>
            <a:pPr>
              <a:defRPr/>
            </a:pPr>
            <a:r>
              <a:rPr lang="ru-RU" sz="3200" dirty="0" smtClean="0"/>
              <a:t>	</a:t>
            </a:r>
            <a:r>
              <a:rPr lang="ru-RU" sz="3200" dirty="0" err="1" smtClean="0"/>
              <a:t>Монарева</a:t>
            </a:r>
            <a:r>
              <a:rPr lang="ru-RU" sz="3200" dirty="0" smtClean="0"/>
              <a:t> Анастасия</a:t>
            </a:r>
            <a:endParaRPr lang="ru-RU" sz="3200" dirty="0" smtClean="0"/>
          </a:p>
          <a:p>
            <a:pPr>
              <a:defRPr/>
            </a:pPr>
            <a:r>
              <a:rPr lang="ru-RU" sz="3200" dirty="0" smtClean="0"/>
              <a:t>                           2014г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028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7000">
              <a:srgbClr val="00B0F0"/>
            </a:gs>
            <a:gs pos="0">
              <a:schemeClr val="bg2">
                <a:lumMod val="60000"/>
                <a:lumOff val="40000"/>
              </a:schemeClr>
            </a:gs>
            <a:gs pos="76000">
              <a:schemeClr val="accent3">
                <a:lumMod val="75000"/>
              </a:schemeClr>
            </a:gs>
            <a:gs pos="51000">
              <a:schemeClr val="accent3">
                <a:lumMod val="60000"/>
                <a:lumOff val="40000"/>
              </a:schemeClr>
            </a:gs>
            <a:gs pos="94000">
              <a:srgbClr val="00B050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84288">
            <a:off x="153496" y="250492"/>
            <a:ext cx="4754629" cy="3565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869572" y="637338"/>
            <a:ext cx="60456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«Храм надписей» — внутри в 1949 году мексиканский археолог Альберто Рус </a:t>
            </a:r>
            <a:r>
              <a:rPr lang="ru-RU" sz="2800" dirty="0" err="1"/>
              <a:t>Луилье</a:t>
            </a:r>
            <a:r>
              <a:rPr lang="ru-RU" sz="2800" dirty="0"/>
              <a:t> обнаружил помещение с ложным сводом, </a:t>
            </a:r>
            <a:r>
              <a:rPr lang="ru-RU" sz="2800" dirty="0" smtClean="0"/>
              <a:t>барельефами                               на стенах и</a:t>
            </a:r>
          </a:p>
          <a:p>
            <a:r>
              <a:rPr lang="ru-RU" sz="2800" dirty="0"/>
              <a:t>саркофагом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9431" y="3802029"/>
            <a:ext cx="61236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</a:t>
            </a:r>
            <a:r>
              <a:rPr lang="ru-RU" sz="2800" dirty="0"/>
              <a:t>центре. В 1952 </a:t>
            </a:r>
            <a:r>
              <a:rPr lang="ru-RU" sz="2800" dirty="0" smtClean="0"/>
              <a:t>году саркофаг</a:t>
            </a:r>
            <a:r>
              <a:rPr lang="ru-RU" sz="2800" dirty="0"/>
              <a:t>, где находились останки правителя </a:t>
            </a:r>
            <a:r>
              <a:rPr lang="ru-RU" sz="2800" dirty="0" err="1"/>
              <a:t>Паленке</a:t>
            </a:r>
            <a:r>
              <a:rPr lang="ru-RU" sz="2800" dirty="0"/>
              <a:t>, вскрыли и все сокровища перенесли в национальный музей антропологии в Мехико.</a:t>
            </a:r>
            <a:endParaRPr lang="ru-RU" sz="28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61318">
            <a:off x="6755185" y="3037810"/>
            <a:ext cx="5264926" cy="355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460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0000">
              <a:schemeClr val="accent5">
                <a:lumMod val="75000"/>
              </a:schemeClr>
            </a:gs>
            <a:gs pos="0">
              <a:schemeClr val="accent6">
                <a:lumMod val="40000"/>
                <a:lumOff val="60000"/>
              </a:schemeClr>
            </a:gs>
            <a:gs pos="74842">
              <a:schemeClr val="accent1">
                <a:lumMod val="60000"/>
                <a:lumOff val="40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accent3">
                <a:lumMod val="75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76487">
            <a:off x="273165" y="2454741"/>
            <a:ext cx="6194777" cy="4111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1480" y="548640"/>
            <a:ext cx="10073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В </a:t>
            </a:r>
            <a:r>
              <a:rPr lang="ru-RU" sz="2800" dirty="0" err="1"/>
              <a:t>Паленке</a:t>
            </a:r>
            <a:r>
              <a:rPr lang="ru-RU" sz="2800" dirty="0"/>
              <a:t> осталась копия знаменитой резной плиты. </a:t>
            </a:r>
            <a:r>
              <a:rPr lang="ru-RU" sz="2800" dirty="0" err="1"/>
              <a:t>Паленке</a:t>
            </a:r>
            <a:r>
              <a:rPr lang="ru-RU" sz="2800" dirty="0"/>
              <a:t> погиб, вероятно, в результате нашествия племён с побережья Мексиканского залива в IX веке. Руины известны с XVIII века и неоднократно исследовались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1064" y="2257842"/>
            <a:ext cx="51156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(в </a:t>
            </a:r>
            <a:r>
              <a:rPr lang="ru-RU" sz="2800" dirty="0" smtClean="0"/>
              <a:t>частности</a:t>
            </a:r>
            <a:r>
              <a:rPr lang="ru-RU" sz="2800" dirty="0"/>
              <a:t>, мексиканскими</a:t>
            </a:r>
          </a:p>
          <a:p>
            <a:pPr algn="just"/>
            <a:r>
              <a:rPr lang="ru-RU" sz="2800" dirty="0" smtClean="0"/>
              <a:t> археологами </a:t>
            </a:r>
            <a:r>
              <a:rPr lang="ru-RU" sz="2800" dirty="0"/>
              <a:t>в 1949-68 годах). В 1999 году археологи в храме ХХ нашли гробницу, а в храме ХIX — алтарь с надписями и рельефами, изображающими внука правителя </a:t>
            </a:r>
            <a:r>
              <a:rPr lang="ru-RU" sz="2800" dirty="0" err="1"/>
              <a:t>Пакаля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045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500">
              <a:schemeClr val="accent3">
                <a:lumMod val="75000"/>
              </a:schemeClr>
            </a:gs>
            <a:gs pos="0">
              <a:srgbClr val="00B050"/>
            </a:gs>
            <a:gs pos="70516">
              <a:schemeClr val="accent3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  <a:gs pos="100000">
              <a:srgbClr val="00B050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4200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Город – Сальвадор. </a:t>
            </a:r>
            <a:r>
              <a:rPr lang="en-US" dirty="0" smtClean="0"/>
              <a:t>URL:</a:t>
            </a: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www.braziltur.ru/brazil-salvador.html</a:t>
            </a:r>
            <a:r>
              <a:rPr lang="ru-RU" dirty="0" smtClean="0"/>
              <a:t> (дата обращения 18.12.2014)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Стоунхендж – «волшебный круг</a:t>
            </a:r>
            <a:r>
              <a:rPr lang="ru-RU" dirty="0" smtClean="0"/>
              <a:t>». URL: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://ru.wikipedia.org/wiki/</a:t>
            </a:r>
            <a:r>
              <a:rPr lang="ru-RU" dirty="0">
                <a:hlinkClick r:id="rId3"/>
              </a:rPr>
              <a:t>Стоунхендж </a:t>
            </a:r>
            <a:r>
              <a:rPr lang="ru-RU" dirty="0"/>
              <a:t>(дата обращения 18.12.2014</a:t>
            </a:r>
            <a:r>
              <a:rPr lang="ru-RU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Книга «Энциклопедия тайн и загадок» </a:t>
            </a:r>
            <a:r>
              <a:rPr lang="en-US" dirty="0" smtClean="0"/>
              <a:t>URL:</a:t>
            </a:r>
            <a:r>
              <a:rPr lang="ru-RU" dirty="0"/>
              <a:t> </a:t>
            </a:r>
            <a:r>
              <a:rPr lang="en-US" dirty="0" smtClean="0">
                <a:hlinkClick r:id="rId4"/>
              </a:rPr>
              <a:t>http://www.ozon.ru/context/detail/id/5676427</a:t>
            </a:r>
            <a:r>
              <a:rPr lang="ru-RU" dirty="0"/>
              <a:t> (дата обращения 18.12.2014</a:t>
            </a:r>
            <a:r>
              <a:rPr lang="ru-RU" dirty="0" smtClean="0"/>
              <a:t>) 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Паленке – Википедия. </a:t>
            </a:r>
            <a:r>
              <a:rPr lang="en-US" dirty="0" smtClean="0"/>
              <a:t>URL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https://ru.wikipedia.org/wiki/</a:t>
            </a:r>
            <a:r>
              <a:rPr lang="ru-RU" dirty="0" smtClean="0">
                <a:hlinkClick r:id="rId5"/>
              </a:rPr>
              <a:t>Паленке</a:t>
            </a:r>
            <a:r>
              <a:rPr lang="ru-RU" dirty="0"/>
              <a:t> (дата обращения 18.12.2014)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38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7000">
              <a:schemeClr val="accent1">
                <a:lumMod val="60000"/>
                <a:lumOff val="40000"/>
              </a:schemeClr>
            </a:gs>
            <a:gs pos="0">
              <a:srgbClr val="3399ED"/>
            </a:gs>
            <a:gs pos="48621">
              <a:srgbClr val="AB4DA9"/>
            </a:gs>
            <a:gs pos="32792">
              <a:schemeClr val="accent1">
                <a:lumMod val="60000"/>
                <a:lumOff val="40000"/>
              </a:schemeClr>
            </a:gs>
            <a:gs pos="100000">
              <a:schemeClr val="accent3">
                <a:lumMod val="75000"/>
              </a:schemeClr>
            </a:gs>
            <a:gs pos="80000">
              <a:srgbClr val="3399ED"/>
            </a:gs>
            <a:gs pos="99000">
              <a:srgbClr val="0070C0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0321" y="753228"/>
            <a:ext cx="2794399" cy="1080938"/>
          </a:xfrm>
        </p:spPr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2032" y="2336873"/>
            <a:ext cx="11535506" cy="3599316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>
                <a:hlinkClick r:id="rId2" action="ppaction://hlinksldjump"/>
              </a:rPr>
              <a:t>Сальвадор – самый древний город </a:t>
            </a:r>
            <a:r>
              <a:rPr lang="ru-RU" sz="4000" dirty="0" smtClean="0">
                <a:hlinkClick r:id="rId2" action="ppaction://hlinksldjump"/>
              </a:rPr>
              <a:t>Бразилии</a:t>
            </a: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hlinkClick r:id="rId3" action="ppaction://hlinksldjump"/>
              </a:rPr>
              <a:t>Стоунхендж – «волшебный круг</a:t>
            </a:r>
            <a:r>
              <a:rPr lang="ru-RU" sz="4000" dirty="0" smtClean="0">
                <a:hlinkClick r:id="rId3" action="ppaction://hlinksldjump"/>
              </a:rPr>
              <a:t>»</a:t>
            </a: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hlinkClick r:id="rId4" action="ppaction://hlinksldjump"/>
              </a:rPr>
              <a:t>Паленке – развалины майянского </a:t>
            </a:r>
            <a:r>
              <a:rPr lang="ru-RU" sz="4000" dirty="0">
                <a:hlinkClick r:id="rId4" action="ppaction://hlinksldjump"/>
              </a:rPr>
              <a:t>города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54773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3000">
              <a:srgbClr val="00B050"/>
            </a:gs>
            <a:gs pos="0">
              <a:schemeClr val="accent3">
                <a:lumMod val="60000"/>
                <a:lumOff val="40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Сальвадор – самый древний город Бразилии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705322" y="2352113"/>
            <a:ext cx="10802050" cy="42878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Сальвадор - это ключ, который откроет вам дверь в удивительную страну. Если вы окажетесь в этом месте, в дальнейшем вам будет гораздо легче понять психологию бразильцев и многие особенности национального характера. В</a:t>
            </a:r>
            <a:r>
              <a:rPr lang="ru-RU" sz="2800" dirty="0" smtClean="0"/>
              <a:t>се </a:t>
            </a:r>
            <a:r>
              <a:rPr lang="ru-RU" sz="2800" dirty="0"/>
              <a:t>еще витает дух тех времен, когда город был столицей страны. Конечно, былого </a:t>
            </a:r>
            <a:r>
              <a:rPr lang="ru-RU" sz="2800" dirty="0" smtClean="0"/>
              <a:t>величия </a:t>
            </a:r>
            <a:r>
              <a:rPr lang="ru-RU" sz="2800" dirty="0"/>
              <a:t>уже нет, но атмосфера старой колониальной Бразилии чувствуется на каждой улочке, в каждом доме.</a:t>
            </a:r>
          </a:p>
        </p:txBody>
      </p:sp>
    </p:spTree>
    <p:extLst>
      <p:ext uri="{BB962C8B-B14F-4D97-AF65-F5344CB8AC3E}">
        <p14:creationId xmlns:p14="http://schemas.microsoft.com/office/powerpoint/2010/main" xmlns="" val="81891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46">
              <a:schemeClr val="accent1">
                <a:lumMod val="50000"/>
              </a:schemeClr>
            </a:gs>
            <a:gs pos="28000">
              <a:schemeClr val="accent1">
                <a:lumMod val="60000"/>
                <a:lumOff val="40000"/>
              </a:schemeClr>
            </a:gs>
            <a:gs pos="100000">
              <a:schemeClr val="accent5">
                <a:lumMod val="60000"/>
                <a:lumOff val="40000"/>
              </a:schemeClr>
            </a:gs>
            <a:gs pos="55000">
              <a:schemeClr val="accent5">
                <a:lumMod val="75000"/>
              </a:schemeClr>
            </a:gs>
            <a:gs pos="72000">
              <a:schemeClr val="accent5">
                <a:lumMod val="75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021" y="393896"/>
            <a:ext cx="6355471" cy="283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6937717" y="1027193"/>
            <a:ext cx="3596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Рио-де-Жанейро был далеко не первой и отнюдь не последней столицей Бразилии. Если </a:t>
            </a:r>
            <a:r>
              <a:rPr lang="ru-RU" sz="2800" dirty="0" smtClean="0"/>
              <a:t>Рио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4750" y="3385958"/>
            <a:ext cx="102348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де </a:t>
            </a:r>
            <a:r>
              <a:rPr lang="ru-RU" sz="2800" dirty="0"/>
              <a:t>Жанейро по своей сути - это имперский мегаполис, футуристическая Бразилиа Оскара Нимейера - республиканско-диктаторская смесь новой эпохи, то Сальвадор - слепок старых добрых колониальных времен. Бразилия настолько многолика и разнообразна, что точно определить, какое лицо теперь является истинным, очень трудно.</a:t>
            </a:r>
          </a:p>
        </p:txBody>
      </p:sp>
    </p:spTree>
    <p:extLst>
      <p:ext uri="{BB962C8B-B14F-4D97-AF65-F5344CB8AC3E}">
        <p14:creationId xmlns:p14="http://schemas.microsoft.com/office/powerpoint/2010/main" xmlns="" val="377607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38000">
              <a:schemeClr val="accent5">
                <a:lumMod val="75000"/>
              </a:schemeClr>
            </a:gs>
            <a:gs pos="67000">
              <a:schemeClr val="accent5">
                <a:lumMod val="60000"/>
                <a:lumOff val="4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420709">
            <a:off x="2823210" y="2899409"/>
            <a:ext cx="89535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04958">
            <a:off x="330376" y="978047"/>
            <a:ext cx="5366385" cy="383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25486">
            <a:off x="6273977" y="303149"/>
            <a:ext cx="4181981" cy="2787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4"/>
          <p:cNvSpPr txBox="1">
            <a:spLocks/>
          </p:cNvSpPr>
          <p:nvPr/>
        </p:nvSpPr>
        <p:spPr>
          <a:xfrm>
            <a:off x="0" y="0"/>
            <a:ext cx="2794399" cy="10809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5" action="ppaction://hlinksldjump"/>
              </a:rPr>
              <a:t>Оглавление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5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4029">
              <a:srgbClr val="4076BC"/>
            </a:gs>
            <a:gs pos="100000">
              <a:schemeClr val="accent6">
                <a:lumMod val="60000"/>
                <a:lumOff val="40000"/>
              </a:schemeClr>
            </a:gs>
            <a:gs pos="0">
              <a:srgbClr val="00B0F0"/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Стоунхендж – «волшебный круг»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1624" y="1618656"/>
            <a:ext cx="4878369" cy="2715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861006"/>
            <a:ext cx="1160584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				Было </a:t>
            </a:r>
            <a:r>
              <a:rPr lang="ru-RU" sz="2800" dirty="0"/>
              <a:t>много версий о назначении </a:t>
            </a:r>
            <a:r>
              <a:rPr lang="ru-RU" sz="2800" dirty="0" smtClean="0"/>
              <a:t>						«</a:t>
            </a:r>
            <a:r>
              <a:rPr lang="ru-RU" sz="2800" dirty="0"/>
              <a:t>волшебного круга». </a:t>
            </a:r>
            <a:r>
              <a:rPr lang="ru-RU" sz="2800" dirty="0" smtClean="0"/>
              <a:t>Часто утверждают</a:t>
            </a:r>
            <a:r>
              <a:rPr lang="ru-RU" sz="2800" dirty="0"/>
              <a:t>, </a:t>
            </a:r>
            <a:r>
              <a:rPr lang="ru-RU" sz="2800" dirty="0" smtClean="0"/>
              <a:t>					что </a:t>
            </a:r>
            <a:r>
              <a:rPr lang="ru-RU" sz="2800" dirty="0"/>
              <a:t>строение использовалось для </a:t>
            </a:r>
            <a:r>
              <a:rPr lang="ru-RU" sz="2800" dirty="0" smtClean="0"/>
              <a:t>						захоронений</a:t>
            </a:r>
            <a:r>
              <a:rPr lang="ru-RU" sz="2800" dirty="0"/>
              <a:t>. На территории памятника </a:t>
            </a:r>
            <a:r>
              <a:rPr lang="ru-RU" sz="2800" dirty="0" smtClean="0"/>
              <a:t>					найден </a:t>
            </a:r>
            <a:r>
              <a:rPr lang="ru-RU" sz="2800" dirty="0"/>
              <a:t>скелет молодого мужчины, но </a:t>
            </a:r>
            <a:r>
              <a:rPr lang="ru-RU" sz="2800" dirty="0" smtClean="0"/>
              <a:t>произведено захоронение было много позже постройки Стоунхенджа. Профессор археологии Майк </a:t>
            </a:r>
            <a:r>
              <a:rPr lang="ru-RU" sz="2800" dirty="0" err="1" smtClean="0"/>
              <a:t>Паркер</a:t>
            </a:r>
            <a:r>
              <a:rPr lang="ru-RU" sz="2800" dirty="0" smtClean="0"/>
              <a:t> Персон отметил, что, по его мнению, Стоунхендж с самого начала своего существования и до расцвета в третьем тысячелетии до нашей эры рассматривался англичанами как территория для погребения мёртвых.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09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accent2">
                <a:lumMod val="60000"/>
                <a:lumOff val="40000"/>
              </a:schemeClr>
            </a:gs>
            <a:gs pos="0">
              <a:schemeClr val="accent3">
                <a:lumMod val="75000"/>
              </a:schemeClr>
            </a:gs>
            <a:gs pos="50000">
              <a:schemeClr val="accent5">
                <a:lumMod val="75000"/>
              </a:schemeClr>
            </a:gs>
            <a:gs pos="73200">
              <a:srgbClr val="00B050"/>
            </a:gs>
            <a:gs pos="100000">
              <a:srgbClr val="00B050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99509">
            <a:off x="-50409" y="153175"/>
            <a:ext cx="5340772" cy="2911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5454" y="2011681"/>
            <a:ext cx="4835427" cy="282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97199" y="253218"/>
            <a:ext cx="5477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Ещё в XVIII веке подметили, что положение камней можно увязать с астрономическими </a:t>
            </a:r>
            <a:r>
              <a:rPr lang="ru-RU" sz="2800" dirty="0" smtClean="0"/>
              <a:t>явлениями.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9307" y="2029110"/>
            <a:ext cx="67961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</a:t>
            </a:r>
            <a:r>
              <a:rPr lang="ru-RU" sz="2800" dirty="0"/>
              <a:t>1995 году британский </a:t>
            </a:r>
            <a:r>
              <a:rPr lang="ru-RU" sz="2800" dirty="0" smtClean="0"/>
              <a:t>астроном </a:t>
            </a:r>
            <a:r>
              <a:rPr lang="ru-RU" sz="2800" dirty="0" err="1" smtClean="0"/>
              <a:t>Данкан</a:t>
            </a:r>
            <a:r>
              <a:rPr lang="ru-RU" sz="2800" dirty="0" smtClean="0"/>
              <a:t> </a:t>
            </a:r>
            <a:r>
              <a:rPr lang="ru-RU" sz="2800" dirty="0"/>
              <a:t>Стил выдвинул теорию, согласно которой Стоунхендж изначально служил для предсказания </a:t>
            </a:r>
            <a:r>
              <a:rPr lang="ru-RU" sz="2800" dirty="0" smtClean="0"/>
              <a:t>космических катастроф</a:t>
            </a:r>
            <a:r>
              <a:rPr lang="ru-RU" sz="2800" dirty="0"/>
              <a:t> (связанных </a:t>
            </a:r>
            <a:r>
              <a:rPr lang="ru-RU" sz="2800" dirty="0" smtClean="0"/>
              <a:t>с </a:t>
            </a:r>
            <a:r>
              <a:rPr lang="ru-RU" sz="2800" dirty="0"/>
              <a:t>последствиями прохождения Земли </a:t>
            </a:r>
            <a:r>
              <a:rPr lang="ru-RU" sz="28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307" y="4597584"/>
            <a:ext cx="110956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через </a:t>
            </a:r>
            <a:r>
              <a:rPr lang="ru-RU" sz="2800" dirty="0"/>
              <a:t>хвост кометы, известный, как Taurida Complex). В начале XIX века утвердилась версия о Стоунхендже как о святилище </a:t>
            </a:r>
            <a:r>
              <a:rPr lang="ru-RU" sz="2800" dirty="0" smtClean="0"/>
              <a:t>друидов. В </a:t>
            </a:r>
            <a:r>
              <a:rPr lang="ru-RU" sz="2800" dirty="0"/>
              <a:t>связи с многими реконструкциями получилось довольно сложное строение, сохранившееся неизменным до наших дней. </a:t>
            </a:r>
          </a:p>
          <a:p>
            <a:pPr algn="just"/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5242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7000">
              <a:schemeClr val="accent1">
                <a:lumMod val="60000"/>
                <a:lumOff val="40000"/>
              </a:schemeClr>
            </a:gs>
            <a:gs pos="0">
              <a:srgbClr val="00B050"/>
            </a:gs>
            <a:gs pos="82000">
              <a:schemeClr val="accent5">
                <a:lumMod val="60000"/>
                <a:lumOff val="40000"/>
              </a:schemeClr>
            </a:gs>
            <a:gs pos="64000">
              <a:schemeClr val="accent5">
                <a:lumMod val="75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2439" y="372770"/>
            <a:ext cx="100772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Оно </a:t>
            </a:r>
            <a:r>
              <a:rPr lang="ru-RU" sz="2800" dirty="0"/>
              <a:t>служило храмом разным народам во все времена для разных целей. Неизменным оставалось главное – круг, имевший магическое значение. Поначалу люди прощались с земной жизнью и уходили в потусторонний мир.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39" y="2065821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511039" y="2026024"/>
            <a:ext cx="59015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Н</a:t>
            </a:r>
            <a:r>
              <a:rPr lang="ru-RU" sz="2800" dirty="0" smtClean="0"/>
              <a:t>екоторые </a:t>
            </a:r>
            <a:r>
              <a:rPr lang="ru-RU" sz="2800" dirty="0"/>
              <a:t>исследователи считают, что через каменные </a:t>
            </a:r>
            <a:r>
              <a:rPr lang="ru-RU" sz="2800" dirty="0" smtClean="0"/>
              <a:t>ворота </a:t>
            </a:r>
            <a:r>
              <a:rPr lang="ru-RU" sz="2800" dirty="0"/>
              <a:t>волшебники-друиды научились переходить в иные пространства, где обитали эльфы, гномы и другие существа, которые сегодня </a:t>
            </a:r>
            <a:r>
              <a:rPr lang="ru-RU" sz="2800" dirty="0" smtClean="0"/>
              <a:t>считаются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72439" y="4984099"/>
            <a:ext cx="10077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с</a:t>
            </a:r>
            <a:r>
              <a:rPr lang="ru-RU" sz="2800" dirty="0" smtClean="0"/>
              <a:t>казочными. Друиды кельтов, не только ученые. Они могущественные чародеи</a:t>
            </a:r>
            <a:r>
              <a:rPr lang="ru-RU" sz="2800" dirty="0"/>
              <a:t>, использовавшие знания о движении светил для управления природными явлениями.</a:t>
            </a: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 rot="5400000">
            <a:off x="10016579" y="3568435"/>
            <a:ext cx="2794399" cy="10809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Оглавление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4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9000">
              <a:srgbClr val="00B0F0"/>
            </a:gs>
            <a:gs pos="0">
              <a:schemeClr val="accent5">
                <a:lumMod val="60000"/>
                <a:lumOff val="40000"/>
              </a:schemeClr>
            </a:gs>
            <a:gs pos="53000">
              <a:srgbClr val="A147B9"/>
            </a:gs>
            <a:gs pos="32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rgbClr val="00B050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Паленке </a:t>
            </a:r>
            <a:r>
              <a:rPr lang="ru-RU" dirty="0"/>
              <a:t>- </a:t>
            </a:r>
            <a:r>
              <a:rPr lang="ru-RU" dirty="0" smtClean="0"/>
              <a:t>развалины майянского </a:t>
            </a:r>
            <a:r>
              <a:rPr lang="ru-RU" dirty="0"/>
              <a:t>города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81014">
            <a:off x="6725965" y="1845462"/>
            <a:ext cx="5127565" cy="3285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77421" y="2025908"/>
            <a:ext cx="64280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Майя жившие в древности на территории Мексики, оставили после себя множество загадок, которые были долгое время скрыты от нас джунглями. Лишь расчистив дикие заросли, ученые смогли увидеть пирамиды, созданные этим народом.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7421" y="4999839"/>
            <a:ext cx="110371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Центром является дворец – группа зданий вокруг двух больших и двух малых дворов. Галереи и внутренние помещения украшены </a:t>
            </a:r>
            <a:r>
              <a:rPr lang="ru-RU" sz="2800" dirty="0" err="1"/>
              <a:t>стуковыми</a:t>
            </a:r>
            <a:r>
              <a:rPr lang="ru-RU" sz="2800" dirty="0"/>
              <a:t> и каменными рельефами.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269587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Другая 3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FFFFFF"/>
      </a:hlink>
      <a:folHlink>
        <a:srgbClr val="FFFFFF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389</TotalTime>
  <Words>582</Words>
  <Application>Microsoft Office PowerPoint</Application>
  <PresentationFormat>Произвольный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Берлин</vt:lpstr>
      <vt:lpstr>Удивительные сооружения</vt:lpstr>
      <vt:lpstr>Оглавление</vt:lpstr>
      <vt:lpstr>Сальвадор – самый древний город Бразилии</vt:lpstr>
      <vt:lpstr>Слайд 4</vt:lpstr>
      <vt:lpstr>Слайд 5</vt:lpstr>
      <vt:lpstr>Стоунхендж – «волшебный круг»</vt:lpstr>
      <vt:lpstr>Слайд 7</vt:lpstr>
      <vt:lpstr>Слайд 8</vt:lpstr>
      <vt:lpstr>Паленке - развалины майянского города</vt:lpstr>
      <vt:lpstr>Слайд 10</vt:lpstr>
      <vt:lpstr>Слайд 11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сооружения</dc:title>
  <dc:creator>Настя</dc:creator>
  <cp:lastModifiedBy>AnastasAlexs</cp:lastModifiedBy>
  <cp:revision>38</cp:revision>
  <dcterms:created xsi:type="dcterms:W3CDTF">2014-12-17T16:03:17Z</dcterms:created>
  <dcterms:modified xsi:type="dcterms:W3CDTF">2015-01-09T10:02:49Z</dcterms:modified>
</cp:coreProperties>
</file>