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30"/>
  </p:notesMasterIdLst>
  <p:sldIdLst>
    <p:sldId id="256" r:id="rId2"/>
    <p:sldId id="308" r:id="rId3"/>
    <p:sldId id="309" r:id="rId4"/>
    <p:sldId id="310" r:id="rId5"/>
    <p:sldId id="314" r:id="rId6"/>
    <p:sldId id="311" r:id="rId7"/>
    <p:sldId id="312" r:id="rId8"/>
    <p:sldId id="313" r:id="rId9"/>
    <p:sldId id="264" r:id="rId10"/>
    <p:sldId id="267" r:id="rId11"/>
    <p:sldId id="262" r:id="rId12"/>
    <p:sldId id="290" r:id="rId13"/>
    <p:sldId id="270" r:id="rId14"/>
    <p:sldId id="291" r:id="rId15"/>
    <p:sldId id="271" r:id="rId16"/>
    <p:sldId id="292" r:id="rId17"/>
    <p:sldId id="293" r:id="rId18"/>
    <p:sldId id="295" r:id="rId19"/>
    <p:sldId id="294" r:id="rId20"/>
    <p:sldId id="296" r:id="rId21"/>
    <p:sldId id="297" r:id="rId22"/>
    <p:sldId id="298" r:id="rId23"/>
    <p:sldId id="299" r:id="rId24"/>
    <p:sldId id="300" r:id="rId25"/>
    <p:sldId id="306" r:id="rId26"/>
    <p:sldId id="289" r:id="rId27"/>
    <p:sldId id="301" r:id="rId28"/>
    <p:sldId id="307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0" d="100"/>
          <a:sy n="100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95FC9F7A-6F09-4E08-8B1F-8CB1A4654520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 smtClean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E151F66-E0A9-44E4-961B-59AD791DB5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C6A115D-C851-432B-88AC-FC71A1A8EDD2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CE46577-A06C-4377-B12A-F7645C2B7FB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CF1090-8202-4CA3-A71F-A4DF7F9343D1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0B5614-4B9A-4D1B-A845-4E939F0337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176E5A-46BC-415C-90DE-2CC7E8A535D9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465D09-2407-4F25-8964-B8FDEEAA0C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7330436-B95F-43D4-B2D2-6037C5A4A1A9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A28F025-79DA-422A-AF12-0EA3BC275E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AFA6E5-7F82-4FD8-B208-7575190C3278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B9084D-AA6F-4B0E-ABF2-3730C4AE13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89BEB-B646-4CE1-9812-68C634CBA8BC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EC09F6-0F3C-4A10-9DC3-9D45C8E7CF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72CF66-C95C-4786-9D84-31018EC3C6DB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2A2FCD-E5C2-4D9F-9030-AA450AAEB3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15BC8A7-D7FE-4110-B7B1-8B33DF33E884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1F5F623-3AEC-43D4-9DA4-AB78C170FB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695D0-BEC2-4A39-A192-5DCDB7E7763A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ACD4A8-563B-4816-B138-6E1588BD1B7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8104F02-1946-4228-AA0C-F6E713BA2261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3F4FBF4-4823-4455-8D94-7ED3499F2B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8D883AA-A906-47ED-B1E9-EA4F11CB4C8E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513B61D-6669-4568-B549-CA3B43E933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76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2180813-1976-470C-A5F1-8BC024139041}" type="datetimeFigureOut">
              <a:rPr lang="ru-RU"/>
              <a:pPr>
                <a:defRPr/>
              </a:pPr>
              <a:t>14.10.2013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b="1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2BC627-52A8-4B49-AF5C-C900BDC7B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2" r:id="rId1"/>
    <p:sldLayoutId id="2147483793" r:id="rId2"/>
    <p:sldLayoutId id="2147483794" r:id="rId3"/>
    <p:sldLayoutId id="2147483787" r:id="rId4"/>
    <p:sldLayoutId id="2147483788" r:id="rId5"/>
    <p:sldLayoutId id="2147483795" r:id="rId6"/>
    <p:sldLayoutId id="2147483789" r:id="rId7"/>
    <p:sldLayoutId id="2147483796" r:id="rId8"/>
    <p:sldLayoutId id="2147483797" r:id="rId9"/>
    <p:sldLayoutId id="2147483790" r:id="rId10"/>
    <p:sldLayoutId id="214748379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785938" y="2285992"/>
            <a:ext cx="7358062" cy="189388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000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Особенности преподавания геометрии в школе. Пропедевтика систематического курса геометрии в 5-6 классах.</a:t>
            </a: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500313" y="5572140"/>
            <a:ext cx="6643687" cy="115731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Нестеренко Евгения Валерьевна,  </a:t>
            </a:r>
          </a:p>
          <a:p>
            <a:pPr eaLnBrk="1" fontAlgn="auto" hangingPunct="1">
              <a:spcAft>
                <a:spcPts val="0"/>
              </a:spcAft>
              <a:buFont typeface="Wingdings"/>
              <a:buNone/>
              <a:defRPr/>
            </a:pPr>
            <a:r>
              <a:rPr lang="ru-RU" sz="2800" dirty="0" smtClean="0">
                <a:solidFill>
                  <a:schemeClr val="accent3">
                    <a:lumMod val="75000"/>
                  </a:schemeClr>
                </a:solidFill>
              </a:rPr>
              <a:t>учитель математики, ВКК        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928938" y="571500"/>
            <a:ext cx="5715000" cy="4832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>
              <a:defRPr/>
            </a:pPr>
            <a:r>
              <a:rPr lang="ru-RU" sz="2800" b="1" i="1" dirty="0">
                <a:solidFill>
                  <a:schemeClr val="accent3"/>
                </a:solidFill>
                <a:latin typeface="+mn-lt"/>
                <a:cs typeface="+mn-cs"/>
              </a:rPr>
              <a:t>“… Если бы ребенок раньше овладел понятиями и доступными ему способами действий в виде “интуитивной геометрии”, то он смог бы более глубоко усвоить смысл теорем и аксиом, которые ему объясняются позднее”.</a:t>
            </a:r>
          </a:p>
          <a:p>
            <a:pPr algn="r">
              <a:defRPr/>
            </a:pPr>
            <a:endParaRPr lang="ru-RU" sz="2800" b="1" i="1" dirty="0">
              <a:solidFill>
                <a:schemeClr val="accent3"/>
              </a:solidFill>
              <a:latin typeface="+mn-lt"/>
              <a:cs typeface="+mn-cs"/>
            </a:endParaRPr>
          </a:p>
          <a:p>
            <a:pPr algn="r">
              <a:defRPr/>
            </a:pPr>
            <a:r>
              <a:rPr lang="ru-RU" sz="2800" b="1" i="1" dirty="0">
                <a:solidFill>
                  <a:schemeClr val="accent3"/>
                </a:solidFill>
                <a:latin typeface="+mn-lt"/>
                <a:cs typeface="+mn-cs"/>
              </a:rPr>
              <a:t>Д. </a:t>
            </a:r>
            <a:r>
              <a:rPr lang="ru-RU" sz="2800" b="1" i="1" dirty="0" err="1">
                <a:solidFill>
                  <a:schemeClr val="accent3"/>
                </a:solidFill>
                <a:latin typeface="+mn-lt"/>
                <a:cs typeface="+mn-cs"/>
              </a:rPr>
              <a:t>Брунер</a:t>
            </a:r>
            <a:endParaRPr lang="ru-RU" sz="2800" b="1" i="1" dirty="0">
              <a:solidFill>
                <a:schemeClr val="accent3"/>
              </a:solidFill>
              <a:latin typeface="+mn-lt"/>
              <a:cs typeface="+mn-cs"/>
            </a:endParaRPr>
          </a:p>
        </p:txBody>
      </p:sp>
      <p:pic>
        <p:nvPicPr>
          <p:cNvPr id="13315" name="Рисунок 3" descr="Брунер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857250"/>
            <a:ext cx="2303462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357188"/>
            <a:ext cx="8286750" cy="59086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i="1" dirty="0">
                <a:solidFill>
                  <a:schemeClr val="accent3"/>
                </a:solidFill>
                <a:latin typeface="+mn-lt"/>
                <a:cs typeface="+mn-cs"/>
              </a:rPr>
              <a:t>Изучая геометрию, мы отвлекаемся от реальных объектов действительности: среди всех свойств рассматриваем только </a:t>
            </a:r>
            <a:r>
              <a:rPr lang="ru-RU" sz="6600" b="1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размеры</a:t>
            </a:r>
            <a:r>
              <a:rPr lang="ru-RU" sz="6600" b="1" i="1" dirty="0">
                <a:solidFill>
                  <a:schemeClr val="accent3"/>
                </a:solidFill>
                <a:latin typeface="+mn-lt"/>
                <a:cs typeface="+mn-cs"/>
              </a:rPr>
              <a:t>, </a:t>
            </a:r>
            <a:r>
              <a:rPr lang="ru-RU" sz="6600" b="1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форму</a:t>
            </a:r>
            <a:r>
              <a:rPr lang="ru-RU" sz="6600" b="1" i="1" dirty="0">
                <a:solidFill>
                  <a:schemeClr val="accent3"/>
                </a:solidFill>
                <a:latin typeface="+mn-lt"/>
                <a:cs typeface="+mn-cs"/>
              </a:rPr>
              <a:t> и </a:t>
            </a:r>
            <a:r>
              <a:rPr lang="ru-RU" sz="6600" b="1" i="1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cs typeface="+mn-cs"/>
              </a:rPr>
              <a:t>положение в пространстве</a:t>
            </a:r>
            <a:r>
              <a:rPr lang="ru-RU" sz="6600" b="1" i="1" dirty="0">
                <a:solidFill>
                  <a:schemeClr val="accent3"/>
                </a:solidFill>
                <a:latin typeface="+mn-lt"/>
                <a:cs typeface="+mn-cs"/>
              </a:rPr>
              <a:t>.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214313"/>
            <a:ext cx="814387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Какие геометрические фигуры использованы в рисунке? 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 r="5882"/>
          <a:stretch>
            <a:fillRect/>
          </a:stretch>
        </p:blipFill>
        <p:spPr bwMode="auto">
          <a:xfrm>
            <a:off x="285750" y="1500188"/>
            <a:ext cx="7853363" cy="441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285750"/>
            <a:ext cx="4003675" cy="521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4500563" y="642938"/>
            <a:ext cx="4429125" cy="390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Какой фигуры на этом рисунке нет?</a:t>
            </a:r>
          </a:p>
          <a:p>
            <a:pPr>
              <a:defRPr/>
            </a:pPr>
            <a:endParaRPr lang="ru-RU" sz="3000" b="1" i="1" dirty="0">
              <a:solidFill>
                <a:schemeClr val="accent3"/>
              </a:solidFill>
              <a:latin typeface="+mn-lt"/>
              <a:cs typeface="+mn-cs"/>
            </a:endParaRPr>
          </a:p>
          <a:p>
            <a:pPr indent="530225"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Круга</a:t>
            </a:r>
          </a:p>
          <a:p>
            <a:pPr indent="530225"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Квадрата</a:t>
            </a:r>
          </a:p>
          <a:p>
            <a:pPr indent="530225"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Треугольника</a:t>
            </a:r>
          </a:p>
          <a:p>
            <a:pPr indent="530225">
              <a:spcBef>
                <a:spcPts val="600"/>
              </a:spcBef>
              <a:buFont typeface="Wingdings" pitchFamily="2" charset="2"/>
              <a:buChar char="ü"/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Прямоугольника</a:t>
            </a:r>
          </a:p>
          <a:p>
            <a:pPr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214313"/>
            <a:ext cx="8143875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Назовите геометрические фигуры, из которых составлен этот домик?</a:t>
            </a:r>
          </a:p>
        </p:txBody>
      </p:sp>
      <p:pic>
        <p:nvPicPr>
          <p:cNvPr id="19459" name="Picture 3" descr="if12"/>
          <p:cNvPicPr>
            <a:picLocks noChangeAspect="1" noChangeArrowheads="1"/>
          </p:cNvPicPr>
          <p:nvPr/>
        </p:nvPicPr>
        <p:blipFill>
          <a:blip r:embed="rId2"/>
          <a:srcRect t="9572"/>
          <a:stretch>
            <a:fillRect/>
          </a:stretch>
        </p:blipFill>
        <p:spPr bwMode="auto">
          <a:xfrm>
            <a:off x="2071688" y="1214438"/>
            <a:ext cx="4603750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B1B1B1"/>
              </a:clrFrom>
              <a:clrTo>
                <a:srgbClr val="B1B1B1">
                  <a:alpha val="0"/>
                </a:srgbClr>
              </a:clrTo>
            </a:clrChange>
            <a:grayscl/>
            <a:biLevel thresh="50000"/>
          </a:blip>
          <a:srcRect l="9480" t="10913" r="33414" b="16330"/>
          <a:stretch>
            <a:fillRect/>
          </a:stretch>
        </p:blipFill>
        <p:spPr bwMode="auto">
          <a:xfrm>
            <a:off x="254000" y="2071688"/>
            <a:ext cx="8370888" cy="307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85750" y="357188"/>
            <a:ext cx="8358188" cy="55403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Что изображено на рисунке?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214313"/>
            <a:ext cx="8358188" cy="10160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Из скольких кубиков состоит данные фигуры.  Составь их.</a:t>
            </a:r>
          </a:p>
        </p:txBody>
      </p:sp>
      <p:grpSp>
        <p:nvGrpSpPr>
          <p:cNvPr id="21507" name="Group 2"/>
          <p:cNvGrpSpPr>
            <a:grpSpLocks/>
          </p:cNvGrpSpPr>
          <p:nvPr/>
        </p:nvGrpSpPr>
        <p:grpSpPr bwMode="auto">
          <a:xfrm>
            <a:off x="214313" y="2357438"/>
            <a:ext cx="8501062" cy="2071687"/>
            <a:chOff x="801" y="954"/>
            <a:chExt cx="9549" cy="2498"/>
          </a:xfrm>
        </p:grpSpPr>
        <p:pic>
          <p:nvPicPr>
            <p:cNvPr id="21508" name="Рисунок 1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801" y="1134"/>
              <a:ext cx="2169" cy="19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09" name="Рисунок 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3141" y="954"/>
              <a:ext cx="2082" cy="216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0" name="Рисунок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481" y="954"/>
              <a:ext cx="2203" cy="23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1511" name="Рисунок 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181" y="954"/>
              <a:ext cx="2169" cy="24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85750" y="214313"/>
            <a:ext cx="8429625" cy="554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Найди закономерность. Продолжи ряд.</a:t>
            </a:r>
          </a:p>
        </p:txBody>
      </p:sp>
      <p:pic>
        <p:nvPicPr>
          <p:cNvPr id="2253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1000125"/>
            <a:ext cx="7927975" cy="2449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3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97138" y="3071813"/>
            <a:ext cx="4089400" cy="3786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4681"/>
          <a:stretch>
            <a:fillRect/>
          </a:stretch>
        </p:blipFill>
        <p:spPr bwMode="auto">
          <a:xfrm>
            <a:off x="785813" y="1785938"/>
            <a:ext cx="7143750" cy="464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313" y="0"/>
            <a:ext cx="8429625" cy="14779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Учащимся демонстрируется фигура, и даются части, из которых она состоит, они должны собрать ее. 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Text Box 3"/>
          <p:cNvSpPr txBox="1">
            <a:spLocks noChangeArrowheads="1"/>
          </p:cNvSpPr>
          <p:nvPr/>
        </p:nvSpPr>
        <p:spPr bwMode="auto">
          <a:xfrm>
            <a:off x="571500" y="4429125"/>
            <a:ext cx="5500688" cy="1257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>
              <a:defRPr/>
            </a:pPr>
            <a:r>
              <a:rPr lang="ru-RU" sz="2400" b="1" i="1" dirty="0">
                <a:solidFill>
                  <a:schemeClr val="accent3"/>
                </a:solidFill>
                <a:latin typeface="+mn-lt"/>
                <a:cs typeface="+mn-cs"/>
              </a:rPr>
              <a:t>Тень красавца-носорога</a:t>
            </a:r>
          </a:p>
          <a:p>
            <a:pPr>
              <a:defRPr/>
            </a:pPr>
            <a:r>
              <a:rPr lang="ru-RU" sz="2400" b="1" i="1" dirty="0">
                <a:solidFill>
                  <a:schemeClr val="accent3"/>
                </a:solidFill>
                <a:latin typeface="+mn-lt"/>
                <a:cs typeface="+mn-cs"/>
              </a:rPr>
              <a:t> Рисовал я по частям. </a:t>
            </a:r>
          </a:p>
          <a:p>
            <a:pPr>
              <a:defRPr/>
            </a:pPr>
            <a:r>
              <a:rPr lang="ru-RU" sz="2400" b="1" i="1" dirty="0">
                <a:solidFill>
                  <a:schemeClr val="accent3"/>
                </a:solidFill>
                <a:latin typeface="+mn-lt"/>
                <a:cs typeface="+mn-cs"/>
              </a:rPr>
              <a:t>Получилось слишком много! </a:t>
            </a:r>
          </a:p>
          <a:p>
            <a:pPr>
              <a:defRPr/>
            </a:pPr>
            <a:r>
              <a:rPr lang="ru-RU" sz="2400" b="1" i="1" dirty="0">
                <a:solidFill>
                  <a:schemeClr val="accent3"/>
                </a:solidFill>
                <a:latin typeface="+mn-lt"/>
                <a:cs typeface="+mn-cs"/>
              </a:rPr>
              <a:t>Обращаюсь с просьбой к вам: </a:t>
            </a:r>
          </a:p>
          <a:p>
            <a:pPr>
              <a:defRPr/>
            </a:pPr>
            <a:r>
              <a:rPr lang="ru-RU" sz="2400" b="1" i="1" dirty="0">
                <a:solidFill>
                  <a:schemeClr val="accent3"/>
                </a:solidFill>
                <a:latin typeface="+mn-lt"/>
                <a:cs typeface="+mn-cs"/>
              </a:rPr>
              <a:t>Силуэт в уме сложите, </a:t>
            </a:r>
          </a:p>
          <a:p>
            <a:pPr>
              <a:defRPr/>
            </a:pPr>
            <a:r>
              <a:rPr lang="ru-RU" sz="2400" b="1" i="1" dirty="0">
                <a:solidFill>
                  <a:schemeClr val="accent3"/>
                </a:solidFill>
                <a:latin typeface="+mn-lt"/>
                <a:cs typeface="+mn-cs"/>
              </a:rPr>
              <a:t>Части лишние найдите.</a:t>
            </a:r>
          </a:p>
          <a:p>
            <a:pPr>
              <a:defRPr/>
            </a:pP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24579" name="Picture 4"/>
          <p:cNvPicPr>
            <a:picLocks noChangeAspect="1" noChangeArrowheads="1"/>
          </p:cNvPicPr>
          <p:nvPr/>
        </p:nvPicPr>
        <p:blipFill>
          <a:blip r:embed="rId2"/>
          <a:srcRect l="3571" t="11320" r="3571" b="6602"/>
          <a:stretch>
            <a:fillRect/>
          </a:stretch>
        </p:blipFill>
        <p:spPr bwMode="auto">
          <a:xfrm>
            <a:off x="1304925" y="714375"/>
            <a:ext cx="6534150" cy="364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285750" y="214313"/>
            <a:ext cx="8358188" cy="5540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Носорог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4282" y="857232"/>
            <a:ext cx="8429684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>
                <a:solidFill>
                  <a:schemeClr val="accent3"/>
                </a:solidFill>
                <a:latin typeface="+mn-lt"/>
                <a:cs typeface="+mn-cs"/>
              </a:rPr>
              <a:t>Главная задача общего математического образования </a:t>
            </a:r>
            <a:r>
              <a:rPr lang="ru-RU" sz="3600" b="1" i="1" dirty="0">
                <a:solidFill>
                  <a:schemeClr val="accent3"/>
                </a:solidFill>
                <a:latin typeface="+mn-lt"/>
                <a:cs typeface="+mn-cs"/>
              </a:rPr>
              <a:t>– </a:t>
            </a:r>
            <a:endParaRPr lang="ru-RU" sz="3600" b="1" i="1" dirty="0" smtClean="0">
              <a:solidFill>
                <a:schemeClr val="accent3"/>
              </a:solidFill>
              <a:latin typeface="+mn-lt"/>
              <a:cs typeface="+mn-cs"/>
            </a:endParaRPr>
          </a:p>
          <a:p>
            <a:endParaRPr lang="ru-RU" sz="4400" b="1" i="1" dirty="0" smtClean="0">
              <a:solidFill>
                <a:schemeClr val="accent3"/>
              </a:solidFill>
              <a:latin typeface="+mn-lt"/>
              <a:cs typeface="+mn-cs"/>
            </a:endParaRPr>
          </a:p>
          <a:p>
            <a:pPr algn="ctr"/>
            <a:r>
              <a:rPr lang="ru-RU" sz="4400" b="1" i="1" dirty="0" smtClean="0">
                <a:solidFill>
                  <a:schemeClr val="accent3"/>
                </a:solidFill>
                <a:latin typeface="+mn-lt"/>
                <a:cs typeface="+mn-cs"/>
              </a:rPr>
              <a:t>целостного </a:t>
            </a:r>
            <a:r>
              <a:rPr lang="ru-RU" sz="4400" b="1" i="1" dirty="0">
                <a:solidFill>
                  <a:schemeClr val="accent3"/>
                </a:solidFill>
                <a:latin typeface="+mn-lt"/>
                <a:cs typeface="+mn-cs"/>
              </a:rPr>
              <a:t>развития и становления личности средствами </a:t>
            </a:r>
            <a:r>
              <a:rPr lang="ru-RU" sz="4400" b="1" i="1" dirty="0" smtClean="0">
                <a:solidFill>
                  <a:schemeClr val="accent3"/>
                </a:solidFill>
                <a:latin typeface="+mn-lt"/>
                <a:cs typeface="+mn-cs"/>
              </a:rPr>
              <a:t>математики </a:t>
            </a:r>
            <a:endParaRPr lang="ru-RU" sz="4400" b="1" i="1" dirty="0">
              <a:solidFill>
                <a:schemeClr val="accent3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214313"/>
            <a:ext cx="8358187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Соедини стрелками изображения и названия соответствующих фигур.</a:t>
            </a:r>
          </a:p>
        </p:txBody>
      </p:sp>
      <p:grpSp>
        <p:nvGrpSpPr>
          <p:cNvPr id="25603" name="Group 2"/>
          <p:cNvGrpSpPr>
            <a:grpSpLocks/>
          </p:cNvGrpSpPr>
          <p:nvPr/>
        </p:nvGrpSpPr>
        <p:grpSpPr bwMode="auto">
          <a:xfrm>
            <a:off x="357188" y="1357313"/>
            <a:ext cx="7858125" cy="4929187"/>
            <a:chOff x="383" y="1440"/>
            <a:chExt cx="8617" cy="5040"/>
          </a:xfrm>
        </p:grpSpPr>
        <p:sp>
          <p:nvSpPr>
            <p:cNvPr id="25605" name="Line 3"/>
            <p:cNvSpPr>
              <a:spLocks noChangeShapeType="1"/>
            </p:cNvSpPr>
            <p:nvPr/>
          </p:nvSpPr>
          <p:spPr bwMode="auto">
            <a:xfrm>
              <a:off x="2966" y="1445"/>
              <a:ext cx="0" cy="4896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06" name="Text Box 4"/>
            <p:cNvSpPr txBox="1">
              <a:spLocks noChangeArrowheads="1"/>
            </p:cNvSpPr>
            <p:nvPr/>
          </p:nvSpPr>
          <p:spPr bwMode="auto">
            <a:xfrm>
              <a:off x="383" y="1440"/>
              <a:ext cx="2497" cy="504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lvl="1">
                <a:lnSpc>
                  <a:spcPct val="90000"/>
                </a:lnSpc>
                <a:spcBef>
                  <a:spcPts val="2400"/>
                </a:spcBef>
              </a:pPr>
              <a:r>
                <a:rPr lang="ru-RU" sz="2000"/>
                <a:t>диагональ многоугольника</a:t>
              </a:r>
            </a:p>
            <a:p>
              <a:pPr marL="0" lvl="1">
                <a:lnSpc>
                  <a:spcPct val="186000"/>
                </a:lnSpc>
                <a:spcBef>
                  <a:spcPts val="238"/>
                </a:spcBef>
              </a:pPr>
              <a:r>
                <a:rPr lang="ru-RU" sz="2000"/>
                <a:t>конус</a:t>
              </a:r>
            </a:p>
            <a:p>
              <a:pPr marL="0" lvl="1">
                <a:lnSpc>
                  <a:spcPct val="186000"/>
                </a:lnSpc>
              </a:pPr>
              <a:r>
                <a:rPr lang="ru-RU" sz="2000"/>
                <a:t>цилиндр</a:t>
              </a:r>
            </a:p>
            <a:p>
              <a:pPr marL="0" lvl="1">
                <a:lnSpc>
                  <a:spcPct val="186000"/>
                </a:lnSpc>
              </a:pPr>
              <a:r>
                <a:rPr lang="ru-RU" sz="2000"/>
                <a:t>прямой угол</a:t>
              </a:r>
            </a:p>
            <a:p>
              <a:pPr marL="0" lvl="1">
                <a:lnSpc>
                  <a:spcPct val="186000"/>
                </a:lnSpc>
              </a:pPr>
              <a:r>
                <a:rPr lang="ru-RU" sz="2000"/>
                <a:t>числовой луч</a:t>
              </a:r>
            </a:p>
            <a:p>
              <a:pPr marL="0" lvl="1">
                <a:lnSpc>
                  <a:spcPct val="90000"/>
                </a:lnSpc>
                <a:spcBef>
                  <a:spcPts val="950"/>
                </a:spcBef>
              </a:pPr>
              <a:r>
                <a:rPr lang="ru-RU" sz="2000"/>
                <a:t>координатная плоскость</a:t>
              </a:r>
            </a:p>
            <a:p>
              <a:pPr>
                <a:spcBef>
                  <a:spcPts val="1075"/>
                </a:spcBef>
              </a:pPr>
              <a:r>
                <a:rPr lang="ru-RU" sz="2000"/>
                <a:t>тупой угол</a:t>
              </a:r>
            </a:p>
            <a:p>
              <a:endParaRPr lang="ru-RU" sz="2000"/>
            </a:p>
          </p:txBody>
        </p:sp>
        <p:sp>
          <p:nvSpPr>
            <p:cNvPr id="25607" name="Text Box 5"/>
            <p:cNvSpPr txBox="1">
              <a:spLocks noChangeArrowheads="1"/>
            </p:cNvSpPr>
            <p:nvPr/>
          </p:nvSpPr>
          <p:spPr bwMode="auto">
            <a:xfrm>
              <a:off x="6480" y="1620"/>
              <a:ext cx="2520" cy="4680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0" lvl="1">
                <a:lnSpc>
                  <a:spcPct val="184000"/>
                </a:lnSpc>
                <a:spcBef>
                  <a:spcPts val="1200"/>
                </a:spcBef>
              </a:pPr>
              <a:r>
                <a:rPr lang="ru-RU" sz="2000"/>
                <a:t>полукруг</a:t>
              </a:r>
            </a:p>
            <a:p>
              <a:pPr marL="0" lvl="1">
                <a:lnSpc>
                  <a:spcPct val="184000"/>
                </a:lnSpc>
              </a:pPr>
              <a:r>
                <a:rPr lang="ru-RU" sz="2000"/>
                <a:t>пирамида</a:t>
              </a:r>
            </a:p>
            <a:p>
              <a:pPr marL="0" lvl="1">
                <a:lnSpc>
                  <a:spcPct val="184000"/>
                </a:lnSpc>
              </a:pPr>
              <a:r>
                <a:rPr lang="ru-RU" sz="2000"/>
                <a:t>шар</a:t>
              </a:r>
            </a:p>
            <a:p>
              <a:pPr marL="0" lvl="1">
                <a:lnSpc>
                  <a:spcPct val="184000"/>
                </a:lnSpc>
              </a:pPr>
              <a:r>
                <a:rPr lang="ru-RU" sz="2000"/>
                <a:t>куб</a:t>
              </a:r>
            </a:p>
            <a:p>
              <a:pPr marL="0" lvl="1">
                <a:lnSpc>
                  <a:spcPct val="90000"/>
                </a:lnSpc>
                <a:spcBef>
                  <a:spcPts val="975"/>
                </a:spcBef>
              </a:pPr>
              <a:r>
                <a:rPr lang="ru-RU" sz="2000"/>
                <a:t>невыпуклый многоугольник</a:t>
              </a:r>
            </a:p>
            <a:p>
              <a:pPr marL="0" lvl="1">
                <a:spcBef>
                  <a:spcPts val="1100"/>
                </a:spcBef>
              </a:pPr>
              <a:r>
                <a:rPr lang="ru-RU" sz="2000"/>
                <a:t>ось симметрии</a:t>
              </a:r>
            </a:p>
            <a:p>
              <a:endParaRPr lang="ru-RU" sz="2000"/>
            </a:p>
            <a:p>
              <a:r>
                <a:rPr lang="ru-RU" sz="2000"/>
                <a:t>прямоугольный параллелепипед</a:t>
              </a:r>
            </a:p>
          </p:txBody>
        </p:sp>
        <p:pic>
          <p:nvPicPr>
            <p:cNvPr id="25608" name="Picture 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3078" y="1442"/>
              <a:ext cx="3180" cy="49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cxnSp>
        <p:nvCxnSpPr>
          <p:cNvPr id="9" name="Прямая соединительная линия 8"/>
          <p:cNvCxnSpPr/>
          <p:nvPr/>
        </p:nvCxnSpPr>
        <p:spPr>
          <a:xfrm rot="5400000">
            <a:off x="3322638" y="3749675"/>
            <a:ext cx="4786312" cy="1588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214313"/>
            <a:ext cx="842962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Вырежи и собери геометрическую фигуру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211263"/>
            <a:ext cx="6643688" cy="564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142875"/>
            <a:ext cx="842962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Придумать рисунок из геометрических фигур.</a:t>
            </a:r>
          </a:p>
        </p:txBody>
      </p:sp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625" y="850900"/>
            <a:ext cx="3541713" cy="600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50" y="1285875"/>
            <a:ext cx="400050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142875"/>
            <a:ext cx="842962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Собери фигуру из кубиков и укажи для нее вид спереди, вид слева и вид сверху: </a:t>
            </a:r>
          </a:p>
        </p:txBody>
      </p:sp>
      <p:pic>
        <p:nvPicPr>
          <p:cNvPr id="2867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8" y="1000125"/>
            <a:ext cx="7691437" cy="568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313" y="142875"/>
            <a:ext cx="8429625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Собери фигуру из кубиков по  виду спереди, слева и сверху:</a:t>
            </a:r>
          </a:p>
        </p:txBody>
      </p:sp>
      <p:pic>
        <p:nvPicPr>
          <p:cNvPr id="2969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50" y="1071563"/>
            <a:ext cx="7215188" cy="5630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Rectangle 4"/>
          <p:cNvSpPr>
            <a:spLocks noChangeArrowheads="1"/>
          </p:cNvSpPr>
          <p:nvPr/>
        </p:nvSpPr>
        <p:spPr bwMode="auto">
          <a:xfrm>
            <a:off x="357188" y="285750"/>
            <a:ext cx="5286375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just" eaLnBrk="0" hangingPunct="0">
              <a:defRPr/>
            </a:pPr>
            <a:r>
              <a:rPr lang="ru-RU" sz="3000" b="1" i="1" dirty="0">
                <a:solidFill>
                  <a:schemeClr val="accent3"/>
                </a:solidFill>
                <a:latin typeface="+mn-lt"/>
                <a:cs typeface="+mn-cs"/>
              </a:rPr>
              <a:t>Вырежи круг. Разрежь на части. Собери из частей круга данные фигуры. Затем от урока к уроку фигуры усложняются.</a:t>
            </a:r>
          </a:p>
          <a:p>
            <a:pPr indent="450850" eaLnBrk="0" hangingPunct="0">
              <a:defRPr/>
            </a:pP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25" y="642938"/>
            <a:ext cx="3143250" cy="3275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3F5F4"/>
              </a:clrFrom>
              <a:clrTo>
                <a:srgbClr val="F3F5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0188" y="3571875"/>
            <a:ext cx="6946900" cy="3000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5" name="Rectangle 5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indent="450850" eaLnBrk="0" hangingPunct="0"/>
            <a:endParaRPr lang="ru-RU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88" y="1214438"/>
            <a:ext cx="5851525" cy="564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214313" y="214313"/>
            <a:ext cx="8358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i="1" dirty="0" err="1">
                <a:solidFill>
                  <a:schemeClr val="accent3"/>
                </a:solidFill>
                <a:latin typeface="+mn-lt"/>
                <a:cs typeface="+mn-cs"/>
              </a:rPr>
              <a:t>Танграм</a:t>
            </a:r>
            <a:endParaRPr lang="ru-RU" sz="3000" b="1" i="1" dirty="0">
              <a:solidFill>
                <a:schemeClr val="accent3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214313" y="214313"/>
            <a:ext cx="8358187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3000" b="1" i="1" dirty="0" err="1">
                <a:solidFill>
                  <a:schemeClr val="accent3"/>
                </a:solidFill>
                <a:latin typeface="+mn-lt"/>
                <a:cs typeface="+mn-cs"/>
              </a:rPr>
              <a:t>Танграм</a:t>
            </a:r>
            <a:endParaRPr lang="ru-RU" sz="3000" b="1" i="1" dirty="0">
              <a:solidFill>
                <a:schemeClr val="accent3"/>
              </a:solidFill>
              <a:latin typeface="+mn-lt"/>
              <a:cs typeface="+mn-cs"/>
            </a:endParaRP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6850" y="1214438"/>
            <a:ext cx="8375650" cy="5154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магнитный диск 1"/>
          <p:cNvSpPr/>
          <p:nvPr/>
        </p:nvSpPr>
        <p:spPr>
          <a:xfrm>
            <a:off x="3286125" y="3000375"/>
            <a:ext cx="2000250" cy="2857500"/>
          </a:xfrm>
          <a:prstGeom prst="flowChartMagneticDis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" name="Куб 2"/>
          <p:cNvSpPr/>
          <p:nvPr/>
        </p:nvSpPr>
        <p:spPr>
          <a:xfrm>
            <a:off x="285750" y="1428750"/>
            <a:ext cx="2786063" cy="2786063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Куб 3"/>
          <p:cNvSpPr/>
          <p:nvPr/>
        </p:nvSpPr>
        <p:spPr>
          <a:xfrm>
            <a:off x="5857875" y="1357313"/>
            <a:ext cx="2214563" cy="3214687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1428750" y="642938"/>
            <a:ext cx="1643063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chemeClr val="accent3"/>
                </a:solidFill>
                <a:latin typeface="+mn-lt"/>
                <a:cs typeface="+mn-cs"/>
              </a:rPr>
              <a:t>Куб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000375" y="5929313"/>
            <a:ext cx="2428875" cy="646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chemeClr val="accent3"/>
                </a:solidFill>
                <a:latin typeface="+mn-lt"/>
                <a:cs typeface="+mn-cs"/>
              </a:rPr>
              <a:t>Цилиндр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143375" y="571500"/>
            <a:ext cx="45720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ru-RU" sz="3600" b="1" i="1" dirty="0">
                <a:solidFill>
                  <a:schemeClr val="accent3"/>
                </a:solidFill>
                <a:latin typeface="+mn-lt"/>
                <a:cs typeface="+mn-cs"/>
              </a:rPr>
              <a:t>Параллелепипед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714356"/>
            <a:ext cx="8286840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400" b="1" i="1" dirty="0">
                <a:solidFill>
                  <a:schemeClr val="accent3"/>
                </a:solidFill>
                <a:latin typeface="+mn-lt"/>
                <a:cs typeface="+mn-cs"/>
              </a:rPr>
              <a:t>Развитие логики и развитие интуиции  — </a:t>
            </a:r>
            <a:endParaRPr lang="ru-RU" sz="4400" b="1" i="1" dirty="0" smtClean="0">
              <a:solidFill>
                <a:schemeClr val="accent3"/>
              </a:solidFill>
              <a:latin typeface="+mn-lt"/>
              <a:cs typeface="+mn-cs"/>
            </a:endParaRPr>
          </a:p>
          <a:p>
            <a:endParaRPr lang="ru-RU" sz="4400" b="1" i="1" dirty="0">
              <a:solidFill>
                <a:schemeClr val="accent3"/>
              </a:solidFill>
              <a:latin typeface="+mn-lt"/>
              <a:cs typeface="+mn-cs"/>
            </a:endParaRPr>
          </a:p>
          <a:p>
            <a:r>
              <a:rPr lang="ru-RU" sz="3600" b="1" dirty="0">
                <a:solidFill>
                  <a:schemeClr val="accent3"/>
                </a:solidFill>
                <a:latin typeface="+mn-lt"/>
                <a:cs typeface="+mn-cs"/>
              </a:rPr>
              <a:t>две важнейшие равноправные функции геометрического </a:t>
            </a:r>
            <a:r>
              <a:rPr lang="ru-RU" sz="3600" b="1" dirty="0" smtClean="0">
                <a:solidFill>
                  <a:schemeClr val="accent3"/>
                </a:solidFill>
                <a:latin typeface="+mn-lt"/>
                <a:cs typeface="+mn-cs"/>
              </a:rPr>
              <a:t>образования</a:t>
            </a:r>
            <a:r>
              <a:rPr lang="ru-RU" sz="3600" b="1" dirty="0">
                <a:solidFill>
                  <a:schemeClr val="accent3"/>
                </a:solidFill>
                <a:latin typeface="+mn-lt"/>
                <a:cs typeface="+mn-cs"/>
              </a:rPr>
              <a:t>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2500306"/>
            <a:ext cx="1562100" cy="2343150"/>
          </a:xfrm>
          <a:prstGeom prst="rect">
            <a:avLst/>
          </a:prstGeom>
        </p:spPr>
      </p:pic>
      <p:pic>
        <p:nvPicPr>
          <p:cNvPr id="3" name="Рисунок 2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00562" y="214290"/>
            <a:ext cx="2131764" cy="3221810"/>
          </a:xfrm>
          <a:prstGeom prst="rect">
            <a:avLst/>
          </a:prstGeom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75831" y="3714752"/>
            <a:ext cx="2010747" cy="2786082"/>
          </a:xfrm>
          <a:prstGeom prst="rect">
            <a:avLst/>
          </a:prstGeom>
        </p:spPr>
      </p:pic>
      <p:pic>
        <p:nvPicPr>
          <p:cNvPr id="6" name="Рисунок 5" descr="5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57158" y="142852"/>
            <a:ext cx="1357322" cy="2035983"/>
          </a:xfrm>
          <a:prstGeom prst="rect">
            <a:avLst/>
          </a:prstGeom>
        </p:spPr>
      </p:pic>
      <p:pic>
        <p:nvPicPr>
          <p:cNvPr id="7" name="Рисунок 6" descr="6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58016" y="142852"/>
            <a:ext cx="1800228" cy="2750348"/>
          </a:xfrm>
          <a:prstGeom prst="rect">
            <a:avLst/>
          </a:prstGeom>
        </p:spPr>
      </p:pic>
      <p:pic>
        <p:nvPicPr>
          <p:cNvPr id="8" name="Рисунок 7" descr="7.jpg"/>
          <p:cNvPicPr>
            <a:picLocks noChangeAspect="1"/>
          </p:cNvPicPr>
          <p:nvPr/>
        </p:nvPicPr>
        <p:blipFill>
          <a:blip r:embed="rId7"/>
          <a:srcRect l="14006" r="10993"/>
          <a:stretch>
            <a:fillRect/>
          </a:stretch>
        </p:blipFill>
        <p:spPr>
          <a:xfrm>
            <a:off x="1714480" y="3857628"/>
            <a:ext cx="1857391" cy="2476504"/>
          </a:xfrm>
          <a:prstGeom prst="rect">
            <a:avLst/>
          </a:prstGeom>
        </p:spPr>
      </p:pic>
      <p:pic>
        <p:nvPicPr>
          <p:cNvPr id="9" name="Рисунок 8" descr="8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29454" y="3071810"/>
            <a:ext cx="1663982" cy="2694707"/>
          </a:xfrm>
          <a:prstGeom prst="rect">
            <a:avLst/>
          </a:prstGeom>
        </p:spPr>
      </p:pic>
      <p:pic>
        <p:nvPicPr>
          <p:cNvPr id="10" name="Рисунок 9" descr="9.jp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28794" y="142852"/>
            <a:ext cx="1716572" cy="2670986"/>
          </a:xfrm>
          <a:prstGeom prst="rect">
            <a:avLst/>
          </a:prstGeom>
        </p:spPr>
      </p:pic>
      <p:pic>
        <p:nvPicPr>
          <p:cNvPr id="4" name="Рисунок 3" descr="3.jp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86116" y="2285992"/>
            <a:ext cx="1798535" cy="256695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85728"/>
            <a:ext cx="59843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cap="small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Подготовка </a:t>
            </a:r>
            <a:r>
              <a:rPr lang="ru-RU" sz="4000" b="1" cap="small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учителя</a:t>
            </a:r>
            <a:endParaRPr lang="ru-RU" sz="4400" b="1" i="1" dirty="0" smtClean="0">
              <a:solidFill>
                <a:schemeClr val="accent3"/>
              </a:solidFill>
              <a:latin typeface="+mn-lt"/>
              <a:cs typeface="+mn-cs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28662" y="2143116"/>
            <a:ext cx="7786742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chemeClr val="accent3"/>
                </a:solidFill>
                <a:latin typeface="+mn-lt"/>
                <a:cs typeface="+mn-cs"/>
              </a:rPr>
              <a:t>Учитель должен быть творческой личностью, четко понимать цели преподавания геометрии в школе, обладать знаниями</a:t>
            </a:r>
            <a:endParaRPr lang="ru-RU" sz="3600" b="1" dirty="0">
              <a:solidFill>
                <a:schemeClr val="accent3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www.kolmogorov.info/kolmogorov-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19121">
            <a:off x="288628" y="330208"/>
            <a:ext cx="3546153" cy="283368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21195990">
            <a:off x="490443" y="3055944"/>
            <a:ext cx="34556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i="1" dirty="0">
                <a:solidFill>
                  <a:schemeClr val="accent1">
                    <a:lumMod val="50000"/>
                  </a:schemeClr>
                </a:solidFill>
              </a:rPr>
              <a:t>А. Н. Колмогоров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929058" y="214290"/>
            <a:ext cx="471490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>
                <a:solidFill>
                  <a:srgbClr val="FF0000"/>
                </a:solidFill>
              </a:rPr>
              <a:t>Первый низший уровень</a:t>
            </a:r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предполагает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систематизацию того опытного геометрического материала, который накоплен учащимися в младших классах, а также приобретение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навыков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и приемов для практического использования различных геометрических закономерностей.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4143372" y="264318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Второй уровень 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предполагает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усвоение учащимися концепции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геометрического доказательства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.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85720" y="3714752"/>
            <a:ext cx="821537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На третьем уровне </a:t>
            </a:r>
            <a:r>
              <a:rPr lang="ru-RU" b="1" i="1" dirty="0" smtClean="0">
                <a:solidFill>
                  <a:srgbClr val="FF0000"/>
                </a:solidFill>
              </a:rPr>
              <a:t>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предполагается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усвоение учащимися формально-логической схемы геометрии, ее основных понятий, достаточного набора теорем и фактов, достаточно обширная практика в решении геометрических задач. Этот уровень можно охарактеризовать как уровень хорошего выпускника.</a:t>
            </a:r>
          </a:p>
          <a:p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5214950"/>
            <a:ext cx="835824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Четвертый уровень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— это освоение курса школьной геометрии в его полном традиционном объеме</a:t>
            </a:r>
            <a:r>
              <a:rPr lang="ru-RU" dirty="0"/>
              <a:t>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285720" y="5857892"/>
            <a:ext cx="8001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>
                <a:solidFill>
                  <a:srgbClr val="FF0000"/>
                </a:solidFill>
              </a:rPr>
              <a:t>Пятый уровень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- это уровень углубленного, специализированного изучения геометрии с ориентацией на дальнейшую профессиональную работу в области математи­ки и физики. 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1"/>
          <p:cNvSpPr>
            <a:spLocks noChangeArrowheads="1"/>
          </p:cNvSpPr>
          <p:nvPr/>
        </p:nvSpPr>
        <p:spPr bwMode="auto">
          <a:xfrm>
            <a:off x="142844" y="571480"/>
            <a:ext cx="8501122" cy="4154984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800" b="1" dirty="0">
                <a:solidFill>
                  <a:schemeClr val="accent3"/>
                </a:solidFill>
                <a:latin typeface="+mn-lt"/>
                <a:cs typeface="+mn-cs"/>
              </a:rPr>
              <a:t>Суждения о проблеме обучения геометрии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Malgun Gothic" pitchFamily="34" charset="-127"/>
              <a:cs typeface="Arial" pitchFamily="34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1°. Многоуровневое построение системы геометрических знаний и навыков учащихся, позволяющее осуществлять оперативный контроль и измерения в управлении процессом обучения.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2°. Адекватная подготовка учителя в пединститутах, направленная на полное широкомасштабное овладение ими совокупностью геометрических дисциплин, связанных с элементарной геометрией.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3° . Создание концепции геометрической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пропедевтики, с этой целью </a:t>
            </a:r>
            <a:r>
              <a:rPr lang="ru-RU" sz="2000" dirty="0">
                <a:solidFill>
                  <a:schemeClr val="accent1">
                    <a:lumMod val="50000"/>
                  </a:schemeClr>
                </a:solidFill>
              </a:rPr>
              <a:t>выделение в программах IV-V классов пропедевтического курса наглядной </a:t>
            </a:r>
            <a:r>
              <a:rPr lang="ru-RU" sz="2000" dirty="0" smtClean="0">
                <a:solidFill>
                  <a:schemeClr val="accent1">
                    <a:lumMod val="50000"/>
                  </a:schemeClr>
                </a:solidFill>
              </a:rPr>
              <a:t>геометрии.</a:t>
            </a:r>
            <a:endParaRPr lang="ru-RU" sz="2000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720" y="357166"/>
            <a:ext cx="8358246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i="1" dirty="0">
                <a:solidFill>
                  <a:schemeClr val="accent3"/>
                </a:solidFill>
                <a:latin typeface="+mn-lt"/>
                <a:cs typeface="+mn-cs"/>
              </a:rPr>
              <a:t>Одна из главных задач преподавания геометрии </a:t>
            </a:r>
            <a:r>
              <a:rPr lang="ru-RU" sz="4400" b="1" i="1" dirty="0" smtClean="0">
                <a:solidFill>
                  <a:schemeClr val="accent3"/>
                </a:solidFill>
                <a:latin typeface="+mn-lt"/>
                <a:cs typeface="+mn-cs"/>
              </a:rPr>
              <a:t>– </a:t>
            </a:r>
          </a:p>
          <a:p>
            <a:pPr algn="ctr"/>
            <a:endParaRPr lang="ru-RU" sz="3600" b="1" dirty="0" smtClean="0">
              <a:solidFill>
                <a:schemeClr val="accent3"/>
              </a:solidFill>
              <a:latin typeface="+mn-lt"/>
              <a:cs typeface="+mn-cs"/>
            </a:endParaRPr>
          </a:p>
          <a:p>
            <a:pPr algn="ctr"/>
            <a:r>
              <a:rPr lang="ru-RU" sz="3600" b="1" dirty="0" smtClean="0">
                <a:solidFill>
                  <a:schemeClr val="accent3"/>
                </a:solidFill>
                <a:latin typeface="+mn-lt"/>
                <a:cs typeface="+mn-cs"/>
              </a:rPr>
              <a:t>планомерное</a:t>
            </a:r>
            <a:r>
              <a:rPr lang="ru-RU" sz="3600" b="1" dirty="0">
                <a:solidFill>
                  <a:schemeClr val="accent3"/>
                </a:solidFill>
                <a:latin typeface="+mn-lt"/>
                <a:cs typeface="+mn-cs"/>
              </a:rPr>
              <a:t>, систематическое развитие геометрического образного мышления, восприятие геометрии не только как школьного предмета, но и как феномена человеческой культуры.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88" y="285750"/>
            <a:ext cx="8215312" cy="6248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dirty="0">
                <a:solidFill>
                  <a:schemeClr val="accent3"/>
                </a:solidFill>
                <a:latin typeface="+mn-lt"/>
                <a:cs typeface="+mn-cs"/>
              </a:rPr>
              <a:t>Основной задачей является: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b="1" i="1" dirty="0">
              <a:solidFill>
                <a:schemeClr val="accent3"/>
              </a:solidFill>
              <a:latin typeface="+mn-lt"/>
              <a:cs typeface="+mn-cs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i="1" dirty="0">
                <a:solidFill>
                  <a:schemeClr val="accent3"/>
                </a:solidFill>
                <a:latin typeface="+mn-lt"/>
                <a:cs typeface="+mn-cs"/>
              </a:rPr>
              <a:t>Обучение школьников моделированию пространственных отношений и формирование на этой основе геометрических понятий и представлений.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4000" dirty="0">
              <a:latin typeface="+mn-lt"/>
              <a:cs typeface="+mn-cs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347</TotalTime>
  <Words>556</Words>
  <Application>Microsoft Office PowerPoint</Application>
  <PresentationFormat>Экран (4:3)</PresentationFormat>
  <Paragraphs>79</Paragraphs>
  <Slides>28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28</vt:i4>
      </vt:variant>
    </vt:vector>
  </HeadingPairs>
  <TitlesOfParts>
    <vt:vector size="29" baseType="lpstr">
      <vt:lpstr>Эркер</vt:lpstr>
      <vt:lpstr>Особенности преподавания геометрии в школе. Пропедевтика систематического курса геометрии в 5-6 классах.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</vt:vector>
  </TitlesOfParts>
  <Company>Kontora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 проблемах изучения «Наглядной геометрии»</dc:title>
  <dc:creator>Admin</dc:creator>
  <cp:lastModifiedBy>Win7</cp:lastModifiedBy>
  <cp:revision>40</cp:revision>
  <dcterms:created xsi:type="dcterms:W3CDTF">2007-12-20T09:27:19Z</dcterms:created>
  <dcterms:modified xsi:type="dcterms:W3CDTF">2013-10-14T11:25:17Z</dcterms:modified>
</cp:coreProperties>
</file>