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sldIdLst>
    <p:sldId id="277" r:id="rId2"/>
    <p:sldId id="280" r:id="rId3"/>
    <p:sldId id="272" r:id="rId4"/>
    <p:sldId id="259" r:id="rId5"/>
    <p:sldId id="275" r:id="rId6"/>
    <p:sldId id="265" r:id="rId7"/>
    <p:sldId id="279" r:id="rId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FFFF00"/>
    <a:srgbClr val="8200B0"/>
    <a:srgbClr val="0099FF"/>
    <a:srgbClr val="0099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851" autoAdjust="0"/>
    <p:restoredTop sz="94872" autoAdjust="0"/>
  </p:normalViewPr>
  <p:slideViewPr>
    <p:cSldViewPr>
      <p:cViewPr>
        <p:scale>
          <a:sx n="68" d="100"/>
          <a:sy n="68" d="100"/>
        </p:scale>
        <p:origin x="-426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144"/>
    </p:cViewPr>
  </p:sorterViewPr>
  <p:notesViewPr>
    <p:cSldViewPr>
      <p:cViewPr varScale="1">
        <p:scale>
          <a:sx n="38" d="100"/>
          <a:sy n="38" d="100"/>
        </p:scale>
        <p:origin x="-2214" y="-108"/>
      </p:cViewPr>
      <p:guideLst>
        <p:guide orient="horz" pos="2880"/>
        <p:guide pos="2160"/>
      </p:guideLst>
    </p:cSldViewPr>
  </p:notes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90DC977-049B-4FD0-83D7-198F346073E7}" type="datetimeFigureOut">
              <a:rPr lang="ru-RU" smtClean="0"/>
              <a:pPr/>
              <a:t>16.01.2013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D0377CE-DE75-4F7E-AE03-11BE2D7D03F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1443F46-4E9A-41EA-959D-C0EADD255AC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BD9A562-1D54-490D-ADA8-B00751E2270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EA7404A-B124-4060-86D2-AC2DF33E304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31614E9-4396-4BF5-AE12-6B5039A680A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43303FE-8491-4913-AA53-5958588E676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7702ABD-4C90-454E-B3C7-515B1890E1E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B57B39F-FEF9-4EFB-B631-DB274CB0FE8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0368E4D-0081-43A1-B78A-268B2239DAC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E6518D3-DD22-46DA-9AB8-C04914F4FFE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7E9A7CB-0C65-40BA-A407-43886FE326B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3B135C3-1382-4841-B8EE-15A38015687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763A4BDC-EEE4-4945-A7FC-5CF2DADCD63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33600"/>
            <a:ext cx="8229600" cy="609600"/>
          </a:xfrm>
        </p:spPr>
        <p:txBody>
          <a:bodyPr>
            <a:normAutofit fontScale="90000"/>
          </a:bodyPr>
          <a:lstStyle/>
          <a:p>
            <a:r>
              <a:rPr lang="ru-RU" sz="2200" dirty="0" smtClean="0"/>
              <a:t>Презентация </a:t>
            </a:r>
            <a:r>
              <a:rPr lang="ru-RU" sz="2200" dirty="0" smtClean="0"/>
              <a:t>к проекту урока</a:t>
            </a:r>
            <a:r>
              <a:rPr lang="ru-RU" sz="2200" dirty="0" smtClean="0"/>
              <a:t/>
            </a:r>
            <a:br>
              <a:rPr lang="ru-RU" sz="2200" dirty="0" smtClean="0"/>
            </a:br>
            <a:r>
              <a:rPr lang="ru-RU" sz="2200" dirty="0" smtClean="0"/>
              <a:t>Предмет: Математика</a:t>
            </a:r>
            <a:br>
              <a:rPr lang="ru-RU" sz="2200" dirty="0" smtClean="0"/>
            </a:br>
            <a:r>
              <a:rPr lang="ru-RU" sz="2200" dirty="0" smtClean="0"/>
              <a:t> </a:t>
            </a:r>
            <a:br>
              <a:rPr lang="ru-RU" sz="2200" dirty="0" smtClean="0"/>
            </a:br>
            <a:r>
              <a:rPr lang="ru-RU" sz="2200" dirty="0" smtClean="0"/>
              <a:t>1 класс</a:t>
            </a:r>
            <a:br>
              <a:rPr lang="ru-RU" sz="2200" dirty="0" smtClean="0"/>
            </a:br>
            <a:r>
              <a:rPr lang="ru-RU" sz="2200" dirty="0" smtClean="0"/>
              <a:t>(УМК « Школа России»)</a:t>
            </a:r>
            <a:br>
              <a:rPr lang="ru-RU" sz="2200" dirty="0" smtClean="0"/>
            </a:br>
            <a:r>
              <a:rPr lang="ru-RU" sz="2200" dirty="0" smtClean="0"/>
              <a:t>Базовая программа: «Математика», 1 - 4 </a:t>
            </a:r>
            <a:r>
              <a:rPr lang="ru-RU" sz="2200" dirty="0" err="1" smtClean="0"/>
              <a:t>кл</a:t>
            </a:r>
            <a:r>
              <a:rPr lang="ru-RU" sz="2200" dirty="0" smtClean="0"/>
              <a:t>., Моро М. И., Волкова С. И., </a:t>
            </a:r>
            <a:br>
              <a:rPr lang="ru-RU" sz="2200" dirty="0" smtClean="0"/>
            </a:br>
            <a:r>
              <a:rPr lang="ru-RU" sz="2200" dirty="0" smtClean="0"/>
              <a:t>М.: Просвещение, 2011.</a:t>
            </a:r>
            <a:br>
              <a:rPr lang="ru-RU" sz="2200" dirty="0" smtClean="0"/>
            </a:br>
            <a:r>
              <a:rPr lang="ru-RU" sz="2200" dirty="0" smtClean="0"/>
              <a:t>Тема: Общий приём сложения однозначных чисел с переходом через десяток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/>
              <a:t> 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2590800" y="4038600"/>
            <a:ext cx="6248400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dirty="0" smtClean="0"/>
              <a:t>Выполнила :</a:t>
            </a:r>
          </a:p>
          <a:p>
            <a:pPr algn="r"/>
            <a:r>
              <a:rPr lang="ru-RU" dirty="0" smtClean="0"/>
              <a:t>учитель высшей квалификационной категории </a:t>
            </a:r>
          </a:p>
          <a:p>
            <a:pPr algn="r"/>
            <a:r>
              <a:rPr lang="ru-RU" dirty="0" smtClean="0"/>
              <a:t>МБОУ СОШ № 169</a:t>
            </a:r>
          </a:p>
          <a:p>
            <a:pPr algn="r"/>
            <a:r>
              <a:rPr lang="ru-RU" dirty="0" smtClean="0"/>
              <a:t>Абашидзе Н.Е.</a:t>
            </a:r>
          </a:p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3429000" y="6019800"/>
            <a:ext cx="297681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Нижний Новгород </a:t>
            </a:r>
            <a:endParaRPr lang="ru-RU" dirty="0" smtClean="0"/>
          </a:p>
          <a:p>
            <a:pPr algn="ctr"/>
            <a:r>
              <a:rPr lang="ru-RU" dirty="0" smtClean="0"/>
              <a:t>2012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286000" y="2209800"/>
            <a:ext cx="4572000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dirty="0" smtClean="0"/>
              <a:t> 8+7=</a:t>
            </a:r>
            <a:r>
              <a:rPr lang="ru-RU" sz="9600" dirty="0" smtClean="0">
                <a:solidFill>
                  <a:srgbClr val="92D050"/>
                </a:solidFill>
              </a:rPr>
              <a:t>?</a:t>
            </a:r>
            <a:endParaRPr lang="ru-RU" sz="9600" dirty="0">
              <a:solidFill>
                <a:srgbClr val="92D050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AutoShape 5"/>
          <p:cNvSpPr>
            <a:spLocks noChangeArrowheads="1"/>
          </p:cNvSpPr>
          <p:nvPr/>
        </p:nvSpPr>
        <p:spPr bwMode="auto">
          <a:xfrm>
            <a:off x="304800" y="2209800"/>
            <a:ext cx="8686800" cy="1828800"/>
          </a:xfrm>
          <a:prstGeom prst="rightArrow">
            <a:avLst>
              <a:gd name="adj1" fmla="val 50000"/>
              <a:gd name="adj2" fmla="val 11875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ru-RU"/>
          </a:p>
        </p:txBody>
      </p:sp>
      <p:sp>
        <p:nvSpPr>
          <p:cNvPr id="11267" name="Text Box 6"/>
          <p:cNvSpPr txBox="1">
            <a:spLocks noChangeArrowheads="1"/>
          </p:cNvSpPr>
          <p:nvPr/>
        </p:nvSpPr>
        <p:spPr bwMode="auto">
          <a:xfrm rot="10800000" flipV="1">
            <a:off x="227013" y="2667000"/>
            <a:ext cx="663257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000" b="1"/>
              <a:t>0   1   2   3   4   5   6   7   8   9   10   11   12   13   14   15  </a:t>
            </a:r>
            <a:endParaRPr lang="ru-RU" sz="2000" b="1"/>
          </a:p>
        </p:txBody>
      </p:sp>
      <p:sp>
        <p:nvSpPr>
          <p:cNvPr id="30727" name="Text Box 7"/>
          <p:cNvSpPr txBox="1">
            <a:spLocks noChangeArrowheads="1"/>
          </p:cNvSpPr>
          <p:nvPr/>
        </p:nvSpPr>
        <p:spPr bwMode="auto">
          <a:xfrm>
            <a:off x="2057400" y="950913"/>
            <a:ext cx="42672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ru-RU" dirty="0"/>
              <a:t>          </a:t>
            </a:r>
            <a:endParaRPr lang="ru-RU" sz="5400" b="1" i="1" dirty="0">
              <a:solidFill>
                <a:srgbClr val="00990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>
          <a:xfrm>
            <a:off x="381000" y="2362200"/>
            <a:ext cx="8229600" cy="1143000"/>
          </a:xfrm>
        </p:spPr>
        <p:txBody>
          <a:bodyPr>
            <a:normAutofit fontScale="90000"/>
          </a:bodyPr>
          <a:lstStyle/>
          <a:p>
            <a:pPr algn="l" eaLnBrk="1" hangingPunct="1"/>
            <a:r>
              <a:rPr lang="ru-RU" sz="4000" smtClean="0"/>
              <a:t/>
            </a:r>
            <a:br>
              <a:rPr lang="ru-RU" sz="4000" smtClean="0"/>
            </a:br>
            <a:r>
              <a:rPr lang="ru-RU" sz="4000" smtClean="0"/>
              <a:t/>
            </a:r>
            <a:br>
              <a:rPr lang="ru-RU" sz="4000" smtClean="0"/>
            </a:br>
            <a:r>
              <a:rPr lang="ru-RU" sz="4000" smtClean="0"/>
              <a:t/>
            </a:r>
            <a:br>
              <a:rPr lang="ru-RU" sz="4000" smtClean="0"/>
            </a:br>
            <a:r>
              <a:rPr lang="ru-RU" sz="4000" smtClean="0"/>
              <a:t>	</a:t>
            </a:r>
            <a:r>
              <a:rPr lang="ru-RU" sz="5400" smtClean="0"/>
              <a:t/>
            </a:r>
            <a:br>
              <a:rPr lang="ru-RU" sz="5400" smtClean="0"/>
            </a:br>
            <a:r>
              <a:rPr lang="ru-RU" sz="5400" smtClean="0"/>
              <a:t> 		</a:t>
            </a:r>
            <a:r>
              <a:rPr lang="ru-RU" sz="9600" smtClean="0"/>
              <a:t>8+7=15</a:t>
            </a:r>
            <a:r>
              <a:rPr lang="ru-RU" sz="5400" smtClean="0"/>
              <a:t>					</a:t>
            </a:r>
            <a:br>
              <a:rPr lang="ru-RU" sz="5400" smtClean="0"/>
            </a:br>
            <a:r>
              <a:rPr lang="ru-RU" sz="5400" smtClean="0"/>
              <a:t>		 	</a:t>
            </a:r>
            <a:r>
              <a:rPr lang="ru-RU" sz="5400" smtClean="0">
                <a:sym typeface="Symbol" pitchFamily="18" charset="2"/>
              </a:rPr>
              <a:t> </a:t>
            </a:r>
            <a:r>
              <a:rPr lang="ru-RU" sz="5400" smtClean="0"/>
              <a:t>	</a:t>
            </a:r>
            <a:br>
              <a:rPr lang="ru-RU" sz="5400" smtClean="0"/>
            </a:br>
            <a:r>
              <a:rPr lang="ru-RU" sz="5400" smtClean="0"/>
              <a:t>		</a:t>
            </a:r>
            <a:r>
              <a:rPr lang="ru-RU" sz="4000" smtClean="0"/>
              <a:t>			  		</a:t>
            </a:r>
          </a:p>
        </p:txBody>
      </p:sp>
      <p:sp>
        <p:nvSpPr>
          <p:cNvPr id="5123" name="AutoShape 7"/>
          <p:cNvSpPr>
            <a:spLocks/>
          </p:cNvSpPr>
          <p:nvPr/>
        </p:nvSpPr>
        <p:spPr bwMode="auto">
          <a:xfrm rot="5400000">
            <a:off x="2514600" y="4191000"/>
            <a:ext cx="914400" cy="609600"/>
          </a:xfrm>
          <a:prstGeom prst="borderCallout1">
            <a:avLst>
              <a:gd name="adj1" fmla="val 8329"/>
              <a:gd name="adj2" fmla="val -6250"/>
              <a:gd name="adj3" fmla="val -100176"/>
              <a:gd name="adj4" fmla="val -70315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vert="eaVert"/>
          <a:lstStyle/>
          <a:p>
            <a:pPr algn="ctr"/>
            <a:r>
              <a:rPr lang="ru-RU" sz="5400"/>
              <a:t>2</a:t>
            </a:r>
          </a:p>
        </p:txBody>
      </p:sp>
      <p:sp>
        <p:nvSpPr>
          <p:cNvPr id="5124" name="AutoShape 8"/>
          <p:cNvSpPr>
            <a:spLocks/>
          </p:cNvSpPr>
          <p:nvPr/>
        </p:nvSpPr>
        <p:spPr bwMode="auto">
          <a:xfrm rot="5400000">
            <a:off x="4699000" y="4019550"/>
            <a:ext cx="914400" cy="609600"/>
          </a:xfrm>
          <a:prstGeom prst="borderCallout1">
            <a:avLst>
              <a:gd name="adj1" fmla="val 91667"/>
              <a:gd name="adj2" fmla="val -6250"/>
              <a:gd name="adj3" fmla="val 238713"/>
              <a:gd name="adj4" fmla="val -50000"/>
            </a:avLst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rot="10800000" vert="eaVert"/>
          <a:lstStyle/>
          <a:p>
            <a:pPr algn="ctr"/>
            <a:r>
              <a:rPr lang="ru-RU" sz="5400"/>
              <a:t>5</a:t>
            </a:r>
          </a:p>
        </p:txBody>
      </p:sp>
      <p:sp>
        <p:nvSpPr>
          <p:cNvPr id="5125" name="Line 6"/>
          <p:cNvSpPr>
            <a:spLocks noChangeShapeType="1"/>
          </p:cNvSpPr>
          <p:nvPr/>
        </p:nvSpPr>
        <p:spPr bwMode="auto">
          <a:xfrm>
            <a:off x="5029200" y="4572000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2" grpId="0"/>
      <p:bldP spid="5123" grpId="0" animBg="1"/>
      <p:bldP spid="512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кругленный прямоугольник 28"/>
          <p:cNvSpPr/>
          <p:nvPr/>
        </p:nvSpPr>
        <p:spPr>
          <a:xfrm>
            <a:off x="4914578" y="1928802"/>
            <a:ext cx="1872000" cy="900000"/>
          </a:xfrm>
          <a:prstGeom prst="roundRect">
            <a:avLst/>
          </a:prstGeom>
          <a:solidFill>
            <a:srgbClr val="F793DA"/>
          </a:solidFill>
          <a:ln>
            <a:solidFill>
              <a:schemeClr val="accent6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ru-RU" sz="6000" b="1" dirty="0" smtClean="0">
                <a:solidFill>
                  <a:schemeClr val="tx2"/>
                </a:solidFill>
              </a:rPr>
              <a:t>11</a:t>
            </a:r>
            <a:endParaRPr lang="ru-RU" sz="6000" b="1" dirty="0">
              <a:solidFill>
                <a:schemeClr val="tx2"/>
              </a:solidFill>
            </a:endParaRPr>
          </a:p>
        </p:txBody>
      </p:sp>
      <p:sp>
        <p:nvSpPr>
          <p:cNvPr id="30" name="Скругленный прямоугольник 29"/>
          <p:cNvSpPr/>
          <p:nvPr/>
        </p:nvSpPr>
        <p:spPr>
          <a:xfrm>
            <a:off x="4914578" y="1928802"/>
            <a:ext cx="1872000" cy="900000"/>
          </a:xfrm>
          <a:prstGeom prst="roundRect">
            <a:avLst/>
          </a:prstGeom>
          <a:solidFill>
            <a:srgbClr val="0DFF7A"/>
          </a:solidFill>
          <a:ln>
            <a:solidFill>
              <a:schemeClr val="accent3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ru-RU" sz="4800" b="1" dirty="0" smtClean="0">
                <a:solidFill>
                  <a:schemeClr val="tx2"/>
                </a:solidFill>
              </a:rPr>
              <a:t>6 + 5</a:t>
            </a:r>
            <a:endParaRPr lang="ru-RU" sz="4800" b="1" dirty="0">
              <a:solidFill>
                <a:schemeClr val="tx2"/>
              </a:solidFill>
            </a:endParaRPr>
          </a:p>
        </p:txBody>
      </p:sp>
      <p:sp>
        <p:nvSpPr>
          <p:cNvPr id="31" name="Скругленный прямоугольник 30"/>
          <p:cNvSpPr/>
          <p:nvPr/>
        </p:nvSpPr>
        <p:spPr>
          <a:xfrm>
            <a:off x="4914578" y="1928802"/>
            <a:ext cx="1872000" cy="900000"/>
          </a:xfrm>
          <a:prstGeom prst="roundRect">
            <a:avLst/>
          </a:prstGeom>
          <a:solidFill>
            <a:srgbClr val="000000">
              <a:alpha val="0"/>
            </a:srgbClr>
          </a:solidFill>
          <a:ln>
            <a:noFill/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ru-RU" sz="36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8" name="Скругленный прямоугольник 37"/>
          <p:cNvSpPr/>
          <p:nvPr/>
        </p:nvSpPr>
        <p:spPr>
          <a:xfrm>
            <a:off x="2199934" y="1928802"/>
            <a:ext cx="1872000" cy="900000"/>
          </a:xfrm>
          <a:prstGeom prst="roundRect">
            <a:avLst/>
          </a:prstGeom>
          <a:solidFill>
            <a:srgbClr val="F793DA"/>
          </a:solidFill>
          <a:ln>
            <a:solidFill>
              <a:schemeClr val="accent6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ru-RU" sz="6000" b="1" dirty="0" smtClean="0">
                <a:solidFill>
                  <a:schemeClr val="tx2"/>
                </a:solidFill>
              </a:rPr>
              <a:t>12</a:t>
            </a:r>
            <a:endParaRPr lang="ru-RU" sz="6000" b="1" dirty="0">
              <a:solidFill>
                <a:schemeClr val="tx2"/>
              </a:solidFill>
            </a:endParaRPr>
          </a:p>
        </p:txBody>
      </p:sp>
      <p:sp>
        <p:nvSpPr>
          <p:cNvPr id="39" name="Скругленный прямоугольник 38"/>
          <p:cNvSpPr/>
          <p:nvPr/>
        </p:nvSpPr>
        <p:spPr>
          <a:xfrm>
            <a:off x="2199934" y="1928802"/>
            <a:ext cx="1872000" cy="900000"/>
          </a:xfrm>
          <a:prstGeom prst="roundRect">
            <a:avLst/>
          </a:prstGeom>
          <a:solidFill>
            <a:srgbClr val="0DFF7A"/>
          </a:solidFill>
          <a:ln>
            <a:solidFill>
              <a:schemeClr val="accent3">
                <a:lumMod val="50000"/>
              </a:schemeClr>
            </a:solidFill>
          </a:ln>
          <a:scene3d>
            <a:camera prst="orthographicFront"/>
            <a:lightRig rig="threePt" dir="t"/>
          </a:scene3d>
          <a:sp3d>
            <a:bevelT w="114300" prst="artDeco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ru-RU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r>
              <a:rPr lang="ru-RU" sz="4800" b="1" dirty="0" smtClean="0">
                <a:solidFill>
                  <a:schemeClr val="tx2"/>
                </a:solidFill>
              </a:rPr>
              <a:t>7</a:t>
            </a:r>
            <a:r>
              <a:rPr lang="ru-RU" sz="4800" b="1" dirty="0" smtClean="0">
                <a:solidFill>
                  <a:schemeClr val="tx2"/>
                </a:solidFill>
              </a:rPr>
              <a:t> </a:t>
            </a:r>
            <a:r>
              <a:rPr lang="ru-RU" sz="4800" b="1" dirty="0" smtClean="0">
                <a:solidFill>
                  <a:schemeClr val="tx2"/>
                </a:solidFill>
              </a:rPr>
              <a:t>+ </a:t>
            </a:r>
            <a:r>
              <a:rPr lang="ru-RU" sz="4800" b="1" dirty="0" smtClean="0">
                <a:solidFill>
                  <a:schemeClr val="tx2"/>
                </a:solidFill>
              </a:rPr>
              <a:t>4</a:t>
            </a:r>
            <a:endParaRPr lang="ru-RU" sz="4800" b="1" dirty="0">
              <a:solidFill>
                <a:schemeClr val="tx2"/>
              </a:solidFill>
            </a:endParaRPr>
          </a:p>
        </p:txBody>
      </p:sp>
      <p:pic>
        <p:nvPicPr>
          <p:cNvPr id="42" name="Picture 2" descr="D:\Школьные файлы\ПАПКА  ДЛЯ  СКАЧИВАНИЯ\ДЛЯ  ПРЕЗЕНТАЦИЙ   ШАБЛОНЫ, ТЕХНОЛОГИИ\smail25.gif"/>
          <p:cNvPicPr>
            <a:picLocks noChangeAspect="1" noChangeArrowheads="1" noCrop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486025" y="2786063"/>
            <a:ext cx="539750" cy="539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" name="Picture 3" descr="D:\Школьные файлы\ПАПКА  ДЛЯ  СКАЧИВАНИЯ\ДЛЯ  ПРЕЗЕНТАЦИЙ   ШАБЛОНЫ, ТЕХНОЛОГИИ\smile-1405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175000" y="2889250"/>
            <a:ext cx="468313" cy="46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" name="Picture 2" descr="D:\Школьные файлы\ПАПКА  ДЛЯ  СКАЧИВАНИЯ\ДЛЯ  ПРЕЗЕНТАЦИЙ   ШАБЛОНЫ, ТЕХНОЛОГИИ\smail25.gif"/>
          <p:cNvPicPr>
            <a:picLocks noChangeAspect="1" noChangeArrowheads="1" noCrop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214938" y="2817813"/>
            <a:ext cx="539750" cy="539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7" name="Picture 3" descr="D:\Школьные файлы\ПАПКА  ДЛЯ  СКАЧИВАНИЯ\ДЛЯ  ПРЕЗЕНТАЦИЙ   ШАБЛОНЫ, ТЕХНОЛОГИИ\smile-1405.jpg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818188" y="2889250"/>
            <a:ext cx="468312" cy="468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" name="Стрелка вверх 21">
            <a:hlinkClick r:id="" action="ppaction://noaction"/>
          </p:cNvPr>
          <p:cNvSpPr/>
          <p:nvPr/>
        </p:nvSpPr>
        <p:spPr>
          <a:xfrm rot="5400000">
            <a:off x="8455819" y="6045994"/>
            <a:ext cx="411162" cy="463550"/>
          </a:xfrm>
          <a:prstGeom prst="upArrow">
            <a:avLst/>
          </a:prstGeom>
          <a:solidFill>
            <a:srgbClr val="92D050"/>
          </a:solidFill>
          <a:ln>
            <a:solidFill>
              <a:srgbClr val="008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solidFill>
                <a:srgbClr val="008000"/>
              </a:solidFill>
            </a:endParaRPr>
          </a:p>
        </p:txBody>
      </p:sp>
      <p:grpSp>
        <p:nvGrpSpPr>
          <p:cNvPr id="2" name="Группа 22"/>
          <p:cNvGrpSpPr>
            <a:grpSpLocks/>
          </p:cNvGrpSpPr>
          <p:nvPr/>
        </p:nvGrpSpPr>
        <p:grpSpPr bwMode="auto">
          <a:xfrm>
            <a:off x="0" y="6215063"/>
            <a:ext cx="428625" cy="646112"/>
            <a:chOff x="-32" y="6215082"/>
            <a:chExt cx="428628" cy="646331"/>
          </a:xfrm>
        </p:grpSpPr>
        <p:sp>
          <p:nvSpPr>
            <p:cNvPr id="24" name="Прямоугольник 23"/>
            <p:cNvSpPr/>
            <p:nvPr/>
          </p:nvSpPr>
          <p:spPr>
            <a:xfrm>
              <a:off x="-32" y="6286543"/>
              <a:ext cx="428628" cy="571694"/>
            </a:xfrm>
            <a:prstGeom prst="rect">
              <a:avLst/>
            </a:prstGeom>
            <a:solidFill>
              <a:schemeClr val="accent6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25" name="TextBox 24">
              <a:hlinkClick r:id="" action="ppaction://hlinkshowjump?jump=endshow"/>
            </p:cNvPr>
            <p:cNvSpPr txBox="1"/>
            <p:nvPr/>
          </p:nvSpPr>
          <p:spPr>
            <a:xfrm>
              <a:off x="-32" y="6215082"/>
              <a:ext cx="357191" cy="646331"/>
            </a:xfrm>
            <a:prstGeom prst="rect">
              <a:avLst/>
            </a:prstGeom>
            <a:noFill/>
          </p:spPr>
          <p:txBody>
            <a:bodyPr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3600" b="1" dirty="0">
                  <a:solidFill>
                    <a:schemeClr val="accent3">
                      <a:lumMod val="50000"/>
                    </a:schemeClr>
                  </a:solidFill>
                  <a:latin typeface="+mn-lt"/>
                </a:rPr>
                <a:t>В</a:t>
              </a:r>
            </a:p>
          </p:txBody>
        </p:sp>
      </p:grp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9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0" dur="5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9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0" dur="5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27" restart="whenNotActive" fill="hold" evtFilter="cancelBubble" nodeType="interactiveSeq">
                <p:stCondLst>
                  <p:cond evt="onClick" delay="0">
                    <p:tgtEl>
                      <p:spTgt spid="3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8" fill="hold">
                      <p:stCondLst>
                        <p:cond delay="0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9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1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9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1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9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1"/>
                  </p:tgtEl>
                </p:cond>
              </p:nextCondLst>
            </p:seq>
            <p:seq concurrent="1" nextAc="seek">
              <p:cTn id="48" restart="whenNotActive" fill="hold" evtFilter="cancelBubble" nodeType="interactiveSeq">
                <p:stCondLst>
                  <p:cond evt="onClick" delay="0">
                    <p:tgtEl>
                      <p:spTgt spid="4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49" fill="hold">
                      <p:stCondLst>
                        <p:cond delay="0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1.68285E-6 L -0.21302 -0.23486 " pathEditMode="relative" rAng="0" ptsTypes="AA">
                                      <p:cBhvr>
                                        <p:cTn id="5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7" y="-117"/>
                                    </p:animMotion>
                                  </p:childTnLst>
                                </p:cTn>
                              </p:par>
                              <p:par>
                                <p:cTn id="53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1.68285E-6 L -0.21302 -0.23486 " pathEditMode="relative" rAng="0" ptsTypes="AA">
                                      <p:cBhvr>
                                        <p:cTn id="54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07" y="-117"/>
                                    </p:animMotion>
                                  </p:childTnLst>
                                </p:cTn>
                              </p:par>
                              <p:par>
                                <p:cTn id="55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6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8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5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2"/>
                  </p:tgtEl>
                </p:cond>
              </p:nextCondLst>
            </p:seq>
            <p:seq concurrent="1" nextAc="seek">
              <p:cTn id="61" restart="whenNotActive" fill="hold" evtFilter="cancelBubble" nodeType="interactiveSeq">
                <p:stCondLst>
                  <p:cond evt="onClick" delay="0">
                    <p:tgtEl>
                      <p:spTgt spid="4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62" fill="hold">
                      <p:stCondLst>
                        <p:cond delay="0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-2.78317E-6 L -0.0033 0.44614 " pathEditMode="relative" rAng="0" ptsTypes="AA">
                                      <p:cBhvr>
                                        <p:cTn id="65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" y="223"/>
                                    </p:animMotion>
                                  </p:childTnLst>
                                </p:cTn>
                              </p:par>
                              <p:par>
                                <p:cTn id="66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-2.78317E-6 L -0.0033 0.44614 " pathEditMode="relative" rAng="0" ptsTypes="AA">
                                      <p:cBhvr>
                                        <p:cTn id="6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" y="223"/>
                                    </p:animMotion>
                                  </p:childTnLst>
                                </p:cTn>
                              </p:par>
                              <p:par>
                                <p:cTn id="68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1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2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3"/>
                  </p:tgtEl>
                </p:cond>
              </p:nextCondLst>
            </p:seq>
            <p:seq concurrent="1" nextAc="seek">
              <p:cTn id="74" restart="whenNotActive" fill="hold" evtFilter="cancelBubble" nodeType="interactiveSeq">
                <p:stCondLst>
                  <p:cond evt="onClick" delay="0">
                    <p:tgtEl>
                      <p:spTgt spid="4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75" fill="hold">
                      <p:stCondLst>
                        <p:cond delay="0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64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1.68285E-6 L -0.5099 -0.23486 " pathEditMode="relative" rAng="0" ptsTypes="AA">
                                      <p:cBhvr>
                                        <p:cTn id="7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55" y="-117"/>
                                    </p:animMotion>
                                  </p:childTnLst>
                                </p:cTn>
                              </p:par>
                              <p:par>
                                <p:cTn id="79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1.68285E-6 L -0.5099 -0.23486 " pathEditMode="relative" rAng="0" ptsTypes="AA">
                                      <p:cBhvr>
                                        <p:cTn id="8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55" y="-117"/>
                                    </p:animMotion>
                                  </p:childTnLst>
                                </p:cTn>
                              </p:par>
                              <p:par>
                                <p:cTn id="81" presetID="64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05556E-6 1.68285E-6 L -0.5099 -0.23486 " pathEditMode="relative" rAng="0" ptsTypes="AA">
                                      <p:cBhvr>
                                        <p:cTn id="82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255" y="-117"/>
                                    </p:animMotion>
                                  </p:childTnLst>
                                </p:cTn>
                              </p:par>
                              <p:par>
                                <p:cTn id="83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4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6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1"/>
                  </p:tgtEl>
                </p:cond>
              </p:nextCondLst>
            </p:seq>
            <p:seq concurrent="1" nextAc="seek">
              <p:cTn id="89" restart="whenNotActive" fill="hold" evtFilter="cancelBubble" nodeType="interactiveSeq">
                <p:stCondLst>
                  <p:cond evt="onClick" delay="0">
                    <p:tgtEl>
                      <p:spTgt spid="4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0" fill="hold">
                      <p:stCondLst>
                        <p:cond delay="0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-2.78317E-6 L -0.00156 0.44614 " pathEditMode="relative" rAng="0" ptsTypes="AA">
                                      <p:cBhvr>
                                        <p:cTn id="93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" y="223"/>
                                    </p:animMotion>
                                  </p:childTnLst>
                                </p:cTn>
                              </p:par>
                              <p:par>
                                <p:cTn id="94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-2.78317E-6 L -0.00156 0.44614 " pathEditMode="relative" rAng="0" ptsTypes="AA">
                                      <p:cBhvr>
                                        <p:cTn id="95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" y="223"/>
                                    </p:animMotion>
                                  </p:childTnLst>
                                </p:cTn>
                              </p:par>
                              <p:par>
                                <p:cTn id="96" presetID="42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5.55556E-7 -2.78317E-6 L -0.00156 0.44614 " pathEditMode="relative" rAng="0" ptsTypes="AA">
                                      <p:cBhvr>
                                        <p:cTn id="9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" y="223"/>
                                    </p:animMotion>
                                  </p:childTnLst>
                                </p:cTn>
                              </p:par>
                              <p:par>
                                <p:cTn id="98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99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0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7"/>
                  </p:tgtEl>
                </p:cond>
              </p:nextCondLst>
            </p:seq>
          </p:childTnLst>
        </p:cTn>
      </p:par>
    </p:tnLst>
    <p:bldLst>
      <p:bldP spid="2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Прямоугольник 1"/>
          <p:cNvSpPr>
            <a:spLocks noChangeArrowheads="1"/>
          </p:cNvSpPr>
          <p:nvPr/>
        </p:nvSpPr>
        <p:spPr bwMode="auto">
          <a:xfrm>
            <a:off x="457200" y="304800"/>
            <a:ext cx="8153400" cy="5386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4000" b="1" i="1"/>
              <a:t>Тема нашего урока: </a:t>
            </a:r>
          </a:p>
          <a:p>
            <a:pPr algn="ctr"/>
            <a:endParaRPr lang="ru-RU" sz="4000" b="1" i="1"/>
          </a:p>
          <a:p>
            <a:pPr algn="ctr"/>
            <a:r>
              <a:rPr lang="ru-RU" sz="6600">
                <a:latin typeface="Times New Roman" pitchFamily="18" charset="0"/>
                <a:cs typeface="Times New Roman" pitchFamily="18" charset="0"/>
              </a:rPr>
              <a:t>«Сложение однозначных чисел с переходом через десяток»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" y="1600200"/>
            <a:ext cx="80010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/>
              <a:t>«</a:t>
            </a:r>
            <a:r>
              <a:rPr lang="ru-RU" sz="3600" dirty="0" smtClean="0">
                <a:solidFill>
                  <a:srgbClr val="FF0000"/>
                </a:solidFill>
              </a:rPr>
              <a:t>1</a:t>
            </a:r>
            <a:r>
              <a:rPr lang="ru-RU" sz="3600" dirty="0" smtClean="0"/>
              <a:t>»  Я знаю, как решать новые       примеры.</a:t>
            </a:r>
          </a:p>
          <a:p>
            <a:r>
              <a:rPr lang="ru-RU" sz="3600" dirty="0" smtClean="0"/>
              <a:t>«</a:t>
            </a:r>
            <a:r>
              <a:rPr lang="ru-RU" sz="3600" dirty="0" smtClean="0">
                <a:solidFill>
                  <a:srgbClr val="FF0000"/>
                </a:solidFill>
              </a:rPr>
              <a:t>2</a:t>
            </a:r>
            <a:r>
              <a:rPr lang="ru-RU" sz="3600" dirty="0" smtClean="0"/>
              <a:t>» Я умею решать новые примеры.</a:t>
            </a:r>
          </a:p>
          <a:p>
            <a:r>
              <a:rPr lang="ru-RU" sz="3600" dirty="0" smtClean="0"/>
              <a:t>«</a:t>
            </a:r>
            <a:r>
              <a:rPr lang="ru-RU" sz="3600" dirty="0" smtClean="0">
                <a:solidFill>
                  <a:srgbClr val="FF0000"/>
                </a:solidFill>
              </a:rPr>
              <a:t>3</a:t>
            </a:r>
            <a:r>
              <a:rPr lang="ru-RU" sz="3600" dirty="0" smtClean="0"/>
              <a:t>» У меня есть вопросы.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ерая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534</TotalTime>
  <Words>92</Words>
  <Application>Microsoft Office PowerPoint</Application>
  <PresentationFormat>Экран (4:3)</PresentationFormat>
  <Paragraphs>24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Презентация к проекту урока Предмет: Математика   1 класс (УМК « Школа России») Базовая программа: «Математика», 1 - 4 кл., Моро М. И., Волкова С. И.,  М.: Просвещение, 2011. Тема: Общий приём сложения однозначных чисел с переходом через десяток    </vt:lpstr>
      <vt:lpstr>Слайд 2</vt:lpstr>
      <vt:lpstr>Слайд 3</vt:lpstr>
      <vt:lpstr>        8+7=15                      </vt:lpstr>
      <vt:lpstr>Слайд 5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Татуся</dc:creator>
  <cp:lastModifiedBy>я</cp:lastModifiedBy>
  <cp:revision>53</cp:revision>
  <cp:lastPrinted>1601-01-01T00:00:00Z</cp:lastPrinted>
  <dcterms:created xsi:type="dcterms:W3CDTF">1601-01-01T00:00:00Z</dcterms:created>
  <dcterms:modified xsi:type="dcterms:W3CDTF">2013-01-15T20:51:26Z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