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29"/>
  </p:notesMasterIdLst>
  <p:sldIdLst>
    <p:sldId id="260" r:id="rId2"/>
    <p:sldId id="259" r:id="rId3"/>
    <p:sldId id="295" r:id="rId4"/>
    <p:sldId id="303" r:id="rId5"/>
    <p:sldId id="263" r:id="rId6"/>
    <p:sldId id="262" r:id="rId7"/>
    <p:sldId id="261" r:id="rId8"/>
    <p:sldId id="264" r:id="rId9"/>
    <p:sldId id="265" r:id="rId10"/>
    <p:sldId id="266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70" r:id="rId19"/>
    <p:sldId id="290" r:id="rId20"/>
    <p:sldId id="279" r:id="rId21"/>
    <p:sldId id="291" r:id="rId22"/>
    <p:sldId id="292" r:id="rId23"/>
    <p:sldId id="293" r:id="rId24"/>
    <p:sldId id="294" r:id="rId25"/>
    <p:sldId id="281" r:id="rId26"/>
    <p:sldId id="282" r:id="rId27"/>
    <p:sldId id="280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808080"/>
    <a:srgbClr val="FFFF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403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E5A3B86-56AD-4494-8D70-7DE481CAB19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2BEA4B-1FBE-4C83-8C37-5FE27BAAE003}" type="slidenum">
              <a:rPr lang="ru-RU"/>
              <a:pPr/>
              <a:t>13</a:t>
            </a:fld>
            <a:endParaRPr lang="ru-RU"/>
          </a:p>
        </p:txBody>
      </p:sp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5018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DB37A51-0394-4530-8E5B-3F6D53023C55}" type="slidenum">
              <a:rPr lang="ru-RU" sz="1200">
                <a:latin typeface="Calibri" pitchFamily="34" charset="0"/>
              </a:rPr>
              <a:pPr algn="r"/>
              <a:t>13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9F2A2D-24CA-4FBA-A202-223EA2185759}" type="slidenum">
              <a:rPr lang="ru-RU"/>
              <a:pPr/>
              <a:t>25</a:t>
            </a:fld>
            <a:endParaRPr lang="ru-RU"/>
          </a:p>
        </p:txBody>
      </p:sp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4506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E8DB85F-3480-4D41-8592-7CCE021FF6E7}" type="slidenum">
              <a:rPr lang="ru-RU" sz="1200">
                <a:latin typeface="Calibri" pitchFamily="34" charset="0"/>
              </a:rPr>
              <a:pPr algn="r"/>
              <a:t>25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20483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20484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20485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20486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20487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20488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20489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20490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20491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20492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20493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20494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20495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20496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20497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 sz="1800"/>
            </a:p>
          </p:txBody>
        </p:sp>
        <p:sp>
          <p:nvSpPr>
            <p:cNvPr id="20498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 sz="1800"/>
            </a:p>
          </p:txBody>
        </p:sp>
        <p:sp>
          <p:nvSpPr>
            <p:cNvPr id="20499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20500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20501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20502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20503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20504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20505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20506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20507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20508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20509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/>
            </a:p>
          </p:txBody>
        </p:sp>
        <p:sp>
          <p:nvSpPr>
            <p:cNvPr id="20510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20511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20512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20513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20514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/>
            </a:p>
          </p:txBody>
        </p:sp>
        <p:sp>
          <p:nvSpPr>
            <p:cNvPr id="20515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16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17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18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19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20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21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22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23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24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25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26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27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28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29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30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31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32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33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34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35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36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37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38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39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40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41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42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43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44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45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46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47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48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49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50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51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52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53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54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55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56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57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58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59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60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61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62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63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64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65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66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67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68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69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70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71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72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73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74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75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76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77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78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79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80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81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82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83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84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85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86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87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88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89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90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91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92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93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94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95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96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97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98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99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00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01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02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03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04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05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06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07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08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09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10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11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12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13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14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15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16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17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18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19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20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21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22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23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24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25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26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27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28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29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30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31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32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33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34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35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36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37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38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39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40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41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42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43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44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45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46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47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48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49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50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51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52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53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54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55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56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57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58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59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60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61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62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63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64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65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66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67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68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69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70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71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72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73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74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75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76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77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78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79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80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81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82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83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84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85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86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87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88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89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90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91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92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93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94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95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96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97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698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699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700" name="Rectangle 2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701" name="Rectangle 22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702" name="Rectangle 2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DC78C11-9EF2-4DCD-970C-DC62614D0D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18E0B46-C01D-40E3-A486-C2460D7F767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432DE7C-3FFE-48C9-91EE-0F230DFBF8C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94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8121E8A-D72B-45C9-933C-12A3F7C9465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3C46C49-287C-4606-8B65-39378143A17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4C7A4F5-4945-4799-8B68-403706437B7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BB7EB87-5D53-4879-9D54-BE38A4352AC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61C39E4-A26C-425B-84AC-2BFDB4410C2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E5ADD8-28BB-4154-8585-215FC91C64D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AF941FA-7C6B-48D7-AA26-DB5C92E6D35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F9CF4C9-80F1-431C-BB7F-6E8C88565F4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47D1E1A-71E8-409F-8D9F-D5C06EB7086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19459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60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61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62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63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64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65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66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67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68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69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0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1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2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3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4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5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6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7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8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9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80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81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82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83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84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85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86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87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88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89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90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 sz="1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91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92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93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94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95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96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97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98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99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00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01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02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03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04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05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06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07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08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09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10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11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12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13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14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15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16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17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18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19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20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21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22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23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24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25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26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27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28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29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30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31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32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33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34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35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36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37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38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39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40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41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42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43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44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45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46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47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48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49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50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51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52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53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54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55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56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57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58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59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60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61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62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63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64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65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66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67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68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69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70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71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72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73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74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75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76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77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78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79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80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81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82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83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84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85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86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87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88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89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90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91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92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93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94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95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96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97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98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599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00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01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02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03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04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05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06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07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08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09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10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11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12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13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14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15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16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17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18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19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20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21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22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23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24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25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26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27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28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29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30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31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32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33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34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35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36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37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38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39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40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41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42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43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44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45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46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47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48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49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50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51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52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53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54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55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56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57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58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59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60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61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62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63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64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65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66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67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68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69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70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71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72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673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674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AA5F1C2-9EF0-4B66-BFE7-426CCF86318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9675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9676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9677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678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52;&#1054;&#1071;%20&#1055;&#1040;&#1058;&#1056;\&#1052;&#1077;&#1083;&#1086;&#1076;&#1080;&#1103;.mp3" TargetMode="Externa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44" TargetMode="External"/><Relationship Id="rId3" Type="http://schemas.openxmlformats.org/officeDocument/2006/relationships/image" Target="../media/image10.png"/><Relationship Id="rId7" Type="http://schemas.openxmlformats.org/officeDocument/2006/relationships/hyperlink" Target="http://ru.wikipedia.org/wiki/1_%D0%B8%D1%8E%D0%BB%D1%8F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52;&#1054;&#1071;%20&#1055;&#1040;&#1058;&#1056;\&#1052;&#1077;&#1083;&#1086;&#1076;&#1080;&#1103;.mp3" TargetMode="External"/><Relationship Id="rId6" Type="http://schemas.openxmlformats.org/officeDocument/2006/relationships/hyperlink" Target="http://ru.wikipedia.org/wiki/%D0%9B%D0%B5%D0%BD%D0%B8%D0%BD%D0%B3%D1%80%D0%B0%D0%B4" TargetMode="External"/><Relationship Id="rId11" Type="http://schemas.openxmlformats.org/officeDocument/2006/relationships/image" Target="../media/image3.png"/><Relationship Id="rId5" Type="http://schemas.openxmlformats.org/officeDocument/2006/relationships/hyperlink" Target="http://ru.wikipedia.org/wiki/1930" TargetMode="External"/><Relationship Id="rId10" Type="http://schemas.openxmlformats.org/officeDocument/2006/relationships/hyperlink" Target="http://ru.wikipedia.org/wiki/%D0%93%D0%BE%D1%80%D1%8C%D0%BA%D0%BE%D0%B2%D1%81%D0%BA%D0%B0%D1%8F_%D0%BE%D0%B1%D0%BB%D0%B0%D1%81%D1%82%D1%8C" TargetMode="External"/><Relationship Id="rId4" Type="http://schemas.openxmlformats.org/officeDocument/2006/relationships/hyperlink" Target="http://ru.wikipedia.org/wiki/25_%D1%8F%D0%BD%D0%B2%D0%B0%D1%80%D1%8F" TargetMode="External"/><Relationship Id="rId9" Type="http://schemas.openxmlformats.org/officeDocument/2006/relationships/hyperlink" Target="http://ru.wikipedia.org/wiki/%D0%A8%D0%B0%D1%82%D0%BA%D0%B8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52;&#1054;&#1071;%20&#1055;&#1040;&#1058;&#1056;\&#1052;&#1077;&#1083;&#1086;&#1076;&#1080;&#1103;.mp3" TargetMode="Externa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&#1048;&#1088;&#1072;\&#1056;&#1072;&#1073;&#1086;&#1095;&#1080;&#1081;%20&#1089;&#1090;&#1086;&#1083;\&#1084;&#1086;&#1081;%20&#1091;&#1088;&#1086;&#1082;\&#1057;&#1074;&#1103;&#1097;&#1077;&#1085;&#1085;&#1072;&#1103;%20&#1074;&#1086;&#1081;&#1085;&#1072;.mid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52;&#1054;&#1071;%20&#1055;&#1040;&#1058;&#1056;\&#1052;&#1077;&#1083;&#1086;&#1076;&#1080;&#1103;.mp3" TargetMode="Externa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52;&#1054;&#1071;%20&#1055;&#1040;&#1058;&#1056;\&#1052;&#1077;&#1083;&#1086;&#1076;&#1080;&#1103;.mp3" TargetMode="Externa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52;&#1054;&#1071;%20&#1055;&#1040;&#1058;&#1056;\&#1052;&#1077;&#1083;&#1086;&#1076;&#1080;&#1103;.mp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52;&#1054;&#1071;%20&#1055;&#1040;&#1058;&#1056;\&#1052;&#1077;&#1083;&#1086;&#1076;&#1080;&#1103;.mp3" TargetMode="External"/><Relationship Id="rId6" Type="http://schemas.openxmlformats.org/officeDocument/2006/relationships/image" Target="../media/image8.jpeg"/><Relationship Id="rId5" Type="http://schemas.openxmlformats.org/officeDocument/2006/relationships/image" Target="../media/image6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539750" y="836613"/>
            <a:ext cx="8208963" cy="502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Ш"/>
            </a:pPr>
            <a:r>
              <a:rPr lang="ru-RU" sz="5400">
                <a:latin typeface="Arial Black" pitchFamily="34" charset="0"/>
              </a:rPr>
              <a:t> что такое война</a:t>
            </a:r>
          </a:p>
          <a:p>
            <a:pPr>
              <a:spcBef>
                <a:spcPct val="50000"/>
              </a:spcBef>
              <a:buFont typeface="Wingdings" pitchFamily="2" charset="2"/>
              <a:buChar char="Ш"/>
            </a:pPr>
            <a:r>
              <a:rPr lang="ru-RU" sz="5400">
                <a:latin typeface="Arial Black" pitchFamily="34" charset="0"/>
              </a:rPr>
              <a:t> война в истории России</a:t>
            </a:r>
          </a:p>
          <a:p>
            <a:pPr>
              <a:spcBef>
                <a:spcPct val="50000"/>
              </a:spcBef>
              <a:buFont typeface="Wingdings" pitchFamily="2" charset="2"/>
              <a:buChar char="Ш"/>
            </a:pPr>
            <a:r>
              <a:rPr lang="ru-RU" sz="5400">
                <a:latin typeface="Arial Black" pitchFamily="34" charset="0"/>
              </a:rPr>
              <a:t> маленькие герои большой войны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Мелод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072563" y="6429375"/>
            <a:ext cx="71437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22263"/>
            <a:ext cx="8351838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 showWhenStopped="0">
                <p:cTn id="7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63" y="1219200"/>
            <a:ext cx="3929062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8" name="Прямоугольник 3"/>
          <p:cNvSpPr>
            <a:spLocks noChangeArrowheads="1"/>
          </p:cNvSpPr>
          <p:nvPr/>
        </p:nvSpPr>
        <p:spPr bwMode="auto">
          <a:xfrm>
            <a:off x="1357313" y="928688"/>
            <a:ext cx="6429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>
                <a:solidFill>
                  <a:schemeClr val="bg1"/>
                </a:solidFill>
                <a:latin typeface="Times New Roman" pitchFamily="18" charset="0"/>
                <a:hlinkClick r:id="rId4" tooltip="25 января"/>
              </a:rPr>
              <a:t>25 января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400" b="1" u="sng">
                <a:solidFill>
                  <a:schemeClr val="bg1"/>
                </a:solidFill>
                <a:latin typeface="Times New Roman" pitchFamily="18" charset="0"/>
                <a:hlinkClick r:id="rId5" tooltip="1930"/>
              </a:rPr>
              <a:t>1930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, </a:t>
            </a:r>
            <a:r>
              <a:rPr lang="ru-RU" sz="2400" b="1" u="sng">
                <a:solidFill>
                  <a:schemeClr val="bg1"/>
                </a:solidFill>
                <a:latin typeface="Times New Roman" pitchFamily="18" charset="0"/>
                <a:hlinkClick r:id="rId6" tooltip="Ленинград"/>
              </a:rPr>
              <a:t>Ленинград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 — </a:t>
            </a:r>
          </a:p>
          <a:p>
            <a:r>
              <a:rPr lang="ru-RU" sz="2400" b="1" u="sng">
                <a:solidFill>
                  <a:schemeClr val="bg1"/>
                </a:solidFill>
                <a:latin typeface="Times New Roman" pitchFamily="18" charset="0"/>
                <a:hlinkClick r:id="rId7" tooltip="1 июля"/>
              </a:rPr>
              <a:t>1 июля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400" b="1" u="sng">
                <a:solidFill>
                  <a:schemeClr val="bg1"/>
                </a:solidFill>
                <a:latin typeface="Times New Roman" pitchFamily="18" charset="0"/>
                <a:hlinkClick r:id="rId8" tooltip="1944"/>
              </a:rPr>
              <a:t>1944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, </a:t>
            </a:r>
            <a:r>
              <a:rPr lang="ru-RU" sz="2400" b="1" u="sng">
                <a:solidFill>
                  <a:schemeClr val="bg1"/>
                </a:solidFill>
                <a:latin typeface="Times New Roman" pitchFamily="18" charset="0"/>
                <a:hlinkClick r:id="rId9" tooltip="Шатки"/>
              </a:rPr>
              <a:t>Шатки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, </a:t>
            </a:r>
            <a:r>
              <a:rPr lang="ru-RU" sz="2400" b="1" u="sng">
                <a:solidFill>
                  <a:schemeClr val="bg1"/>
                </a:solidFill>
                <a:latin typeface="Times New Roman" pitchFamily="18" charset="0"/>
                <a:hlinkClick r:id="rId10" tooltip="Горьковская область"/>
              </a:rPr>
              <a:t>Горьковская область</a:t>
            </a:r>
            <a:endParaRPr lang="ru-RU" sz="2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47109" name="WordArt 5"/>
          <p:cNvSpPr>
            <a:spLocks noChangeArrowheads="1" noChangeShapeType="1" noTextEdit="1"/>
          </p:cNvSpPr>
          <p:nvPr/>
        </p:nvSpPr>
        <p:spPr bwMode="auto">
          <a:xfrm>
            <a:off x="1979613" y="260350"/>
            <a:ext cx="5329237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Таня САВИЧЕВА</a:t>
            </a:r>
          </a:p>
        </p:txBody>
      </p:sp>
      <p:pic>
        <p:nvPicPr>
          <p:cNvPr id="3" name="Мелод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8388350" y="61658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 showWhenStopped="0">
                <p:cTn id="7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Рисунок 1" descr="http://www.world-war.ru/uploads/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500"/>
            <a:ext cx="915670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2675" y="-182563"/>
            <a:ext cx="3992563" cy="1060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Рисунок 9" descr="Блокадная хроника Тани Савичево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250"/>
            <a:ext cx="90805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Рисунок 2" descr="http://www.all4heroes.ru/images/kot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484313"/>
            <a:ext cx="4029075" cy="515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2" name="TextBox 10"/>
          <p:cNvSpPr txBox="1">
            <a:spLocks noChangeArrowheads="1"/>
          </p:cNvSpPr>
          <p:nvPr/>
        </p:nvSpPr>
        <p:spPr bwMode="auto">
          <a:xfrm>
            <a:off x="4643438" y="1500188"/>
            <a:ext cx="3571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Times New Roman" pitchFamily="18" charset="0"/>
              </a:rPr>
              <a:t>11 ФЕВРАЛЯ 1930Г-</a:t>
            </a:r>
          </a:p>
        </p:txBody>
      </p:sp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1989138"/>
            <a:ext cx="3467100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254" name="WordArt 6"/>
          <p:cNvSpPr>
            <a:spLocks noChangeArrowheads="1" noChangeShapeType="1" noTextEdit="1"/>
          </p:cNvSpPr>
          <p:nvPr/>
        </p:nvSpPr>
        <p:spPr bwMode="auto">
          <a:xfrm>
            <a:off x="1979613" y="404813"/>
            <a:ext cx="5688012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Валя КОТИК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Рисунок 2" descr="http://www.all4heroes.ru/images/kosmodemianska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14425"/>
            <a:ext cx="4786313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98450" y="-171450"/>
            <a:ext cx="9766300" cy="1098550"/>
          </a:xfrm>
          <a:prstGeom prst="rect">
            <a:avLst/>
          </a:prstGeom>
          <a:noFill/>
        </p:spPr>
      </p:pic>
      <p:sp>
        <p:nvSpPr>
          <p:cNvPr id="54276" name="TextBox 3"/>
          <p:cNvSpPr txBox="1">
            <a:spLocks noChangeArrowheads="1"/>
          </p:cNvSpPr>
          <p:nvPr/>
        </p:nvSpPr>
        <p:spPr bwMode="auto">
          <a:xfrm>
            <a:off x="4929188" y="1143000"/>
            <a:ext cx="37147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</a:rPr>
              <a:t>Сентября 1923 – </a:t>
            </a:r>
          </a:p>
          <a:p>
            <a:r>
              <a:rPr lang="ru-RU" sz="2800">
                <a:latin typeface="Times New Roman" pitchFamily="18" charset="0"/>
              </a:rPr>
              <a:t>29 ноября 1941</a:t>
            </a:r>
          </a:p>
        </p:txBody>
      </p:sp>
      <p:pic>
        <p:nvPicPr>
          <p:cNvPr id="542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2133600"/>
            <a:ext cx="314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Мелод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072563" y="6429375"/>
            <a:ext cx="71437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260350"/>
            <a:ext cx="27273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9225" y="1916113"/>
            <a:ext cx="5184775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4437063"/>
            <a:ext cx="2952750" cy="193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 showWhenStopped="0">
                <p:cTn id="7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Рисунок 2" descr="http://www.all4heroes.ru/images/golik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25538"/>
            <a:ext cx="2635250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2322513"/>
            <a:ext cx="4078287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1557338"/>
            <a:ext cx="2833687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302" name="WordArt 6"/>
          <p:cNvSpPr>
            <a:spLocks noChangeArrowheads="1" noChangeShapeType="1" noTextEdit="1"/>
          </p:cNvSpPr>
          <p:nvPr/>
        </p:nvSpPr>
        <p:spPr bwMode="auto">
          <a:xfrm>
            <a:off x="1908175" y="260350"/>
            <a:ext cx="5688013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Леня ГОЛИКОВ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900113" y="1700213"/>
            <a:ext cx="7056437" cy="23764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7200" b="1" kern="10">
                <a:ln w="19050">
                  <a:solidFill>
                    <a:srgbClr val="00FF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война</a:t>
            </a:r>
          </a:p>
        </p:txBody>
      </p:sp>
      <p:sp>
        <p:nvSpPr>
          <p:cNvPr id="21507" name="WordArt 3"/>
          <p:cNvSpPr>
            <a:spLocks noChangeArrowheads="1" noChangeShapeType="1" noTextEdit="1"/>
          </p:cNvSpPr>
          <p:nvPr/>
        </p:nvSpPr>
        <p:spPr bwMode="auto">
          <a:xfrm>
            <a:off x="2627313" y="4292600"/>
            <a:ext cx="4038600" cy="800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1941- 1945гг</a:t>
            </a:r>
          </a:p>
        </p:txBody>
      </p:sp>
      <p:pic>
        <p:nvPicPr>
          <p:cNvPr id="21510" name="Священная война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459788" y="62372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5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 showWhenStopped="0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0"/>
                </p:tgtEl>
              </p:cMediaNode>
            </p:audio>
          </p:childTnLst>
        </p:cTn>
      </p:par>
    </p:tnLst>
    <p:bldLst>
      <p:bldP spid="21506" grpId="0" animBg="1"/>
      <p:bldP spid="2150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Мелод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072563" y="6429375"/>
            <a:ext cx="71437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57338"/>
            <a:ext cx="320040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70" name="WordArt 10"/>
          <p:cNvSpPr>
            <a:spLocks noChangeArrowheads="1" noChangeShapeType="1" noTextEdit="1"/>
          </p:cNvSpPr>
          <p:nvPr/>
        </p:nvSpPr>
        <p:spPr bwMode="auto">
          <a:xfrm>
            <a:off x="1979613" y="0"/>
            <a:ext cx="5688012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Зина ПОРТНОВА</a:t>
            </a:r>
          </a:p>
        </p:txBody>
      </p:sp>
      <p:pic>
        <p:nvPicPr>
          <p:cNvPr id="40971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2725" y="1557338"/>
            <a:ext cx="3606800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72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16238" y="2852738"/>
            <a:ext cx="2663825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73" name="Rectangle 13"/>
          <p:cNvSpPr>
            <a:spLocks noChangeArrowheads="1"/>
          </p:cNvSpPr>
          <p:nvPr/>
        </p:nvSpPr>
        <p:spPr bwMode="auto">
          <a:xfrm>
            <a:off x="2339975" y="1125538"/>
            <a:ext cx="469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20.2.1926, Ленинград, — январь 1944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 showWhenStopped="0">
                <p:cTn id="7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771900"/>
            <a:ext cx="45720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22688"/>
            <a:ext cx="4752975" cy="313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616200" cy="372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9700" y="476250"/>
            <a:ext cx="3273425" cy="30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6326" name="WordArt 6"/>
          <p:cNvSpPr>
            <a:spLocks noChangeArrowheads="1" noChangeShapeType="1" noTextEdit="1"/>
          </p:cNvSpPr>
          <p:nvPr/>
        </p:nvSpPr>
        <p:spPr bwMode="auto">
          <a:xfrm>
            <a:off x="2555875" y="0"/>
            <a:ext cx="3240088" cy="981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Освенцим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468313" y="227013"/>
            <a:ext cx="78486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i="1">
                <a:solidFill>
                  <a:srgbClr val="FFFF00"/>
                </a:solidFill>
              </a:rPr>
              <a:t> </a:t>
            </a:r>
            <a:r>
              <a:rPr lang="ru-RU" sz="2400" i="1">
                <a:solidFill>
                  <a:srgbClr val="FFFF00"/>
                </a:solidFill>
              </a:rPr>
              <a:t>Из письма разведчика Н.Кузнецова</a:t>
            </a:r>
            <a:r>
              <a:rPr lang="ru-RU" sz="2400">
                <a:solidFill>
                  <a:srgbClr val="FFFF00"/>
                </a:solidFill>
              </a:rPr>
              <a:t> :</a:t>
            </a:r>
            <a:r>
              <a:rPr lang="ru-RU" sz="2400"/>
              <a:t> “Я люблю жизнь. Я еще очень молод. Но потому, что Отчизна, которую я люблю, как свою родную мать, требует от меня пожертвовать жизнью во имя освобождения от немецких оккупантов, я сделаю это. Пусть знает весь мир, на что способен русский патриот - большевик. Пусть запомнят фашистские главари, что покорить наш народ невозможно так же, как и погасить солнце…</a:t>
            </a:r>
          </a:p>
        </p:txBody>
      </p:sp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395288" y="3644900"/>
            <a:ext cx="8351837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i="1">
                <a:solidFill>
                  <a:srgbClr val="FFFF00"/>
                </a:solidFill>
              </a:rPr>
              <a:t>Из завещания перед боем главстаршины Усова В.Н. 20.02.1944г:</a:t>
            </a:r>
          </a:p>
          <a:p>
            <a:r>
              <a:rPr lang="ru-RU" sz="2400"/>
              <a:t>“Идя в этот бой, я клянусь, что выполню святой долг перед Отчизной, всю свою ненависть вложил в боевое уменье, она утроила мои силы!</a:t>
            </a:r>
          </a:p>
          <a:p>
            <a:r>
              <a:rPr lang="ru-RU" sz="2400"/>
              <a:t>Меня нет, но мой ратный труд не пропадет. Ведь я так хотел жить, но я лучше пожертвую собой, чтобы жила и цвела моя счастливая Родина, чтобы жили другие…”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250825" y="333375"/>
            <a:ext cx="847090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 i="1">
                <a:solidFill>
                  <a:srgbClr val="FFFF00"/>
                </a:solidFill>
              </a:rPr>
              <a:t>Из рассказа парторга Челябинского тракторного завода Е.В.Мамонтова:</a:t>
            </a:r>
            <a:r>
              <a:rPr lang="ru-RU" sz="2800"/>
              <a:t> “После разгрома фашистов под Москвой к нам приехал американский посол А.Гарриман. Чувствовалось, что его удивляло, откуда русские берут столько боевой техники. Уж не арсеналы ли это, созданные до начала войны? Когда мы с послом ходили по цеху, он увидел у станков девушек с торчащими в разные стороны косичками, Решил поговорить с одной из них.</a:t>
            </a:r>
          </a:p>
          <a:p>
            <a:r>
              <a:rPr lang="ru-RU" sz="2800"/>
              <a:t>- Что ты здесь делаешь?</a:t>
            </a:r>
          </a:p>
          <a:p>
            <a:r>
              <a:rPr lang="ru-RU" sz="2800"/>
              <a:t>- Помогаю Гитлера бить!</a:t>
            </a:r>
          </a:p>
          <a:p>
            <a:r>
              <a:rPr lang="ru-RU" sz="2800"/>
              <a:t>Такой ответ был для американца неожиданным.”.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468313" y="180975"/>
            <a:ext cx="8393112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i="1">
                <a:solidFill>
                  <a:srgbClr val="FFFF00"/>
                </a:solidFill>
              </a:rPr>
              <a:t>В 1963г. была найдена записка солдата С.М. Крутова:</a:t>
            </a:r>
            <a:r>
              <a:rPr lang="ru-RU" sz="2400"/>
              <a:t> “ Дорогие русские люди, соотечественники, не забывайте нас. Мы что могли бороться, боролись с фашистским псом. Но вот пришел конец, нас захватили в плен раненых, истекаемых кровью и морят голодом, издеваются над нами, гонят нас насильно в Починки. А что дальше будет не знаем, много народу уже померло от голода и побегов. Кто найдет эту записку, пускай передаст в любые органы власти, может быть останутся люди живые кто-нибудь на русской земле. Не может быть, чтобы эти гады перебили всех. Кто после нас будет жить, пускай помнят, что люди боролись за свою Родину, любили ее как мать. </a:t>
            </a:r>
            <a:r>
              <a:rPr lang="ru-RU" sz="2400" b="1" u="sng"/>
              <a:t>Мы непобедимы</a:t>
            </a:r>
            <a:r>
              <a:rPr lang="ru-RU" sz="2400"/>
              <a:t>. </a:t>
            </a:r>
          </a:p>
          <a:p>
            <a:r>
              <a:rPr lang="ru-RU" sz="2400"/>
              <a:t>10 октября 1941г.”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44750" y="396875"/>
            <a:ext cx="4248150" cy="18224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500" y="1071563"/>
            <a:ext cx="8215313" cy="5016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C20E2"/>
                </a:solidFill>
                <a:latin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 Любить Родину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 Беречь Родину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 </a:t>
            </a:r>
            <a: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Защищать Родину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 Быть преданным Родине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 Охранять и беречь памятники культуры  </a:t>
            </a: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00063" y="1571625"/>
            <a:ext cx="8229600" cy="43021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endParaRPr lang="ru-RU" sz="2800">
              <a:solidFill>
                <a:srgbClr val="FFFFFF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ru-RU" sz="2800">
                <a:solidFill>
                  <a:srgbClr val="660066"/>
                </a:solidFill>
                <a:latin typeface="Times New Roman" pitchFamily="18" charset="0"/>
              </a:rPr>
              <a:t>   </a:t>
            </a:r>
            <a:r>
              <a:rPr lang="ru-RU" sz="2800" b="1">
                <a:solidFill>
                  <a:srgbClr val="660066"/>
                </a:solidFill>
                <a:latin typeface="Times New Roman" pitchFamily="18" charset="0"/>
              </a:rPr>
              <a:t>воспитывать моральные  качества, присущие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800" b="1">
                <a:solidFill>
                  <a:srgbClr val="660066"/>
                </a:solidFill>
                <a:latin typeface="Times New Roman" pitchFamily="18" charset="0"/>
              </a:rPr>
              <a:t> истинному гражданину России;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ru-RU" sz="2800" b="1">
                <a:solidFill>
                  <a:srgbClr val="660066"/>
                </a:solidFill>
                <a:latin typeface="Times New Roman" pitchFamily="18" charset="0"/>
              </a:rPr>
              <a:t>  чтить традиции своего Отечества;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ru-RU" sz="2800" b="1">
                <a:solidFill>
                  <a:srgbClr val="660066"/>
                </a:solidFill>
                <a:latin typeface="Times New Roman" pitchFamily="18" charset="0"/>
              </a:rPr>
              <a:t>   помнить – мы будущие защитники Родины;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ru-RU" sz="2800" b="1">
                <a:solidFill>
                  <a:srgbClr val="660066"/>
                </a:solidFill>
                <a:latin typeface="Times New Roman" pitchFamily="18" charset="0"/>
              </a:rPr>
              <a:t>   вести здоровый образ жизни;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ru-RU" sz="2800" b="1">
                <a:solidFill>
                  <a:srgbClr val="660066"/>
                </a:solidFill>
                <a:latin typeface="Times New Roman" pitchFamily="18" charset="0"/>
              </a:rPr>
              <a:t>   уважительно относиться к людям;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ru-RU" sz="2800" b="1">
                <a:solidFill>
                  <a:srgbClr val="660066"/>
                </a:solidFill>
                <a:latin typeface="Times New Roman" pitchFamily="18" charset="0"/>
              </a:rPr>
              <a:t>   всегда приходить на помощь тем кто нуждается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ru-RU" sz="2800">
              <a:solidFill>
                <a:srgbClr val="990000"/>
              </a:solidFill>
              <a:latin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28604"/>
            <a:ext cx="573900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Кодекс чести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500"/>
                            </p:stCondLst>
                            <p:childTnLst>
                              <p:par>
                                <p:cTn id="2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9500"/>
                            </p:stCondLst>
                            <p:childTnLst>
                              <p:par>
                                <p:cTn id="41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750"/>
                            </p:stCondLst>
                            <p:childTnLst>
                              <p:par>
                                <p:cTn id="49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3000"/>
                            </p:stCondLst>
                            <p:childTnLst>
                              <p:par>
                                <p:cTn id="57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7488" y="1335088"/>
            <a:ext cx="6748462" cy="3498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0" y="1512888"/>
            <a:ext cx="8897938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4000"/>
              <a:t>Такою всё дышало тишиной,</a:t>
            </a:r>
            <a:br>
              <a:rPr lang="ru-RU" sz="4000"/>
            </a:br>
            <a:r>
              <a:rPr lang="ru-RU" sz="4000"/>
              <a:t>Что вся земля ещё спала, казалось</a:t>
            </a:r>
            <a:br>
              <a:rPr lang="ru-RU" sz="4000"/>
            </a:br>
            <a:r>
              <a:rPr lang="ru-RU" sz="4000"/>
              <a:t>Кто знал, что между миром и войной</a:t>
            </a:r>
            <a:br>
              <a:rPr lang="ru-RU" sz="4000"/>
            </a:br>
            <a:r>
              <a:rPr lang="ru-RU" sz="4000"/>
              <a:t>Всего каких-то 5 минут осталось.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WordArt 2"/>
          <p:cNvSpPr>
            <a:spLocks noChangeArrowheads="1" noChangeShapeType="1" noTextEdit="1"/>
          </p:cNvSpPr>
          <p:nvPr/>
        </p:nvSpPr>
        <p:spPr bwMode="auto">
          <a:xfrm>
            <a:off x="539750" y="765175"/>
            <a:ext cx="2232025" cy="12001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Фашизм</a:t>
            </a: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3543300" y="974725"/>
            <a:ext cx="4557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3203575" y="908050"/>
            <a:ext cx="475297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EAEAEA"/>
                </a:solidFill>
              </a:rPr>
              <a:t>Политическое движение, участники которого стремились к мировому господству, использовали методы террора и насилия для достижения своих целей.</a:t>
            </a:r>
          </a:p>
        </p:txBody>
      </p:sp>
      <p:sp>
        <p:nvSpPr>
          <p:cNvPr id="63493" name="WordArt 5"/>
          <p:cNvSpPr>
            <a:spLocks noChangeArrowheads="1" noChangeShapeType="1" noTextEdit="1"/>
          </p:cNvSpPr>
          <p:nvPr/>
        </p:nvSpPr>
        <p:spPr bwMode="auto">
          <a:xfrm>
            <a:off x="539750" y="3500438"/>
            <a:ext cx="2232025" cy="12001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Нацисты</a:t>
            </a:r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3419475" y="3789363"/>
            <a:ext cx="511333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Немецкие фашисты, которые провозглашали превосходство своей нации над другими народами мира.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Мелод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072563" y="6429375"/>
            <a:ext cx="71437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1346200"/>
            <a:ext cx="8135937" cy="488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 showWhenStopped="0">
                <p:cTn id="7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198563"/>
            <a:ext cx="7704138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255713"/>
            <a:ext cx="8497887" cy="508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Мелод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072563" y="6429375"/>
            <a:ext cx="71437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7056437" cy="33131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7200" b="1" kern="10">
                <a:ln w="19050">
                  <a:solidFill>
                    <a:srgbClr val="00FF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блокада</a:t>
            </a:r>
          </a:p>
          <a:p>
            <a:pPr algn="ctr"/>
            <a:r>
              <a:rPr lang="ru-RU" sz="7200" b="1" kern="10">
                <a:ln w="19050">
                  <a:solidFill>
                    <a:srgbClr val="00FF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ЛЕНИНГРАДА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411413" y="4221163"/>
            <a:ext cx="5184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00"/>
                </a:solidFill>
              </a:rPr>
              <a:t>сентябрь 1941-1944гг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 showWhenStopped="0">
                <p:cTn id="12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61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Мелод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072563" y="6429375"/>
            <a:ext cx="71437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400675" cy="30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713163"/>
            <a:ext cx="5256213" cy="314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68975" y="0"/>
            <a:ext cx="337502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 showWhenStopped="0">
                <p:cTn id="7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очки">
  <a:themeElements>
    <a:clrScheme name="Точки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Точ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очки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252</TotalTime>
  <Words>548</Words>
  <Application>Microsoft Office PowerPoint</Application>
  <PresentationFormat>Экран (4:3)</PresentationFormat>
  <Paragraphs>57</Paragraphs>
  <Slides>27</Slides>
  <Notes>2</Notes>
  <HiddenSlides>0</HiddenSlides>
  <MMClips>8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Times New Roman</vt:lpstr>
      <vt:lpstr>Wingdings</vt:lpstr>
      <vt:lpstr>Arial Black</vt:lpstr>
      <vt:lpstr>Calibri</vt:lpstr>
      <vt:lpstr>Точки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BLACKEDITION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BLACKEDITION</dc:creator>
  <cp:lastModifiedBy>Михаил</cp:lastModifiedBy>
  <cp:revision>26</cp:revision>
  <dcterms:created xsi:type="dcterms:W3CDTF">2009-02-16T13:58:01Z</dcterms:created>
  <dcterms:modified xsi:type="dcterms:W3CDTF">2014-10-19T14:50:29Z</dcterms:modified>
</cp:coreProperties>
</file>