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90" r:id="rId4"/>
    <p:sldId id="289" r:id="rId5"/>
    <p:sldId id="288" r:id="rId6"/>
    <p:sldId id="258" r:id="rId7"/>
    <p:sldId id="262" r:id="rId8"/>
    <p:sldId id="264" r:id="rId9"/>
    <p:sldId id="275" r:id="rId10"/>
    <p:sldId id="277" r:id="rId11"/>
    <p:sldId id="278" r:id="rId12"/>
    <p:sldId id="279" r:id="rId13"/>
    <p:sldId id="28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F0DC"/>
    <a:srgbClr val="DDFF33"/>
    <a:srgbClr val="F1F55D"/>
    <a:srgbClr val="ECF127"/>
    <a:srgbClr val="A9FF5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dk1" tx1="lt1" bg2="dk2" tx2="lt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0"/>
          <c:order val="0"/>
          <c:spPr>
            <a:ln w="76200"/>
          </c:spPr>
          <c:marker>
            <c:symbol val="none"/>
          </c:marker>
          <c:cat>
            <c:strRef>
              <c:f>Лист1!$A$1:$A$10</c:f>
              <c:strCache>
                <c:ptCount val="10"/>
                <c:pt idx="0">
                  <c:v>8:55:00</c:v>
                </c:pt>
                <c:pt idx="1">
                  <c:v> 9:00:00</c:v>
                </c:pt>
                <c:pt idx="2">
                  <c:v>9:05:00</c:v>
                </c:pt>
                <c:pt idx="3">
                  <c:v> 9:10:00</c:v>
                </c:pt>
                <c:pt idx="4">
                  <c:v>9:15:00</c:v>
                </c:pt>
                <c:pt idx="5">
                  <c:v> 9:20:02</c:v>
                </c:pt>
                <c:pt idx="6">
                  <c:v>9:25:00</c:v>
                </c:pt>
                <c:pt idx="7">
                  <c:v> 9:30:00</c:v>
                </c:pt>
                <c:pt idx="8">
                  <c:v>9:35:00</c:v>
                </c:pt>
                <c:pt idx="9">
                  <c:v> 9:40:00</c:v>
                </c:pt>
              </c:strCache>
            </c:strRef>
          </c:cat>
          <c:val>
            <c:numRef>
              <c:f>Лист1!$B$1:$B$10</c:f>
              <c:numCache>
                <c:formatCode>General</c:formatCode>
                <c:ptCount val="10"/>
                <c:pt idx="0">
                  <c:v>84</c:v>
                </c:pt>
                <c:pt idx="1">
                  <c:v>108</c:v>
                </c:pt>
                <c:pt idx="2">
                  <c:v>108</c:v>
                </c:pt>
                <c:pt idx="3">
                  <c:v>96</c:v>
                </c:pt>
                <c:pt idx="4">
                  <c:v>154</c:v>
                </c:pt>
                <c:pt idx="5">
                  <c:v>184</c:v>
                </c:pt>
                <c:pt idx="6">
                  <c:v>170</c:v>
                </c:pt>
                <c:pt idx="7">
                  <c:v>115</c:v>
                </c:pt>
                <c:pt idx="8">
                  <c:v>114</c:v>
                </c:pt>
                <c:pt idx="9">
                  <c:v>102</c:v>
                </c:pt>
              </c:numCache>
            </c:numRef>
          </c:val>
        </c:ser>
        <c:marker val="1"/>
        <c:axId val="80450688"/>
        <c:axId val="80452224"/>
      </c:lineChart>
      <c:catAx>
        <c:axId val="8045068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80452224"/>
        <c:crosses val="autoZero"/>
        <c:auto val="1"/>
        <c:lblAlgn val="ctr"/>
        <c:lblOffset val="100"/>
      </c:catAx>
      <c:valAx>
        <c:axId val="8045222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80450688"/>
        <c:crosses val="autoZero"/>
        <c:crossBetween val="between"/>
      </c:valAx>
    </c:plotArea>
    <c:legend>
      <c:legendPos val="r"/>
      <c:layout/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dk1" tx1="lt1" bg2="dk2" tx2="lt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0"/>
          <c:order val="0"/>
          <c:spPr>
            <a:ln w="57150"/>
          </c:spPr>
          <c:marker>
            <c:symbol val="none"/>
          </c:marker>
          <c:cat>
            <c:strRef>
              <c:f>Лист1!$B$2:$B$11</c:f>
              <c:strCache>
                <c:ptCount val="10"/>
                <c:pt idx="0">
                  <c:v>8:55:00</c:v>
                </c:pt>
                <c:pt idx="1">
                  <c:v>9.00.00 </c:v>
                </c:pt>
                <c:pt idx="2">
                  <c:v>9:05:00</c:v>
                </c:pt>
                <c:pt idx="3">
                  <c:v>9:10:00</c:v>
                </c:pt>
                <c:pt idx="4">
                  <c:v>9:15:00</c:v>
                </c:pt>
                <c:pt idx="5">
                  <c:v>9:20:00</c:v>
                </c:pt>
                <c:pt idx="6">
                  <c:v>9:25:00</c:v>
                </c:pt>
                <c:pt idx="7">
                  <c:v> 9:30:00</c:v>
                </c:pt>
                <c:pt idx="8">
                  <c:v>9:35:00</c:v>
                </c:pt>
                <c:pt idx="9">
                  <c:v>9:40:00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82</c:v>
                </c:pt>
                <c:pt idx="1">
                  <c:v>101</c:v>
                </c:pt>
                <c:pt idx="2">
                  <c:v>120</c:v>
                </c:pt>
                <c:pt idx="3">
                  <c:v>135</c:v>
                </c:pt>
                <c:pt idx="4">
                  <c:v>140</c:v>
                </c:pt>
                <c:pt idx="5">
                  <c:v>125</c:v>
                </c:pt>
                <c:pt idx="6">
                  <c:v>160</c:v>
                </c:pt>
                <c:pt idx="7">
                  <c:v>157</c:v>
                </c:pt>
                <c:pt idx="8">
                  <c:v>120</c:v>
                </c:pt>
                <c:pt idx="9">
                  <c:v>85</c:v>
                </c:pt>
              </c:numCache>
            </c:numRef>
          </c:val>
        </c:ser>
        <c:marker val="1"/>
        <c:axId val="79812864"/>
        <c:axId val="111054848"/>
      </c:lineChart>
      <c:catAx>
        <c:axId val="7981286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111054848"/>
        <c:crosses val="autoZero"/>
        <c:auto val="1"/>
        <c:lblAlgn val="ctr"/>
        <c:lblOffset val="100"/>
      </c:catAx>
      <c:valAx>
        <c:axId val="1110548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79812864"/>
        <c:crosses val="autoZero"/>
        <c:crossBetween val="between"/>
      </c:valAx>
    </c:plotArea>
    <c:legend>
      <c:legendPos val="r"/>
      <c:layout/>
    </c:legend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dk1" tx1="lt1" bg2="dk2" tx2="lt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5.3698600174978128E-2"/>
          <c:y val="0.15227231457834467"/>
          <c:w val="0.94381622436084378"/>
          <c:h val="0.47285699874164555"/>
        </c:manualLayout>
      </c:layout>
      <c:lineChart>
        <c:grouping val="standard"/>
        <c:ser>
          <c:idx val="0"/>
          <c:order val="0"/>
          <c:spPr>
            <a:ln>
              <a:prstDash val="sysDash"/>
            </a:ln>
          </c:spPr>
          <c:marker>
            <c:symbol val="none"/>
          </c:marker>
          <c:cat>
            <c:strRef>
              <c:f>Лист1!$A$1:$A$10</c:f>
              <c:strCache>
                <c:ptCount val="10"/>
                <c:pt idx="0">
                  <c:v>8:55:00</c:v>
                </c:pt>
                <c:pt idx="1">
                  <c:v> 9:00:00</c:v>
                </c:pt>
                <c:pt idx="2">
                  <c:v>9:05:00</c:v>
                </c:pt>
                <c:pt idx="3">
                  <c:v> 9:10:00</c:v>
                </c:pt>
                <c:pt idx="4">
                  <c:v>9:15:00</c:v>
                </c:pt>
                <c:pt idx="5">
                  <c:v> 9:20:02</c:v>
                </c:pt>
                <c:pt idx="6">
                  <c:v>9:25:00</c:v>
                </c:pt>
                <c:pt idx="7">
                  <c:v> 9:30:00</c:v>
                </c:pt>
                <c:pt idx="8">
                  <c:v>9:35:00</c:v>
                </c:pt>
                <c:pt idx="9">
                  <c:v> 9:40:00</c:v>
                </c:pt>
              </c:strCache>
            </c:strRef>
          </c:cat>
          <c:val>
            <c:numRef>
              <c:f>Лист1!$B$1:$B$10</c:f>
              <c:numCache>
                <c:formatCode>General</c:formatCode>
                <c:ptCount val="10"/>
                <c:pt idx="0">
                  <c:v>84</c:v>
                </c:pt>
                <c:pt idx="1">
                  <c:v>108</c:v>
                </c:pt>
                <c:pt idx="2">
                  <c:v>108</c:v>
                </c:pt>
                <c:pt idx="3">
                  <c:v>96</c:v>
                </c:pt>
                <c:pt idx="4">
                  <c:v>154</c:v>
                </c:pt>
                <c:pt idx="5">
                  <c:v>184</c:v>
                </c:pt>
                <c:pt idx="6">
                  <c:v>170</c:v>
                </c:pt>
                <c:pt idx="7">
                  <c:v>115</c:v>
                </c:pt>
                <c:pt idx="8">
                  <c:v>114</c:v>
                </c:pt>
                <c:pt idx="9">
                  <c:v>102</c:v>
                </c:pt>
              </c:numCache>
            </c:numRef>
          </c:val>
        </c:ser>
        <c:marker val="1"/>
        <c:axId val="111066496"/>
        <c:axId val="111080576"/>
      </c:lineChart>
      <c:catAx>
        <c:axId val="11106649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111080576"/>
        <c:crosses val="autoZero"/>
        <c:auto val="1"/>
        <c:lblAlgn val="ctr"/>
        <c:lblOffset val="100"/>
      </c:catAx>
      <c:valAx>
        <c:axId val="1110805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111066496"/>
        <c:crosses val="autoZero"/>
        <c:crossBetween val="between"/>
      </c:valAx>
    </c:plotArea>
    <c:legend>
      <c:legendPos val="r"/>
      <c:layout/>
    </c:legend>
    <c:plotVisOnly val="1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4C52871-1018-45B6-9E71-F8F7FB22A6A9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0A042CE-EFAB-40CB-BDF1-853D24001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2AE8F-6D8A-4584-B645-7E60FFA07F4E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F7673-2845-4C0D-BC86-88E4779E3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6F191-921D-44E5-95B6-094612EF6F9B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6AF7E-A91B-4C7B-84F4-4639B3AE0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5C3DF-C3B4-45ED-B8E0-489724BD0971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EB5E5-EB08-4A3C-A263-1ADC54165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15641-C893-4FBA-A43B-E5ED8EE62615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5BEAE-FDF4-4D9A-9E14-2FCE9682A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B1552-DADA-452B-86AC-9BBC603488D1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91BDF-1741-4833-BB84-01651D6EB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A940B-3744-4E00-8771-AA0EFADCC6EA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F833E-F06F-4155-AEB8-CA5BFBBAB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DC109-9574-4F4F-9AB4-E9E64C3AD7DF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31FEB-CA80-48E3-AC62-A1E49B874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C6F0E-4BAD-4C27-969B-9BE0D50E4033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DA6E7-A230-47FA-84F6-901E9A45C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701E3-98CB-42F7-BE61-2E2DE29ADD99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7D9A9-80B4-415A-94BF-62F598325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9E716-E1BB-4AA7-A327-A7FDCD6F8D15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432BB-2B00-47C6-ADE2-FA7116ADB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B3BE7-9B85-449D-BBA4-8B8B4A37B835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093F3-2ABD-4FF0-896D-76AE77705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C1629E-8E42-4965-A586-6F2D9432F288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9287BC-4E56-482C-BA45-B1A53B3E3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55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676456" cy="316835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Использование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Пульсометрии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ru-RU" smtClean="0">
                <a:solidFill>
                  <a:schemeClr val="accent4">
                    <a:lumMod val="75000"/>
                  </a:schemeClr>
                </a:solidFill>
              </a:rPr>
              <a:t>как </a:t>
            </a:r>
            <a:r>
              <a:rPr lang="ru-RU" smtClean="0">
                <a:solidFill>
                  <a:schemeClr val="accent4">
                    <a:lumMod val="75000"/>
                  </a:schemeClr>
                </a:solidFill>
              </a:rPr>
              <a:t>одного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из приемов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здоровьесберегающих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технологий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5" descr="http://www.meta42.by/assets/images/Books/Marathon_dlya_vsex/hr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408" r="51051"/>
          <a:stretch>
            <a:fillRect/>
          </a:stretch>
        </p:blipFill>
        <p:spPr bwMode="auto">
          <a:xfrm>
            <a:off x="6948488" y="3933825"/>
            <a:ext cx="1944687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8" descr="http://dynamo-bk.ru/image/cache/data/base/main_product_131279652876240400-320x38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076700"/>
            <a:ext cx="205105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Сравнение графиков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пусометрии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по четвертям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6288" y="2565400"/>
            <a:ext cx="8367712" cy="1939925"/>
          </a:xfrm>
          <a:noFill/>
        </p:spPr>
      </p:pic>
      <p:graphicFrame>
        <p:nvGraphicFramePr>
          <p:cNvPr id="5" name="Содержимое 6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низ 4"/>
          <p:cNvSpPr/>
          <p:nvPr/>
        </p:nvSpPr>
        <p:spPr>
          <a:xfrm rot="18790200">
            <a:off x="422275" y="473076"/>
            <a:ext cx="1952625" cy="1511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Стресс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916238" y="404813"/>
            <a:ext cx="3130550" cy="1512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Тревожность</a:t>
            </a:r>
          </a:p>
        </p:txBody>
      </p:sp>
      <p:sp>
        <p:nvSpPr>
          <p:cNvPr id="8" name="Стрелка вниз 7"/>
          <p:cNvSpPr/>
          <p:nvPr/>
        </p:nvSpPr>
        <p:spPr>
          <a:xfrm rot="1983739">
            <a:off x="6003925" y="808038"/>
            <a:ext cx="3414713" cy="1512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Подвижность</a:t>
            </a:r>
          </a:p>
        </p:txBody>
      </p:sp>
      <p:pic>
        <p:nvPicPr>
          <p:cNvPr id="14341" name="Picture 3" descr="C:\Users\111\Downloads\0_63c73_f0221eaf_or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40425" y="1989138"/>
            <a:ext cx="2590800" cy="2232025"/>
          </a:xfrm>
          <a:noFill/>
        </p:spPr>
      </p:pic>
      <p:pic>
        <p:nvPicPr>
          <p:cNvPr id="14342" name="Picture 4" descr="C:\Users\111\Downloads\0_63c6b_2da87c0f_o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1700213"/>
            <a:ext cx="2114550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5" descr="C:\Users\111\Downloads\74504165_large_026__1_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060575"/>
            <a:ext cx="1535112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C:\Users\111\Downloads\ikrauk-reporterio-nuotrauka-505db9d6a4ed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4355440"/>
            <a:ext cx="2880320" cy="20802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9FF53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9FF53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Обмен опытом с коллегами 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5363" name="Picture 2" descr="C:\Users\111\Downloads\05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708400" y="2708275"/>
            <a:ext cx="2230438" cy="3413125"/>
          </a:xfrm>
        </p:spPr>
      </p:pic>
      <p:sp>
        <p:nvSpPr>
          <p:cNvPr id="5" name="Вертикальный свиток 4"/>
          <p:cNvSpPr/>
          <p:nvPr/>
        </p:nvSpPr>
        <p:spPr>
          <a:xfrm>
            <a:off x="2339975" y="908050"/>
            <a:ext cx="4679950" cy="86518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Комплекс упражнений на восстановление  пульса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00113" y="2924175"/>
            <a:ext cx="2519362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ЕГЭ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575" y="1916113"/>
            <a:ext cx="2520950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МАТЕМАТИКА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42988" y="4221163"/>
            <a:ext cx="2520950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ФИЗИКА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03350" y="5516563"/>
            <a:ext cx="2520950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ЗАЧЕТ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867400" y="5516563"/>
            <a:ext cx="2520950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БИОЛОГИЯ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40425" y="3933825"/>
            <a:ext cx="2519363" cy="7191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ХИМИЯ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867400" y="2420938"/>
            <a:ext cx="2520950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КОНТРОЛЬНАЯ</a:t>
            </a:r>
          </a:p>
        </p:txBody>
      </p:sp>
      <p:pic>
        <p:nvPicPr>
          <p:cNvPr id="15372" name="Picture 8" descr="http://dynamo-bk.ru/image/cache/data/base/main_product_131279652876240400-320x38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4300" y="4508500"/>
            <a:ext cx="6826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852936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СПАСИБО ЗА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ВНИМАНИЕ!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тоня\Фото\P1000495.JPG"/>
          <p:cNvPicPr>
            <a:picLocks noChangeAspect="1" noChangeArrowheads="1"/>
          </p:cNvPicPr>
          <p:nvPr/>
        </p:nvPicPr>
        <p:blipFill>
          <a:blip r:embed="rId2" cstate="print">
            <a:lum bright="20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444875"/>
            <a:ext cx="8229600" cy="3413125"/>
          </a:xfrm>
        </p:spPr>
        <p:txBody>
          <a:bodyPr>
            <a:normAutofit lnSpcReduction="10000"/>
          </a:bodyPr>
          <a:lstStyle/>
          <a:p>
            <a:pPr marL="548640" indent="-411480"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b="1" dirty="0" smtClean="0">
                <a:solidFill>
                  <a:schemeClr val="bg1"/>
                </a:solidFill>
              </a:rPr>
              <a:t>Здоровье населения России – высшая национальная ценность, и возрождение наций должно начаться именно со здоровья, в первую очередь детей. Современное состояние общества, темпы его развития предъявляют высокие требования к человеку и его здоровью.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111\Desktop\fgo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492500" y="1268413"/>
            <a:ext cx="2065338" cy="15128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факторы школьной среды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 rot="1805046">
            <a:off x="6045200" y="1076325"/>
            <a:ext cx="2571750" cy="27971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организация и формы физического воспитания и физкультурно-оздоровительной работы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 rot="18795199">
            <a:off x="6519863" y="4064000"/>
            <a:ext cx="2066925" cy="24225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организация учебного процесса и режима учебной нагрузки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 rot="18897722">
            <a:off x="238919" y="1121569"/>
            <a:ext cx="2749550" cy="273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формы и методы </a:t>
            </a:r>
            <a:r>
              <a:rPr lang="ru-RU" dirty="0" err="1">
                <a:solidFill>
                  <a:schemeClr val="bg1"/>
                </a:solidFill>
              </a:rPr>
              <a:t>здоровьесберегающей</a:t>
            </a:r>
            <a:r>
              <a:rPr lang="ru-RU" dirty="0">
                <a:solidFill>
                  <a:schemeClr val="bg1"/>
                </a:solidFill>
              </a:rPr>
              <a:t> деятельности учреждения общего образования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 rot="2427836">
            <a:off x="728663" y="4222750"/>
            <a:ext cx="2066925" cy="2232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факторы внешней среды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3348038" y="5229225"/>
            <a:ext cx="2663825" cy="1628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динамика текущей и хронической заболеваемости</a:t>
            </a:r>
            <a:endParaRPr lang="ru-RU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42988" y="260350"/>
            <a:ext cx="741680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Характеристики образовательной среды по охране и укреплению здоровья учащихся </a:t>
            </a:r>
          </a:p>
        </p:txBody>
      </p:sp>
      <p:sp>
        <p:nvSpPr>
          <p:cNvPr id="16" name="Овал 15"/>
          <p:cNvSpPr/>
          <p:nvPr/>
        </p:nvSpPr>
        <p:spPr>
          <a:xfrm>
            <a:off x="2411413" y="3068638"/>
            <a:ext cx="3889375" cy="1584325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Система </a:t>
            </a:r>
            <a:r>
              <a:rPr lang="ru-RU" sz="2000" b="1" dirty="0" err="1">
                <a:solidFill>
                  <a:schemeClr val="bg2">
                    <a:lumMod val="50000"/>
                  </a:schemeClr>
                </a:solidFill>
              </a:rPr>
              <a:t>здоровьесберегающих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технологий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port-zona.umi.ru/images/cms/data/sport1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0"/>
            <a:ext cx="30988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2781300"/>
            <a:ext cx="38877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Урок физкультуры  непрерывно включает систему </a:t>
            </a:r>
            <a:r>
              <a:rPr lang="ru-RU" b="1" dirty="0" err="1">
                <a:solidFill>
                  <a:schemeClr val="accent4">
                    <a:lumMod val="75000"/>
                  </a:schemeClr>
                </a:solidFill>
              </a:rPr>
              <a:t>здоровьесберегающих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 технологий</a:t>
            </a:r>
          </a:p>
        </p:txBody>
      </p:sp>
      <p:sp>
        <p:nvSpPr>
          <p:cNvPr id="7" name="Стрелка вправо 6"/>
          <p:cNvSpPr/>
          <p:nvPr/>
        </p:nvSpPr>
        <p:spPr>
          <a:xfrm rot="1991491">
            <a:off x="3475038" y="2681288"/>
            <a:ext cx="1885950" cy="4984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173" name="Picture 8" descr="http://dynamo-bk.ru/image/cache/data/base/main_product_131279652876240400-320x38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404813"/>
            <a:ext cx="2051050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D:\тоня\Фото\P10004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48064" y="3645024"/>
            <a:ext cx="3846579" cy="2884934"/>
          </a:xfrm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5">
                    <a:lumMod val="50000"/>
                  </a:schemeClr>
                </a:solidFill>
              </a:rPr>
              <a:t>Протокол</a:t>
            </a:r>
            <a:br>
              <a:rPr lang="ru-RU" sz="27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5">
                    <a:lumMod val="50000"/>
                  </a:schemeClr>
                </a:solidFill>
              </a:rPr>
              <a:t>наблюдения за пульсом учащихся в </a:t>
            </a:r>
            <a:r>
              <a:rPr lang="en-US" sz="2700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sz="2700" dirty="0" smtClean="0">
                <a:solidFill>
                  <a:schemeClr val="accent5">
                    <a:lumMod val="50000"/>
                  </a:schemeClr>
                </a:solidFill>
              </a:rPr>
              <a:t> четверти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0825" y="1268413"/>
          <a:ext cx="8651303" cy="533400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782066"/>
                <a:gridCol w="1717723"/>
                <a:gridCol w="1716067"/>
                <a:gridCol w="1717724"/>
                <a:gridCol w="1717723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Действия, предшествующие подсчету пульса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Время подсчета пульса от начала урока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Частота СС за 10 сек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Частота СС за  1мин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Примечание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Перед входом в зал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8.55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Возбужден после урока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 начале урока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9.00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18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108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Бегал во время перемены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Окончание подготовительной части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9.10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18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108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Выполнение упражнения №1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9.15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16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96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Изучение нового материала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Выполнение упражнения №2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9.20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154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Выполнение упражнения №3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9.25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184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Выполнение упражнения №4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9.30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170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Активно участвовал в игре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Выполнение упражнения №5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9.35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115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После заключительной части урока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9.40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114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Через 5 минут после окончания урока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9.45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17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102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График 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</a:rPr>
              <a:t>пульсометрии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 в течении урока физической культуры в </a:t>
            </a: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I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четверти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395288" y="1052513"/>
            <a:ext cx="8229600" cy="4708525"/>
          </a:xfrm>
        </p:spPr>
        <p:txBody>
          <a:bodyPr/>
          <a:lstStyle/>
          <a:p>
            <a:pPr algn="r" eaLnBrk="1" hangingPunct="1"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		На основании полученных данных был		разработан комплекс дыхательных упражнений для координации частоты биения и восстановления пульса в течение урока.</a:t>
            </a:r>
          </a:p>
          <a:p>
            <a:pPr algn="r"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198" name="Picture 6" descr="http://lib.rus.ec/i/72/170872/i_100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2267744" y="3356992"/>
            <a:ext cx="576305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8" descr="http://dynamo-bk.ru/image/cache/data/base/main_product_131279652876240400-320x38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260350"/>
            <a:ext cx="1476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381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График </a:t>
            </a:r>
            <a:r>
              <a:rPr lang="ru-RU" sz="2800" dirty="0" err="1" smtClean="0">
                <a:solidFill>
                  <a:schemeClr val="accent5">
                    <a:lumMod val="50000"/>
                  </a:schemeClr>
                </a:solidFill>
              </a:rPr>
              <a:t>пульсометрии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в течении урока физической культуры во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II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четверти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Апекс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ppt/theme/themeOverride2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Апекс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ppt/theme/themeOverride3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Апекс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1622</TotalTime>
  <Words>215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Использование Пульсометрии, как одного из приемов здоровьесберегающих технологий</vt:lpstr>
      <vt:lpstr>Слайд 2</vt:lpstr>
      <vt:lpstr>Слайд 3</vt:lpstr>
      <vt:lpstr>Слайд 4</vt:lpstr>
      <vt:lpstr>Слайд 5</vt:lpstr>
      <vt:lpstr> Протокол наблюдения за пульсом учащихся в I четверти </vt:lpstr>
      <vt:lpstr>График пульсометрии в течении урока физической культуры в I четверти</vt:lpstr>
      <vt:lpstr>Слайд 8</vt:lpstr>
      <vt:lpstr>График пульсометрии в течении урока физической культуры во II четверти</vt:lpstr>
      <vt:lpstr>Сравнение графиков пусометрии по четвертям</vt:lpstr>
      <vt:lpstr>Слайд 11</vt:lpstr>
      <vt:lpstr>Обмен опытом с коллегами 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Пульсометрия, как один из приемов здоровья сберегающих технологий</dc:title>
  <dc:creator>111</dc:creator>
  <cp:lastModifiedBy>Ирина</cp:lastModifiedBy>
  <cp:revision>132</cp:revision>
  <dcterms:created xsi:type="dcterms:W3CDTF">2014-04-14T00:08:53Z</dcterms:created>
  <dcterms:modified xsi:type="dcterms:W3CDTF">2015-02-09T12:10:46Z</dcterms:modified>
</cp:coreProperties>
</file>