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8" r:id="rId3"/>
    <p:sldId id="259" r:id="rId4"/>
    <p:sldId id="257" r:id="rId5"/>
    <p:sldId id="260" r:id="rId6"/>
    <p:sldId id="261" r:id="rId7"/>
    <p:sldId id="262" r:id="rId8"/>
    <p:sldId id="263" r:id="rId9"/>
    <p:sldId id="264" r:id="rId10"/>
    <p:sldId id="266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C7420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576" y="-8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2286000" y="3124200"/>
            <a:ext cx="6172200" cy="1894362"/>
          </a:xfrm>
        </p:spPr>
        <p:txBody>
          <a:bodyPr/>
          <a:lstStyle>
            <a:lvl1pPr>
              <a:defRPr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2286000" y="5003322"/>
            <a:ext cx="6172200" cy="1371600"/>
          </a:xfrm>
        </p:spPr>
        <p:txBody>
          <a:bodyPr/>
          <a:lstStyle>
            <a:lvl1pPr marL="0" indent="0" algn="l">
              <a:buNone/>
              <a:defRPr sz="1800" b="1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4621" y="1174097"/>
            <a:ext cx="2286000" cy="381000"/>
          </a:xfrm>
        </p:spPr>
        <p:txBody>
          <a:bodyPr/>
          <a:lstStyle/>
          <a:p>
            <a:fld id="{29FADF0C-B055-4B9E-A2A4-7393DC71E799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269" y="4181669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4" name="Прямоугольник 13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9" name="Прямоугольник 18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ая соединительная линия 17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2" name="Прямая соединительная линия 21"/>
          <p:cNvSpPr>
            <a:spLocks noChangeShapeType="1"/>
          </p:cNvSpPr>
          <p:nvPr/>
        </p:nvSpPr>
        <p:spPr bwMode="auto">
          <a:xfrm>
            <a:off x="9113856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27" name="Прямоугольник 26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solidFill>
            <a:schemeClr val="accent1"/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309632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4" name="Овал 23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Овал 25"/>
          <p:cNvSpPr/>
          <p:nvPr/>
        </p:nvSpPr>
        <p:spPr bwMode="auto">
          <a:xfrm>
            <a:off x="1664208" y="5788152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5" name="Овал 24"/>
          <p:cNvSpPr/>
          <p:nvPr/>
        </p:nvSpPr>
        <p:spPr>
          <a:xfrm>
            <a:off x="1905000" y="4495800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 bwMode="auto">
          <a:xfrm>
            <a:off x="1325544" y="4928702"/>
            <a:ext cx="609600" cy="517524"/>
          </a:xfrm>
        </p:spPr>
        <p:txBody>
          <a:bodyPr/>
          <a:lstStyle/>
          <a:p>
            <a:fld id="{DAD59143-6CB4-4A4F-874D-DBFD6289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ADF0C-B055-4B9E-A2A4-7393DC71E799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143-6CB4-4A4F-874D-DBFD6289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9"/>
            <a:ext cx="167640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ADF0C-B055-4B9E-A2A4-7393DC71E799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143-6CB4-4A4F-874D-DBFD6289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7467600" cy="4873752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9FADF0C-B055-4B9E-A2A4-7393DC71E799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D59143-6CB4-4A4F-874D-DBFD62899E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Нижний колонтитул 9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86000" y="2895600"/>
            <a:ext cx="6172200" cy="2053590"/>
          </a:xfrm>
        </p:spPr>
        <p:txBody>
          <a:bodyPr/>
          <a:lstStyle>
            <a:lvl1pPr algn="l">
              <a:buNone/>
              <a:defRPr sz="3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2286000" y="5010150"/>
            <a:ext cx="6172200" cy="1371600"/>
          </a:xfrm>
        </p:spPr>
        <p:txBody>
          <a:bodyPr anchor="t"/>
          <a:lstStyle>
            <a:lvl1pPr marL="0" indent="0">
              <a:buNone/>
              <a:defRPr sz="1800" b="1">
                <a:solidFill>
                  <a:schemeClr val="tx2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 bwMode="auto">
          <a:xfrm rot="5400000">
            <a:off x="7763256" y="1170432"/>
            <a:ext cx="2286000" cy="381000"/>
          </a:xfrm>
        </p:spPr>
        <p:txBody>
          <a:bodyPr/>
          <a:lstStyle/>
          <a:p>
            <a:fld id="{29FADF0C-B055-4B9E-A2A4-7393DC71E799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 bwMode="auto">
          <a:xfrm rot="5400000">
            <a:off x="7077456" y="4178808"/>
            <a:ext cx="3657600" cy="384048"/>
          </a:xfrm>
        </p:spPr>
        <p:txBody>
          <a:bodyPr/>
          <a:lstStyle/>
          <a:p>
            <a:endParaRPr lang="ru-RU"/>
          </a:p>
        </p:txBody>
      </p:sp>
      <p:sp>
        <p:nvSpPr>
          <p:cNvPr id="9" name="Прямоугольник 8"/>
          <p:cNvSpPr/>
          <p:nvPr/>
        </p:nvSpPr>
        <p:spPr bwMode="auto">
          <a:xfrm>
            <a:off x="381000" y="0"/>
            <a:ext cx="609600" cy="6858000"/>
          </a:xfrm>
          <a:prstGeom prst="rect">
            <a:avLst/>
          </a:prstGeom>
          <a:solidFill>
            <a:schemeClr val="accent1">
              <a:tint val="60000"/>
              <a:alpha val="54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276336" y="0"/>
            <a:ext cx="104664" cy="6858000"/>
          </a:xfrm>
          <a:prstGeom prst="rect">
            <a:avLst/>
          </a:prstGeom>
          <a:solidFill>
            <a:schemeClr val="accent1">
              <a:tint val="40000"/>
              <a:alpha val="36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990600" y="0"/>
            <a:ext cx="181872" cy="6858000"/>
          </a:xfrm>
          <a:prstGeom prst="rect">
            <a:avLst/>
          </a:prstGeom>
          <a:solidFill>
            <a:schemeClr val="accent1">
              <a:tint val="40000"/>
              <a:alpha val="7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1141320" y="0"/>
            <a:ext cx="230280" cy="6858000"/>
          </a:xfrm>
          <a:prstGeom prst="rect">
            <a:avLst/>
          </a:prstGeom>
          <a:solidFill>
            <a:schemeClr val="accent1">
              <a:tint val="20000"/>
              <a:alpha val="7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106344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  <a:alpha val="7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Прямая соединительная линия 13"/>
          <p:cNvSpPr>
            <a:spLocks noChangeShapeType="1"/>
          </p:cNvSpPr>
          <p:nvPr/>
        </p:nvSpPr>
        <p:spPr bwMode="auto">
          <a:xfrm>
            <a:off x="914400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20000"/>
                <a:alpha val="8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5" name="Прямая соединительная линия 14"/>
          <p:cNvSpPr>
            <a:spLocks noChangeShapeType="1"/>
          </p:cNvSpPr>
          <p:nvPr/>
        </p:nvSpPr>
        <p:spPr bwMode="auto">
          <a:xfrm>
            <a:off x="854112" y="0"/>
            <a:ext cx="0" cy="6858000"/>
          </a:xfrm>
          <a:prstGeom prst="line">
            <a:avLst/>
          </a:prstGeom>
          <a:noFill/>
          <a:ln w="5715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1726640" y="0"/>
            <a:ext cx="0" cy="6858000"/>
          </a:xfrm>
          <a:prstGeom prst="line">
            <a:avLst/>
          </a:prstGeom>
          <a:noFill/>
          <a:ln w="28575" cap="flat" cmpd="sng" algn="ctr">
            <a:solidFill>
              <a:schemeClr val="accent1">
                <a:tint val="60000"/>
                <a:alpha val="82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7" name="Прямая соединительная линия 16"/>
          <p:cNvSpPr>
            <a:spLocks noChangeShapeType="1"/>
          </p:cNvSpPr>
          <p:nvPr/>
        </p:nvSpPr>
        <p:spPr bwMode="auto">
          <a:xfrm>
            <a:off x="10668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8" name="Прямоугольник 17"/>
          <p:cNvSpPr/>
          <p:nvPr/>
        </p:nvSpPr>
        <p:spPr bwMode="auto">
          <a:xfrm>
            <a:off x="1219200" y="0"/>
            <a:ext cx="76200" cy="6858000"/>
          </a:xfrm>
          <a:prstGeom prst="rect">
            <a:avLst/>
          </a:prstGeom>
          <a:solidFill>
            <a:schemeClr val="accent1">
              <a:tint val="60000"/>
              <a:alpha val="51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9" name="Овал 18"/>
          <p:cNvSpPr/>
          <p:nvPr/>
        </p:nvSpPr>
        <p:spPr bwMode="auto">
          <a:xfrm>
            <a:off x="609600" y="3429000"/>
            <a:ext cx="1295400" cy="129540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0" name="Овал 19"/>
          <p:cNvSpPr/>
          <p:nvPr/>
        </p:nvSpPr>
        <p:spPr bwMode="auto">
          <a:xfrm>
            <a:off x="1324704" y="4866752"/>
            <a:ext cx="641424" cy="641424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1" name="Овал 20"/>
          <p:cNvSpPr/>
          <p:nvPr/>
        </p:nvSpPr>
        <p:spPr bwMode="auto">
          <a:xfrm>
            <a:off x="1091080" y="5500632"/>
            <a:ext cx="137160" cy="13716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2" name="Овал 21"/>
          <p:cNvSpPr/>
          <p:nvPr/>
        </p:nvSpPr>
        <p:spPr bwMode="auto">
          <a:xfrm>
            <a:off x="1664208" y="5791200"/>
            <a:ext cx="274320" cy="274320"/>
          </a:xfrm>
          <a:prstGeom prst="ellipse">
            <a:avLst/>
          </a:prstGeom>
          <a:ln w="127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Овал 22"/>
          <p:cNvSpPr/>
          <p:nvPr/>
        </p:nvSpPr>
        <p:spPr bwMode="auto">
          <a:xfrm>
            <a:off x="1879040" y="4479888"/>
            <a:ext cx="365760" cy="365760"/>
          </a:xfrm>
          <a:prstGeom prst="ellipse">
            <a:avLst/>
          </a:prstGeom>
          <a:ln w="28575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6" name="Прямая соединительная линия 25"/>
          <p:cNvSpPr>
            <a:spLocks noChangeShapeType="1"/>
          </p:cNvSpPr>
          <p:nvPr/>
        </p:nvSpPr>
        <p:spPr bwMode="auto">
          <a:xfrm>
            <a:off x="9097944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 bwMode="auto">
          <a:xfrm>
            <a:off x="1340616" y="4928702"/>
            <a:ext cx="609600" cy="517524"/>
          </a:xfrm>
        </p:spPr>
        <p:txBody>
          <a:bodyPr/>
          <a:lstStyle/>
          <a:p>
            <a:fld id="{DAD59143-6CB4-4A4F-874D-DBFD6289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ADF0C-B055-4B9E-A2A4-7393DC71E799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143-6CB4-4A4F-874D-DBFD62899E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457200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270248" y="1600200"/>
            <a:ext cx="3657600" cy="45720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7543800" cy="1143000"/>
          </a:xfrm>
        </p:spPr>
        <p:txBody>
          <a:bodyPr anchor="b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ADF0C-B055-4B9E-A2A4-7393DC71E799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143-6CB4-4A4F-874D-DBFD62899E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57200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quarter" idx="4"/>
          </p:nvPr>
        </p:nvSpPr>
        <p:spPr>
          <a:xfrm>
            <a:off x="4371975" y="2362200"/>
            <a:ext cx="3657600" cy="3886200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2" name="Текст 11"/>
          <p:cNvSpPr>
            <a:spLocks noGrp="1"/>
          </p:cNvSpPr>
          <p:nvPr>
            <p:ph type="body" sz="quarter" idx="1"/>
          </p:nvPr>
        </p:nvSpPr>
        <p:spPr>
          <a:xfrm>
            <a:off x="4572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4" name="Текст 13"/>
          <p:cNvSpPr>
            <a:spLocks noGrp="1"/>
          </p:cNvSpPr>
          <p:nvPr>
            <p:ph type="body" sz="quarter" idx="3"/>
          </p:nvPr>
        </p:nvSpPr>
        <p:spPr>
          <a:xfrm>
            <a:off x="4343400" y="1569720"/>
            <a:ext cx="3657600" cy="658368"/>
          </a:xfrm>
          <a:prstGeom prst="roundRect">
            <a:avLst>
              <a:gd name="adj" fmla="val 16667"/>
            </a:avLst>
          </a:prstGeom>
          <a:solidFill>
            <a:schemeClr val="accent1"/>
          </a:solidFill>
        </p:spPr>
        <p:txBody>
          <a:bodyPr rtlCol="0" anchor="ctr">
            <a:noAutofit/>
          </a:bodyPr>
          <a:lstStyle>
            <a:lvl1pPr marL="0" indent="0">
              <a:buFontTx/>
              <a:buNone/>
              <a:defRPr sz="2000" b="1">
                <a:solidFill>
                  <a:srgbClr val="FFFFFF"/>
                </a:solidFill>
              </a:defRPr>
            </a:lvl1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6" name="Дата 5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FADF0C-B055-4B9E-A2A4-7393DC71E799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D59143-6CB4-4A4F-874D-DBFD62899E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9FADF0C-B055-4B9E-A2A4-7393DC71E799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AD59143-6CB4-4A4F-874D-DBFD6289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71850" y="3200400"/>
            <a:ext cx="6309360" cy="457200"/>
          </a:xfrm>
        </p:spPr>
        <p:txBody>
          <a:bodyPr anchor="b"/>
          <a:lstStyle>
            <a:lvl1pPr algn="l">
              <a:buNone/>
              <a:defRPr sz="2000" b="1" cap="small" baseline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6812280" y="274320"/>
            <a:ext cx="1527048" cy="4983480"/>
          </a:xfrm>
        </p:spPr>
        <p:txBody>
          <a:bodyPr/>
          <a:lstStyle>
            <a:lvl1pPr marL="0" indent="0">
              <a:spcBef>
                <a:spcPts val="400"/>
              </a:spcBef>
              <a:spcAft>
                <a:spcPts val="1000"/>
              </a:spcAft>
              <a:buNone/>
              <a:defRPr sz="12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8" name="Прямая соединительная линия 7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Прямоугольник 11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3" name="Прямая соединительная линия 12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4" name="Овал 13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18" name="Содержимое 17"/>
          <p:cNvSpPr>
            <a:spLocks noGrp="1"/>
          </p:cNvSpPr>
          <p:nvPr>
            <p:ph sz="quarter" idx="1"/>
          </p:nvPr>
        </p:nvSpPr>
        <p:spPr>
          <a:xfrm>
            <a:off x="304800" y="274320"/>
            <a:ext cx="5638800" cy="6327648"/>
          </a:xfrm>
        </p:spPr>
        <p:txBody>
          <a:bodyPr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21" name="Дата 20"/>
          <p:cNvSpPr>
            <a:spLocks noGrp="1"/>
          </p:cNvSpPr>
          <p:nvPr>
            <p:ph type="dt" sz="half" idx="14"/>
          </p:nvPr>
        </p:nvSpPr>
        <p:spPr/>
        <p:txBody>
          <a:bodyPr rtlCol="0"/>
          <a:lstStyle/>
          <a:p>
            <a:fld id="{29FADF0C-B055-4B9E-A2A4-7393DC71E799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22" name="Номер слайда 21"/>
          <p:cNvSpPr>
            <a:spLocks noGrp="1"/>
          </p:cNvSpPr>
          <p:nvPr>
            <p:ph type="sldNum" sz="quarter" idx="15"/>
          </p:nvPr>
        </p:nvSpPr>
        <p:spPr/>
        <p:txBody>
          <a:bodyPr rtlCol="0"/>
          <a:lstStyle/>
          <a:p>
            <a:fld id="{DAD59143-6CB4-4A4F-874D-DBFD62899E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3" name="Нижний колонтитул 22"/>
          <p:cNvSpPr>
            <a:spLocks noGrp="1"/>
          </p:cNvSpPr>
          <p:nvPr>
            <p:ph type="ftr" sz="quarter" idx="16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3" name="Овал 12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3350133" y="3200400"/>
            <a:ext cx="6309360" cy="457200"/>
          </a:xfrm>
        </p:spPr>
        <p:txBody>
          <a:bodyPr anchor="b"/>
          <a:lstStyle>
            <a:lvl1pPr algn="l">
              <a:buNone/>
              <a:defRPr sz="2000" b="1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6172200" cy="6858000"/>
          </a:xfrm>
          <a:solidFill>
            <a:schemeClr val="bg2"/>
          </a:solidFill>
          <a:ln w="1270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/>
          <a:lstStyle>
            <a:lvl1pPr marL="0" indent="0">
              <a:buNone/>
              <a:defRPr sz="3200"/>
            </a:lvl1pPr>
          </a:lstStyle>
          <a:p>
            <a:pPr algn="ctr" eaLnBrk="1" latinLnBrk="0" hangingPunct="1">
              <a:buFontTx/>
              <a:buNone/>
            </a:pPr>
            <a:r>
              <a:rPr kumimoji="0" lang="ru-RU" smtClean="0"/>
              <a:t>Вставка рисунка</a:t>
            </a:r>
            <a:endParaRPr kumimoji="0" lang="en-US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765798" y="264795"/>
            <a:ext cx="1524000" cy="4956048"/>
          </a:xfrm>
        </p:spPr>
        <p:txBody>
          <a:bodyPr rot="0" spcFirstLastPara="0" vertOverflow="overflow" horzOverflow="overflow" vert="horz" wrap="square" lIns="91440" tIns="45720" rIns="91440" bIns="45720" numCol="1" spcCol="274320" rtlCol="0" fromWordArt="0" anchor="t" anchorCtr="0" forceAA="0" compatLnSpc="1">
            <a:normAutofit/>
          </a:bodyPr>
          <a:lstStyle>
            <a:lvl1pPr marL="0" indent="0">
              <a:spcBef>
                <a:spcPts val="100"/>
              </a:spcBef>
              <a:spcAft>
                <a:spcPts val="400"/>
              </a:spcAft>
              <a:buFontTx/>
              <a:buNone/>
              <a:defRPr sz="12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10" name="Прямая соединительная линия 9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tx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1" name="Прямоугольник 10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Прямая соединительная линия 11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9" name="Прямая соединительная линия 18"/>
          <p:cNvSpPr>
            <a:spLocks noChangeShapeType="1"/>
          </p:cNvSpPr>
          <p:nvPr/>
        </p:nvSpPr>
        <p:spPr bwMode="auto">
          <a:xfrm>
            <a:off x="62484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0" name="Прямая соединительная линия 19"/>
          <p:cNvSpPr>
            <a:spLocks noChangeShapeType="1"/>
          </p:cNvSpPr>
          <p:nvPr/>
        </p:nvSpPr>
        <p:spPr bwMode="auto">
          <a:xfrm>
            <a:off x="6192296" y="0"/>
            <a:ext cx="0" cy="6858000"/>
          </a:xfrm>
          <a:prstGeom prst="line">
            <a:avLst/>
          </a:prstGeom>
          <a:noFill/>
          <a:ln w="1270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17" name="Дата 1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fld id="{29FADF0C-B055-4B9E-A2A4-7393DC71E799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18" name="Номер слайда 17"/>
          <p:cNvSpPr>
            <a:spLocks noGrp="1"/>
          </p:cNvSpPr>
          <p:nvPr>
            <p:ph type="sldNum" sz="quarter" idx="11"/>
          </p:nvPr>
        </p:nvSpPr>
        <p:spPr/>
        <p:txBody>
          <a:bodyPr rtlCol="0"/>
          <a:lstStyle/>
          <a:p>
            <a:fld id="{DAD59143-6CB4-4A4F-874D-DBFD62899E94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1" name="Нижний колонтитул 20"/>
          <p:cNvSpPr>
            <a:spLocks noGrp="1"/>
          </p:cNvSpPr>
          <p:nvPr>
            <p:ph type="ftr" sz="quarter" idx="12"/>
          </p:nvPr>
        </p:nvSpPr>
        <p:spPr/>
        <p:txBody>
          <a:bodyPr rtlCol="0"/>
          <a:lstStyle/>
          <a:p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Прямая соединительная линия 15"/>
          <p:cNvSpPr>
            <a:spLocks noChangeShapeType="1"/>
          </p:cNvSpPr>
          <p:nvPr/>
        </p:nvSpPr>
        <p:spPr bwMode="auto">
          <a:xfrm>
            <a:off x="8763000" y="0"/>
            <a:ext cx="0" cy="6858000"/>
          </a:xfrm>
          <a:prstGeom prst="line">
            <a:avLst/>
          </a:prstGeom>
          <a:noFill/>
          <a:ln w="38100" cap="flat" cmpd="sng" algn="ctr">
            <a:solidFill>
              <a:schemeClr val="accent1">
                <a:tint val="60000"/>
                <a:alpha val="93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 dirty="0"/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457200" y="274638"/>
            <a:ext cx="7467600" cy="1143000"/>
          </a:xfrm>
          <a:prstGeom prst="rect">
            <a:avLst/>
          </a:prstGeom>
        </p:spPr>
        <p:txBody>
          <a:bodyPr vert="horz" anchor="b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7467600" cy="4873752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 rot="5400000">
            <a:off x="7589520" y="1081851"/>
            <a:ext cx="2011680" cy="384048"/>
          </a:xfrm>
          <a:prstGeom prst="rect">
            <a:avLst/>
          </a:prstGeom>
        </p:spPr>
        <p:txBody>
          <a:bodyPr vert="horz" anchor="ctr" anchorCtr="0"/>
          <a:lstStyle>
            <a:lvl1pPr algn="r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fld id="{29FADF0C-B055-4B9E-A2A4-7393DC71E799}" type="datetimeFigureOut">
              <a:rPr lang="ru-RU" smtClean="0"/>
              <a:pPr/>
              <a:t>22.12.2014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 rot="5400000">
            <a:off x="6990186" y="3737240"/>
            <a:ext cx="3200400" cy="365760"/>
          </a:xfrm>
          <a:prstGeom prst="rect">
            <a:avLst/>
          </a:prstGeom>
        </p:spPr>
        <p:txBody>
          <a:bodyPr vert="horz" anchor="ctr" anchorCtr="0"/>
          <a:lstStyle>
            <a:lvl1pPr algn="l" eaLnBrk="1" latinLnBrk="0" hangingPunct="1">
              <a:defRPr kumimoji="0"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7" name="Прямая соединительная линия 6"/>
          <p:cNvSpPr>
            <a:spLocks noChangeShapeType="1"/>
          </p:cNvSpPr>
          <p:nvPr/>
        </p:nvSpPr>
        <p:spPr bwMode="auto">
          <a:xfrm>
            <a:off x="76200" y="0"/>
            <a:ext cx="0" cy="6858000"/>
          </a:xfrm>
          <a:prstGeom prst="line">
            <a:avLst/>
          </a:prstGeom>
          <a:noFill/>
          <a:ln w="57150" cap="flat" cmpd="thickThin" algn="ctr">
            <a:solidFill>
              <a:schemeClr val="accent1">
                <a:tint val="60000"/>
              </a:schemeClr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9" name="Прямая соединительная линия 8"/>
          <p:cNvSpPr>
            <a:spLocks noChangeShapeType="1"/>
          </p:cNvSpPr>
          <p:nvPr/>
        </p:nvSpPr>
        <p:spPr bwMode="auto">
          <a:xfrm>
            <a:off x="8991600" y="0"/>
            <a:ext cx="0" cy="6858000"/>
          </a:xfrm>
          <a:prstGeom prst="line">
            <a:avLst/>
          </a:prstGeom>
          <a:noFill/>
          <a:ln w="19050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0" name="Прямоугольник 9"/>
          <p:cNvSpPr/>
          <p:nvPr/>
        </p:nvSpPr>
        <p:spPr bwMode="auto">
          <a:xfrm>
            <a:off x="8839200" y="0"/>
            <a:ext cx="304800" cy="6858000"/>
          </a:xfrm>
          <a:prstGeom prst="rect">
            <a:avLst/>
          </a:prstGeom>
          <a:solidFill>
            <a:schemeClr val="accent1">
              <a:tint val="60000"/>
              <a:alpha val="87000"/>
            </a:schemeClr>
          </a:solidFill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1" name="Прямая соединительная линия 10"/>
          <p:cNvSpPr>
            <a:spLocks noChangeShapeType="1"/>
          </p:cNvSpPr>
          <p:nvPr/>
        </p:nvSpPr>
        <p:spPr bwMode="auto">
          <a:xfrm>
            <a:off x="8915400" y="0"/>
            <a:ext cx="0" cy="6858000"/>
          </a:xfrm>
          <a:prstGeom prst="line">
            <a:avLst/>
          </a:prstGeom>
          <a:noFill/>
          <a:ln w="9525" cap="flat" cmpd="sng" algn="ctr">
            <a:solidFill>
              <a:schemeClr val="accent1"/>
            </a:solidFill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kumimoji="0" lang="en-US"/>
          </a:p>
        </p:txBody>
      </p:sp>
      <p:sp>
        <p:nvSpPr>
          <p:cNvPr id="12" name="Овал 11"/>
          <p:cNvSpPr/>
          <p:nvPr/>
        </p:nvSpPr>
        <p:spPr>
          <a:xfrm>
            <a:off x="8156448" y="5715000"/>
            <a:ext cx="548640" cy="548640"/>
          </a:xfrm>
          <a:prstGeom prst="ellipse">
            <a:avLst/>
          </a:prstGeom>
          <a:ln w="3810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 eaLnBrk="1" latinLnBrk="0" hangingPunct="1"/>
            <a:endParaRPr kumimoji="0" lang="en-US" dirty="0"/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8129016" y="5734050"/>
            <a:ext cx="609600" cy="521208"/>
          </a:xfrm>
          <a:prstGeom prst="rect">
            <a:avLst/>
          </a:prstGeom>
        </p:spPr>
        <p:txBody>
          <a:bodyPr vert="horz" anchor="ctr"/>
          <a:lstStyle>
            <a:lvl1pPr algn="ctr" eaLnBrk="1" latinLnBrk="0" hangingPunct="1">
              <a:defRPr kumimoji="0" sz="1400" b="1">
                <a:solidFill>
                  <a:srgbClr val="FFFFFF"/>
                </a:solidFill>
              </a:defRPr>
            </a:lvl1pPr>
          </a:lstStyle>
          <a:p>
            <a:fld id="{DAD59143-6CB4-4A4F-874D-DBFD62899E94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000" b="0" kern="1200" cap="small" baseline="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600"/>
        </a:spcBef>
        <a:buClr>
          <a:schemeClr val="accent1"/>
        </a:buClr>
        <a:buSzPct val="70000"/>
        <a:buFont typeface="Wingdings"/>
        <a:buChar char="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74320" algn="l" rtl="0" eaLnBrk="1" latinLnBrk="0" hangingPunct="1">
        <a:spcBef>
          <a:spcPct val="20000"/>
        </a:spcBef>
        <a:buClr>
          <a:schemeClr val="accent1"/>
        </a:buClr>
        <a:buSzPct val="8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182880" algn="l" rtl="0" eaLnBrk="1" latinLnBrk="0" hangingPunct="1">
        <a:spcBef>
          <a:spcPct val="20000"/>
        </a:spcBef>
        <a:buClr>
          <a:schemeClr val="accent2">
            <a:tint val="60000"/>
          </a:schemeClr>
        </a:buClr>
        <a:buSzPct val="68000"/>
        <a:buFont typeface="Wingdings 2"/>
        <a:buChar char="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182880" algn="l" rtl="0" eaLnBrk="1" latinLnBrk="0" hangingPunct="1">
        <a:spcBef>
          <a:spcPct val="20000"/>
        </a:spcBef>
        <a:buClr>
          <a:schemeClr val="accent1"/>
        </a:buClr>
        <a:buChar char="•"/>
        <a:defRPr kumimoji="0" sz="1600" kern="1200">
          <a:solidFill>
            <a:schemeClr val="tx2"/>
          </a:solidFill>
          <a:latin typeface="+mn-lt"/>
          <a:ea typeface="+mn-ea"/>
          <a:cs typeface="+mn-cs"/>
        </a:defRPr>
      </a:lvl6pPr>
      <a:lvl7pPr marL="2011680" indent="-182880" algn="l" rtl="0" eaLnBrk="1" latinLnBrk="0" hangingPunct="1">
        <a:spcBef>
          <a:spcPct val="20000"/>
        </a:spcBef>
        <a:buClr>
          <a:schemeClr val="accent1">
            <a:tint val="60000"/>
          </a:schemeClr>
        </a:buClr>
        <a:buSzPct val="60000"/>
        <a:buFont typeface="Wingdings"/>
        <a:buChar char="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7pPr>
      <a:lvl8pPr marL="2286000" indent="-182880" algn="l" rtl="0" eaLnBrk="1" latinLnBrk="0" hangingPunct="1">
        <a:spcBef>
          <a:spcPct val="20000"/>
        </a:spcBef>
        <a:buClr>
          <a:schemeClr val="accent2"/>
        </a:buClr>
        <a:buChar char="•"/>
        <a:defRPr kumimoji="0" sz="1400" kern="1200" cap="small" baseline="0">
          <a:solidFill>
            <a:schemeClr val="tx2"/>
          </a:solidFill>
          <a:latin typeface="+mn-lt"/>
          <a:ea typeface="+mn-ea"/>
          <a:cs typeface="+mn-cs"/>
        </a:defRPr>
      </a:lvl8pPr>
      <a:lvl9pPr marL="2560320" indent="-18288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Char char="•"/>
        <a:defRPr kumimoji="0" sz="1400" kern="1200" baseline="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9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285984" y="571480"/>
            <a:ext cx="6172200" cy="4000528"/>
          </a:xfrm>
        </p:spPr>
        <p:txBody>
          <a:bodyPr>
            <a:normAutofit/>
          </a:bodyPr>
          <a:lstStyle/>
          <a:p>
            <a:pPr algn="r"/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Презентация  к факультативному занятию </a:t>
            </a:r>
            <a:b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по программе курса</a:t>
            </a:r>
            <a:b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«Развитие творческого мышления». </a:t>
            </a:r>
            <a:b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</a:br>
            <a:r>
              <a:rPr lang="ru-RU" sz="2800" dirty="0" smtClean="0">
                <a:solidFill>
                  <a:schemeClr val="tx1">
                    <a:lumMod val="65000"/>
                    <a:lumOff val="35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Тема: Создать робота из предложенных фигур.</a:t>
            </a:r>
            <a:endParaRPr lang="ru-RU" sz="2800" dirty="0">
              <a:solidFill>
                <a:schemeClr val="tx1">
                  <a:lumMod val="65000"/>
                  <a:lumOff val="35000"/>
                </a:schemeClr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fontScale="92500" lnSpcReduction="20000"/>
          </a:bodyPr>
          <a:lstStyle/>
          <a:p>
            <a:pPr algn="r"/>
            <a:r>
              <a:rPr lang="ru-RU" sz="1700" dirty="0" smtClean="0">
                <a:solidFill>
                  <a:srgbClr val="FC7420"/>
                </a:solidFill>
                <a:latin typeface="Times New Roman" pitchFamily="18" charset="0"/>
                <a:cs typeface="Times New Roman" pitchFamily="18" charset="0"/>
              </a:rPr>
              <a:t>Презентацию выполнила</a:t>
            </a:r>
          </a:p>
          <a:p>
            <a:pPr algn="r"/>
            <a:r>
              <a:rPr lang="ru-RU" sz="1700" dirty="0" smtClean="0">
                <a:solidFill>
                  <a:srgbClr val="FC7420"/>
                </a:solidFill>
                <a:latin typeface="Times New Roman" pitchFamily="18" charset="0"/>
                <a:cs typeface="Times New Roman" pitchFamily="18" charset="0"/>
              </a:rPr>
              <a:t>учащаяся 4 «Б» класса </a:t>
            </a:r>
          </a:p>
          <a:p>
            <a:pPr algn="r"/>
            <a:r>
              <a:rPr lang="ru-RU" sz="1700" dirty="0" smtClean="0">
                <a:solidFill>
                  <a:srgbClr val="FC7420"/>
                </a:solidFill>
                <a:latin typeface="Times New Roman" pitchFamily="18" charset="0"/>
                <a:cs typeface="Times New Roman" pitchFamily="18" charset="0"/>
              </a:rPr>
              <a:t>МОБУ «Сясьстройская  средняя</a:t>
            </a:r>
          </a:p>
          <a:p>
            <a:pPr algn="r"/>
            <a:r>
              <a:rPr lang="ru-RU" sz="1700" dirty="0" smtClean="0">
                <a:solidFill>
                  <a:srgbClr val="FC7420"/>
                </a:solidFill>
                <a:latin typeface="Times New Roman" pitchFamily="18" charset="0"/>
                <a:cs typeface="Times New Roman" pitchFamily="18" charset="0"/>
              </a:rPr>
              <a:t> общеобразовательная школа №1»</a:t>
            </a:r>
          </a:p>
          <a:p>
            <a:pPr algn="r"/>
            <a:r>
              <a:rPr lang="ru-RU" sz="1700" dirty="0" smtClean="0">
                <a:solidFill>
                  <a:srgbClr val="FC7420"/>
                </a:solidFill>
              </a:rPr>
              <a:t>Фёдорова София Александровна, 10 лет</a:t>
            </a:r>
          </a:p>
          <a:p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500"/>
                            </p:stCondLst>
                            <p:childTnLst>
                              <p:par>
                                <p:cTn id="1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7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500"/>
                            </p:stCondLst>
                            <p:childTnLst>
                              <p:par>
                                <p:cTn id="2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3000"/>
                            </p:stCondLst>
                            <p:childTnLst>
                              <p:par>
                                <p:cTn id="2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9" dur="500"/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714480" y="1428736"/>
            <a:ext cx="7000924" cy="1714512"/>
          </a:xfrm>
        </p:spPr>
        <p:txBody>
          <a:bodyPr>
            <a:normAutofit fontScale="90000"/>
          </a:bodyPr>
          <a:lstStyle/>
          <a:p>
            <a:r>
              <a:rPr lang="ru-RU" sz="2200" i="1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В ПРЕЗЕНТАЦИИ ИСПОЛЬЗОВАНЫ МАТЕРИАЛЫ ИЗ  СЛЕДУЮЩИХ ИСТОЧНИКОВ </a:t>
            </a:r>
            <a:r>
              <a:rPr lang="ru-RU" sz="2200" dirty="0" smtClean="0">
                <a:solidFill>
                  <a:schemeClr val="bg1">
                    <a:lumMod val="50000"/>
                  </a:schemeClr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cs typeface="Times New Roman" pitchFamily="18" charset="0"/>
              </a:rPr>
              <a:t>:</a:t>
            </a:r>
            <a:r>
              <a:rPr lang="ru-RU" dirty="0" smtClean="0">
                <a:solidFill>
                  <a:schemeClr val="bg1"/>
                </a:solidFill>
              </a:rPr>
              <a:t/>
            </a:r>
            <a:br>
              <a:rPr lang="ru-RU" dirty="0" smtClean="0">
                <a:solidFill>
                  <a:schemeClr val="bg1"/>
                </a:solidFill>
              </a:rPr>
            </a:br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4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600" i="1" dirty="0" smtClean="0">
                <a:solidFill>
                  <a:schemeClr val="bg1"/>
                </a:solidFill>
                <a:latin typeface="Times New Roman" pitchFamily="18" charset="0"/>
                <a:cs typeface="Times New Roman" pitchFamily="18" charset="0"/>
              </a:rPr>
              <a:t>Литература:</a:t>
            </a:r>
            <a:endParaRPr lang="ru-RU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714480" y="2714620"/>
            <a:ext cx="7143800" cy="3857652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1.Математика.4 </a:t>
            </a:r>
            <a:r>
              <a:rPr lang="ru-RU" dirty="0" err="1" smtClean="0"/>
              <a:t>кл</a:t>
            </a:r>
            <a:r>
              <a:rPr lang="ru-RU" dirty="0" smtClean="0"/>
              <a:t>. Учеб. для </a:t>
            </a:r>
            <a:r>
              <a:rPr lang="ru-RU" dirty="0" err="1" smtClean="0"/>
              <a:t>ощеобразоват</a:t>
            </a:r>
            <a:r>
              <a:rPr lang="ru-RU" dirty="0" smtClean="0"/>
              <a:t>. организаций с приложен. на электрон. носителе. В 2ч. Ч1/</a:t>
            </a:r>
            <a:r>
              <a:rPr lang="en-US" dirty="0" smtClean="0"/>
              <a:t>[</a:t>
            </a:r>
            <a:r>
              <a:rPr lang="ru-RU" dirty="0" smtClean="0"/>
              <a:t>М.И.Моро, </a:t>
            </a:r>
            <a:r>
              <a:rPr lang="ru-RU" dirty="0" err="1" smtClean="0"/>
              <a:t>М.А.Бантова</a:t>
            </a:r>
            <a:r>
              <a:rPr lang="ru-RU" dirty="0" smtClean="0"/>
              <a:t>, </a:t>
            </a:r>
            <a:r>
              <a:rPr lang="ru-RU" dirty="0" err="1" smtClean="0"/>
              <a:t>Г.В.Бельтюкова</a:t>
            </a:r>
            <a:r>
              <a:rPr lang="ru-RU" dirty="0" smtClean="0"/>
              <a:t> и др.</a:t>
            </a:r>
            <a:r>
              <a:rPr lang="en-US" dirty="0" smtClean="0"/>
              <a:t>]</a:t>
            </a:r>
            <a:r>
              <a:rPr lang="ru-RU" dirty="0" smtClean="0"/>
              <a:t>.-М.:Просвещение,2013.-(Школа России).-112с.:ил.-</a:t>
            </a:r>
            <a:r>
              <a:rPr lang="en-US" dirty="0" smtClean="0"/>
              <a:t>ISBN</a:t>
            </a:r>
            <a:r>
              <a:rPr lang="ru-RU" dirty="0" smtClean="0"/>
              <a:t>978-5-09-023199-2.</a:t>
            </a:r>
          </a:p>
          <a:p>
            <a:r>
              <a:rPr lang="ru-RU" dirty="0" smtClean="0"/>
              <a:t>2. 1.Математика.3 </a:t>
            </a:r>
            <a:r>
              <a:rPr lang="ru-RU" dirty="0" err="1" smtClean="0"/>
              <a:t>кл</a:t>
            </a:r>
            <a:r>
              <a:rPr lang="ru-RU" dirty="0" smtClean="0"/>
              <a:t>. Учеб. для </a:t>
            </a:r>
            <a:r>
              <a:rPr lang="ru-RU" dirty="0" err="1" smtClean="0"/>
              <a:t>ощеобразоват</a:t>
            </a:r>
            <a:r>
              <a:rPr lang="ru-RU" dirty="0" smtClean="0"/>
              <a:t>. организаций с приложен. на электрон. носителе. В 2ч. Ч1/</a:t>
            </a:r>
            <a:r>
              <a:rPr lang="en-US" dirty="0" smtClean="0"/>
              <a:t>[</a:t>
            </a:r>
            <a:r>
              <a:rPr lang="ru-RU" dirty="0" smtClean="0"/>
              <a:t>М.И.Моро, </a:t>
            </a:r>
            <a:r>
              <a:rPr lang="ru-RU" dirty="0" err="1" smtClean="0"/>
              <a:t>М.А.Бантова</a:t>
            </a:r>
            <a:r>
              <a:rPr lang="ru-RU" dirty="0" smtClean="0"/>
              <a:t>, </a:t>
            </a:r>
            <a:r>
              <a:rPr lang="ru-RU" dirty="0" err="1" smtClean="0"/>
              <a:t>Г.В.Бельтюкова</a:t>
            </a:r>
            <a:r>
              <a:rPr lang="ru-RU" dirty="0" smtClean="0"/>
              <a:t> и др.</a:t>
            </a:r>
            <a:r>
              <a:rPr lang="en-US" dirty="0" smtClean="0"/>
              <a:t>]</a:t>
            </a:r>
            <a:r>
              <a:rPr lang="ru-RU" dirty="0" smtClean="0"/>
              <a:t>.-3-е Изд.-М.:Просвещение,2013.-(Школа России).-112с.:ил.-</a:t>
            </a:r>
            <a:r>
              <a:rPr lang="en-US" dirty="0" smtClean="0"/>
              <a:t>ISBN</a:t>
            </a:r>
            <a:r>
              <a:rPr lang="ru-RU" dirty="0" smtClean="0"/>
              <a:t>978-5-09-029637-3.</a:t>
            </a:r>
          </a:p>
          <a:p>
            <a:r>
              <a:rPr lang="ru-RU" dirty="0" smtClean="0">
                <a:solidFill>
                  <a:schemeClr val="accent6">
                    <a:lumMod val="75000"/>
                  </a:schemeClr>
                </a:solidFill>
              </a:rPr>
              <a:t>3.</a:t>
            </a:r>
            <a:r>
              <a:rPr lang="en-US" dirty="0" smtClean="0">
                <a:solidFill>
                  <a:schemeClr val="accent6">
                    <a:lumMod val="75000"/>
                  </a:schemeClr>
                </a:solidFill>
              </a:rPr>
              <a:t> http://www.treugolniki.ru/vidy-treugolnikov/</a:t>
            </a:r>
            <a:endParaRPr lang="ru-RU" dirty="0" smtClean="0">
              <a:solidFill>
                <a:schemeClr val="accent6">
                  <a:lumMod val="75000"/>
                </a:schemeClr>
              </a:solidFill>
            </a:endParaRPr>
          </a:p>
          <a:p>
            <a:r>
              <a:rPr lang="ru-RU" dirty="0" smtClean="0"/>
              <a:t>4.Справочник.</a:t>
            </a:r>
            <a:r>
              <a:rPr lang="en-US" dirty="0" smtClean="0"/>
              <a:t>http://www.univer.omsk.su/omsk/Edu/Rusanova/triangls.htm</a:t>
            </a:r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  <p:transition>
    <p:pull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3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3428992" y="1643050"/>
            <a:ext cx="4957754" cy="1894362"/>
          </a:xfrm>
        </p:spPr>
        <p:txBody>
          <a:bodyPr>
            <a:noAutofit/>
          </a:bodyPr>
          <a:lstStyle/>
          <a:p>
            <a:r>
              <a:rPr lang="ru-RU" sz="4000" dirty="0" smtClean="0"/>
              <a:t>Спасибо за внимание!</a:t>
            </a:r>
            <a:br>
              <a:rPr lang="ru-RU" sz="4000" dirty="0" smtClean="0"/>
            </a:br>
            <a:endParaRPr lang="ru-RU" sz="4000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7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500042"/>
            <a:ext cx="6172200" cy="189436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Цель: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428860" y="2714620"/>
            <a:ext cx="6172200" cy="1371600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из треугольника и прямоугольника попытаться сделать робота.</a:t>
            </a:r>
            <a:endParaRPr lang="ru-RU" sz="2800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357422" y="500042"/>
            <a:ext cx="6172200" cy="189436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Задачи: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2714620"/>
            <a:ext cx="6172200" cy="3786214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800" dirty="0" smtClean="0"/>
              <a:t>1) Узнать, что такое прямоугольник и его виды;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2) Узнать, что такое треугольник и его виды;</a:t>
            </a:r>
          </a:p>
          <a:p>
            <a:pPr>
              <a:buFont typeface="Wingdings" pitchFamily="2" charset="2"/>
              <a:buChar char="v"/>
            </a:pPr>
            <a:r>
              <a:rPr lang="ru-RU" sz="2800" dirty="0" smtClean="0"/>
              <a:t>3) Попытаться с помощью этих фигур создать разные рисунки.</a:t>
            </a:r>
          </a:p>
          <a:p>
            <a:endParaRPr lang="ru-RU" dirty="0"/>
          </a:p>
        </p:txBody>
      </p:sp>
    </p:spTree>
  </p:cSld>
  <p:clrMapOvr>
    <a:masterClrMapping/>
  </p:clrMapOvr>
  <p:transition>
    <p:blinds dir="vert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7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900" decel="100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900" decel="100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2000"/>
                            </p:stCondLst>
                            <p:childTnLst>
                              <p:par>
                                <p:cTn id="19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900" decel="100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3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900" decel="1000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-.03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" accel="100000" fill="hold">
                                          <p:stCondLst>
                                            <p:cond delay="90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03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2488890" y="3226094"/>
            <a:ext cx="6309360" cy="42862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1. Что такое прямоугольник.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5286380" cy="68580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388" y="264795"/>
            <a:ext cx="2143140" cy="495604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b="1" dirty="0" smtClean="0"/>
              <a:t>Прямоугольник</a:t>
            </a:r>
            <a:r>
              <a:rPr lang="ru-RU" sz="1600" dirty="0" smtClean="0"/>
              <a:t> – это плоская геометрическая фигура, состоящая из четырех точек, соединенных между собой отрезками так,    что они                    не пересекаются нигде, кроме этих самых точек.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Можно определить прямоугольник и другими способами.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Эта фигура является базовой для геометрии, существуют различные ее подвиды, обладающие особыми свойствами. </a:t>
            </a:r>
            <a:br>
              <a:rPr lang="ru-RU" sz="1600" dirty="0" smtClean="0"/>
            </a:br>
            <a:endParaRPr lang="ru-RU" sz="1600" dirty="0"/>
          </a:p>
        </p:txBody>
      </p:sp>
      <p:sp>
        <p:nvSpPr>
          <p:cNvPr id="5" name="Прямоугольник 4"/>
          <p:cNvSpPr/>
          <p:nvPr/>
        </p:nvSpPr>
        <p:spPr>
          <a:xfrm>
            <a:off x="571472" y="2428868"/>
            <a:ext cx="4214842" cy="1714512"/>
          </a:xfrm>
          <a:prstGeom prst="rect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2488890" y="3214686"/>
            <a:ext cx="6309360" cy="428627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2. Что такое треугольник и его виды.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357950" y="264795"/>
            <a:ext cx="2357454" cy="4956048"/>
          </a:xfrm>
        </p:spPr>
        <p:txBody>
          <a:bodyPr>
            <a:no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b="1" dirty="0" smtClean="0"/>
              <a:t>Треугольник </a:t>
            </a:r>
            <a:r>
              <a:rPr lang="ru-RU" sz="1600" dirty="0" smtClean="0"/>
              <a:t>—   это геометрическая фигура, образованная тремя отрезками, которые соединяют три не лежащие  на одной прямой точки.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Три точки, образующие треугольник, называются вершинами треугольника, а отрезки — сторонами треугольника.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Стороны треугольника образуют в вершинах треугольника три угла. </a:t>
            </a:r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Другими словами, треугольник — это многоугольник,          у которого имеется ровно три угла.</a:t>
            </a:r>
          </a:p>
          <a:p>
            <a:endParaRPr lang="ru-RU" sz="1600" dirty="0"/>
          </a:p>
        </p:txBody>
      </p:sp>
      <p:sp>
        <p:nvSpPr>
          <p:cNvPr id="7" name="Рисунок 6"/>
          <p:cNvSpPr>
            <a:spLocks noGrp="1"/>
          </p:cNvSpPr>
          <p:nvPr>
            <p:ph type="pic" idx="1"/>
          </p:nvPr>
        </p:nvSpPr>
        <p:spPr>
          <a:xfrm>
            <a:off x="0" y="0"/>
            <a:ext cx="5286380" cy="6858000"/>
          </a:xfrm>
        </p:spPr>
      </p:sp>
      <p:sp>
        <p:nvSpPr>
          <p:cNvPr id="8" name="Равнобедренный треугольник 7"/>
          <p:cNvSpPr/>
          <p:nvPr/>
        </p:nvSpPr>
        <p:spPr>
          <a:xfrm>
            <a:off x="857224" y="1214422"/>
            <a:ext cx="3714776" cy="4071966"/>
          </a:xfrm>
          <a:prstGeom prst="triangle">
            <a:avLst/>
          </a:prstGeom>
          <a:solidFill>
            <a:srgbClr val="00B0F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800" decel="100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800" decel="100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1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6" dur="5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9" dur="500"/>
                                        <p:tgtEl>
                                          <p:spTgt spid="4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2" dur="5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5" dur="50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2524609" y="3250404"/>
            <a:ext cx="6309360" cy="357191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Виды треугольников </a:t>
            </a: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5286380" cy="68580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429388" y="264794"/>
            <a:ext cx="2071702" cy="5664535"/>
          </a:xfrm>
        </p:spPr>
        <p:txBody>
          <a:bodyPr>
            <a:normAutofit/>
          </a:bodyPr>
          <a:lstStyle/>
          <a:p>
            <a:r>
              <a:rPr lang="ru-RU" sz="1600" dirty="0" smtClean="0"/>
              <a:t>В зависимости от величин углов и соотношения длин сторон различают следующие виды треугольников.</a:t>
            </a:r>
          </a:p>
          <a:p>
            <a:endParaRPr lang="ru-RU" sz="1600" dirty="0" smtClean="0"/>
          </a:p>
          <a:p>
            <a:r>
              <a:rPr lang="ru-RU" sz="1600" b="1" u="sng" dirty="0" smtClean="0"/>
              <a:t>Виды треугольников по углам:</a:t>
            </a:r>
            <a:endParaRPr lang="ru-RU" sz="1600" dirty="0" smtClean="0"/>
          </a:p>
          <a:p>
            <a:pPr lvl="0">
              <a:buFont typeface="Wingdings" pitchFamily="2" charset="2"/>
              <a:buChar char="v"/>
            </a:pPr>
            <a:r>
              <a:rPr lang="ru-RU" sz="1600" dirty="0" smtClean="0"/>
              <a:t>остроугольные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/>
              <a:t>прямоугольные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/>
              <a:t>тупоугольные</a:t>
            </a:r>
          </a:p>
          <a:p>
            <a:pPr lvl="0">
              <a:buFont typeface="Wingdings" pitchFamily="2" charset="2"/>
              <a:buChar char="v"/>
            </a:pPr>
            <a:endParaRPr lang="ru-RU" sz="1600" dirty="0" smtClean="0"/>
          </a:p>
          <a:p>
            <a:r>
              <a:rPr lang="ru-RU" sz="1600" b="1" u="sng" dirty="0" smtClean="0"/>
              <a:t>Виды треугольников по сторонам:</a:t>
            </a:r>
            <a:endParaRPr lang="ru-RU" sz="1600" dirty="0" smtClean="0"/>
          </a:p>
          <a:p>
            <a:pPr lvl="0">
              <a:buFont typeface="Wingdings" pitchFamily="2" charset="2"/>
              <a:buChar char="v"/>
            </a:pPr>
            <a:r>
              <a:rPr lang="ru-RU" sz="1600" dirty="0" smtClean="0"/>
              <a:t>равносторонние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/>
              <a:t>равнобедренные</a:t>
            </a:r>
          </a:p>
          <a:p>
            <a:pPr lvl="0">
              <a:buFont typeface="Wingdings" pitchFamily="2" charset="2"/>
              <a:buChar char="v"/>
            </a:pPr>
            <a:r>
              <a:rPr lang="ru-RU" sz="1600" dirty="0" smtClean="0"/>
              <a:t>разносторонние</a:t>
            </a:r>
          </a:p>
          <a:p>
            <a:pPr>
              <a:buFont typeface="Wingdings" pitchFamily="2" charset="2"/>
              <a:buChar char="v"/>
            </a:pPr>
            <a:endParaRPr lang="ru-RU" dirty="0"/>
          </a:p>
        </p:txBody>
      </p:sp>
      <p:sp>
        <p:nvSpPr>
          <p:cNvPr id="5" name="Равнобедренный треугольник 4"/>
          <p:cNvSpPr/>
          <p:nvPr/>
        </p:nvSpPr>
        <p:spPr>
          <a:xfrm>
            <a:off x="714348" y="428604"/>
            <a:ext cx="785818" cy="1928826"/>
          </a:xfrm>
          <a:prstGeom prst="triangle">
            <a:avLst/>
          </a:prstGeom>
          <a:solidFill>
            <a:srgbClr val="FF0000"/>
          </a:solidFill>
        </p:spPr>
        <p:style>
          <a:lnRef idx="2">
            <a:schemeClr val="accent3">
              <a:shade val="50000"/>
            </a:schemeClr>
          </a:lnRef>
          <a:fillRef idx="1">
            <a:schemeClr val="accent3"/>
          </a:fillRef>
          <a:effectRef idx="0">
            <a:schemeClr val="accent3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6" name="Прямоугольный треугольник 5"/>
          <p:cNvSpPr/>
          <p:nvPr/>
        </p:nvSpPr>
        <p:spPr>
          <a:xfrm>
            <a:off x="1643042" y="4643446"/>
            <a:ext cx="1428760" cy="1428760"/>
          </a:xfrm>
          <a:prstGeom prst="rtTriangle">
            <a:avLst/>
          </a:prstGeom>
        </p:spPr>
        <p:style>
          <a:lnRef idx="2">
            <a:schemeClr val="accent4">
              <a:shade val="50000"/>
            </a:schemeClr>
          </a:lnRef>
          <a:fillRef idx="1">
            <a:schemeClr val="accent4"/>
          </a:fillRef>
          <a:effectRef idx="0">
            <a:schemeClr val="accent4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9" name="Равнобедренный треугольник 8"/>
          <p:cNvSpPr/>
          <p:nvPr/>
        </p:nvSpPr>
        <p:spPr>
          <a:xfrm>
            <a:off x="3500430" y="428604"/>
            <a:ext cx="1060704" cy="914400"/>
          </a:xfrm>
          <a:prstGeom prst="triangle">
            <a:avLst/>
          </a:prstGeom>
          <a:solidFill>
            <a:schemeClr val="accent2">
              <a:lumMod val="75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sp>
        <p:nvSpPr>
          <p:cNvPr id="11" name="Равнобедренный треугольник 10"/>
          <p:cNvSpPr/>
          <p:nvPr/>
        </p:nvSpPr>
        <p:spPr>
          <a:xfrm rot="20199916">
            <a:off x="419063" y="3195677"/>
            <a:ext cx="1928826" cy="1071570"/>
          </a:xfrm>
          <a:prstGeom prst="triangle">
            <a:avLst>
              <a:gd name="adj" fmla="val 14592"/>
            </a:avLst>
          </a:prstGeom>
          <a:solidFill>
            <a:srgbClr val="00B05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dirty="0">
              <a:solidFill>
                <a:srgbClr val="92D050"/>
              </a:solidFill>
            </a:endParaRPr>
          </a:p>
        </p:txBody>
      </p:sp>
      <p:sp>
        <p:nvSpPr>
          <p:cNvPr id="12" name="Прямоугольный треугольник 11"/>
          <p:cNvSpPr/>
          <p:nvPr/>
        </p:nvSpPr>
        <p:spPr>
          <a:xfrm rot="17278348">
            <a:off x="3089791" y="3800055"/>
            <a:ext cx="2321476" cy="673891"/>
          </a:xfrm>
          <a:prstGeom prst="rtTriangle">
            <a:avLst/>
          </a:prstGeom>
          <a:solidFill>
            <a:srgbClr val="7030A0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214546" y="1785926"/>
            <a:ext cx="2214578" cy="1775608"/>
          </a:xfrm>
          <a:prstGeom prst="rect">
            <a:avLst/>
          </a:prstGeom>
          <a:ln>
            <a:noFill/>
          </a:ln>
          <a:effectLst>
            <a:outerShdw blurRad="292100" dist="139700" dir="2700000" algn="tl" rotWithShape="0">
              <a:srgbClr val="333333">
                <a:alpha val="65000"/>
              </a:srgbClr>
            </a:outerShdw>
          </a:effectLst>
        </p:spPr>
      </p:pic>
    </p:spTree>
  </p:cSld>
  <p:clrMapOvr>
    <a:masterClrMapping/>
  </p:clrMapOvr>
  <p:transition>
    <p:cover dir="ru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3400"/>
                            </p:stCondLst>
                            <p:childTnLst>
                              <p:par>
                                <p:cTn id="11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400"/>
                            </p:stCondLst>
                            <p:childTnLst>
                              <p:par>
                                <p:cTn id="1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9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0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1" dur="80"/>
                                        <p:tgtEl>
                                          <p:spTgt spid="4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2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4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25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26" dur="80"/>
                                        <p:tgtEl>
                                          <p:spTgt spid="4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29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30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31" dur="80"/>
                                        <p:tgtEl>
                                          <p:spTgt spid="4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4960"/>
                            </p:stCondLst>
                            <p:childTnLst>
                              <p:par>
                                <p:cTn id="33" presetID="47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4">
                                            <p:txEl>
                                              <p:pRg st="7" end="7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5960"/>
                            </p:stCondLst>
                            <p:childTnLst>
                              <p:par>
                                <p:cTn id="39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1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2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3" dur="80"/>
                                        <p:tgtEl>
                                          <p:spTgt spid="4">
                                            <p:txEl>
                                              <p:pRg st="8" end="8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46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47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48" dur="80"/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9" presetID="27" presetClass="entr" presetSubtype="0" fill="hold" nodeType="with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51" dur="8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52" dur="8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53" dur="80"/>
                                        <p:tgtEl>
                                          <p:spTgt spid="4">
                                            <p:txEl>
                                              <p:pRg st="10" end="1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2596047" y="2964653"/>
            <a:ext cx="6309360" cy="928694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/>
            </a:r>
            <a:br>
              <a:rPr lang="ru-RU" dirty="0" smtClean="0"/>
            </a:br>
            <a:r>
              <a:rPr lang="ru-RU" dirty="0" smtClean="0"/>
              <a:t>3. Разные рисунки из треугольника и прямоугольника.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5286380" cy="68580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/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2000" dirty="0" smtClean="0"/>
              <a:t>Рыбка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000" dirty="0" smtClean="0"/>
          </a:p>
          <a:p>
            <a:pPr>
              <a:buFont typeface="Wingdings" pitchFamily="2" charset="2"/>
              <a:buChar char="v"/>
            </a:pPr>
            <a:endParaRPr lang="ru-RU" sz="2000" smtClean="0"/>
          </a:p>
          <a:p>
            <a:endParaRPr lang="ru-RU" sz="2000" dirty="0" smtClean="0"/>
          </a:p>
          <a:p>
            <a:pPr>
              <a:buFont typeface="Wingdings" pitchFamily="2" charset="2"/>
              <a:buChar char="v"/>
            </a:pPr>
            <a:r>
              <a:rPr lang="ru-RU" sz="2000" dirty="0" smtClean="0"/>
              <a:t>Бабочка</a:t>
            </a:r>
            <a:endParaRPr lang="ru-RU" sz="2000" dirty="0"/>
          </a:p>
        </p:txBody>
      </p:sp>
      <p:sp>
        <p:nvSpPr>
          <p:cNvPr id="2151" name="Rectangle 103"/>
          <p:cNvSpPr>
            <a:spLocks noChangeArrowheads="1"/>
          </p:cNvSpPr>
          <p:nvPr/>
        </p:nvSpPr>
        <p:spPr bwMode="auto">
          <a:xfrm rot="16200000">
            <a:off x="1359694" y="935832"/>
            <a:ext cx="973137" cy="14859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2" name="AutoShape 104"/>
          <p:cNvSpPr>
            <a:spLocks noChangeArrowheads="1"/>
          </p:cNvSpPr>
          <p:nvPr/>
        </p:nvSpPr>
        <p:spPr bwMode="auto">
          <a:xfrm rot="5400000">
            <a:off x="2517775" y="1235076"/>
            <a:ext cx="1057275" cy="9144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0" name="Rectangle 102"/>
          <p:cNvSpPr>
            <a:spLocks noChangeArrowheads="1"/>
          </p:cNvSpPr>
          <p:nvPr/>
        </p:nvSpPr>
        <p:spPr bwMode="auto">
          <a:xfrm>
            <a:off x="234950" y="1676400"/>
            <a:ext cx="866775" cy="51276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38" name="AutoShape 90"/>
          <p:cNvSpPr>
            <a:spLocks noChangeArrowheads="1"/>
          </p:cNvSpPr>
          <p:nvPr/>
        </p:nvSpPr>
        <p:spPr bwMode="auto">
          <a:xfrm rot="10800000">
            <a:off x="285720" y="2214554"/>
            <a:ext cx="784225" cy="1309687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3" name="AutoShape 105"/>
          <p:cNvSpPr>
            <a:spLocks noChangeArrowheads="1"/>
          </p:cNvSpPr>
          <p:nvPr/>
        </p:nvSpPr>
        <p:spPr bwMode="auto">
          <a:xfrm>
            <a:off x="1500166" y="857232"/>
            <a:ext cx="820738" cy="3429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44" name="AutoShape 96"/>
          <p:cNvSpPr>
            <a:spLocks noChangeArrowheads="1"/>
          </p:cNvSpPr>
          <p:nvPr/>
        </p:nvSpPr>
        <p:spPr bwMode="auto">
          <a:xfrm rot="5400000">
            <a:off x="2921794" y="1591469"/>
            <a:ext cx="136525" cy="163513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39" name="AutoShape 91"/>
          <p:cNvSpPr>
            <a:spLocks noChangeArrowheads="1"/>
          </p:cNvSpPr>
          <p:nvPr/>
        </p:nvSpPr>
        <p:spPr bwMode="auto">
          <a:xfrm rot="10800000">
            <a:off x="1785918" y="2143116"/>
            <a:ext cx="777875" cy="442913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40" name="Rectangle 92"/>
          <p:cNvSpPr>
            <a:spLocks noChangeArrowheads="1"/>
          </p:cNvSpPr>
          <p:nvPr/>
        </p:nvSpPr>
        <p:spPr bwMode="auto">
          <a:xfrm>
            <a:off x="3000364" y="4357694"/>
            <a:ext cx="230188" cy="1038225"/>
          </a:xfrm>
          <a:prstGeom prst="rect">
            <a:avLst/>
          </a:prstGeom>
          <a:solidFill>
            <a:srgbClr val="0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41" name="AutoShape 93"/>
          <p:cNvSpPr>
            <a:spLocks noChangeArrowheads="1"/>
          </p:cNvSpPr>
          <p:nvPr/>
        </p:nvSpPr>
        <p:spPr bwMode="auto">
          <a:xfrm rot="5400000">
            <a:off x="3197216" y="4446594"/>
            <a:ext cx="831850" cy="654050"/>
          </a:xfrm>
          <a:prstGeom prst="triangle">
            <a:avLst>
              <a:gd name="adj" fmla="val 50000"/>
            </a:avLst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42" name="AutoShape 94"/>
          <p:cNvSpPr>
            <a:spLocks noChangeArrowheads="1"/>
          </p:cNvSpPr>
          <p:nvPr/>
        </p:nvSpPr>
        <p:spPr bwMode="auto">
          <a:xfrm rot="16200000">
            <a:off x="2268522" y="4518032"/>
            <a:ext cx="796925" cy="619125"/>
          </a:xfrm>
          <a:prstGeom prst="triangle">
            <a:avLst>
              <a:gd name="adj" fmla="val 50000"/>
            </a:avLst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35" name="Rectangle 87"/>
          <p:cNvSpPr>
            <a:spLocks noChangeArrowheads="1"/>
          </p:cNvSpPr>
          <p:nvPr/>
        </p:nvSpPr>
        <p:spPr bwMode="auto">
          <a:xfrm rot="2560253">
            <a:off x="2344868" y="5120466"/>
            <a:ext cx="442913" cy="768350"/>
          </a:xfrm>
          <a:prstGeom prst="rect">
            <a:avLst/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33" name="Rectangle 85"/>
          <p:cNvSpPr>
            <a:spLocks noChangeArrowheads="1"/>
          </p:cNvSpPr>
          <p:nvPr/>
        </p:nvSpPr>
        <p:spPr bwMode="auto">
          <a:xfrm rot="-2997895">
            <a:off x="3458224" y="5094676"/>
            <a:ext cx="454025" cy="847725"/>
          </a:xfrm>
          <a:prstGeom prst="rect">
            <a:avLst/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37" name="AutoShape 89"/>
          <p:cNvSpPr>
            <a:spLocks noChangeArrowheads="1"/>
          </p:cNvSpPr>
          <p:nvPr/>
        </p:nvSpPr>
        <p:spPr bwMode="auto">
          <a:xfrm rot="16200000">
            <a:off x="2506649" y="4708533"/>
            <a:ext cx="422275" cy="292100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36" name="AutoShape 88"/>
          <p:cNvSpPr>
            <a:spLocks noChangeArrowheads="1"/>
          </p:cNvSpPr>
          <p:nvPr/>
        </p:nvSpPr>
        <p:spPr bwMode="auto">
          <a:xfrm rot="5400000">
            <a:off x="3289291" y="4640271"/>
            <a:ext cx="430212" cy="293687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34" name="Rectangle 86"/>
          <p:cNvSpPr>
            <a:spLocks noChangeArrowheads="1"/>
          </p:cNvSpPr>
          <p:nvPr/>
        </p:nvSpPr>
        <p:spPr bwMode="auto">
          <a:xfrm rot="2729064">
            <a:off x="2613123" y="5212912"/>
            <a:ext cx="153987" cy="381000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32" name="Rectangle 84"/>
          <p:cNvSpPr>
            <a:spLocks noChangeArrowheads="1"/>
          </p:cNvSpPr>
          <p:nvPr/>
        </p:nvSpPr>
        <p:spPr bwMode="auto">
          <a:xfrm rot="-2835489">
            <a:off x="3491268" y="5204531"/>
            <a:ext cx="161925" cy="43497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49" name="AutoShape 101"/>
          <p:cNvSpPr>
            <a:spLocks noChangeArrowheads="1"/>
          </p:cNvSpPr>
          <p:nvPr/>
        </p:nvSpPr>
        <p:spPr bwMode="auto">
          <a:xfrm>
            <a:off x="2928926" y="3929066"/>
            <a:ext cx="428625" cy="460375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48" name="Rectangle 100"/>
          <p:cNvSpPr>
            <a:spLocks noChangeArrowheads="1"/>
          </p:cNvSpPr>
          <p:nvPr/>
        </p:nvSpPr>
        <p:spPr bwMode="auto">
          <a:xfrm rot="2351654">
            <a:off x="3269661" y="3610570"/>
            <a:ext cx="44450" cy="415925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47" name="Rectangle 99"/>
          <p:cNvSpPr>
            <a:spLocks noChangeArrowheads="1"/>
          </p:cNvSpPr>
          <p:nvPr/>
        </p:nvSpPr>
        <p:spPr bwMode="auto">
          <a:xfrm rot="-2804550">
            <a:off x="2919841" y="3602421"/>
            <a:ext cx="57150" cy="3921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46" name="AutoShape 98"/>
          <p:cNvSpPr>
            <a:spLocks noChangeArrowheads="1"/>
          </p:cNvSpPr>
          <p:nvPr/>
        </p:nvSpPr>
        <p:spPr bwMode="auto">
          <a:xfrm>
            <a:off x="3000364" y="4214818"/>
            <a:ext cx="92074" cy="119073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43" name="Rectangle 95"/>
          <p:cNvSpPr>
            <a:spLocks noChangeArrowheads="1"/>
          </p:cNvSpPr>
          <p:nvPr/>
        </p:nvSpPr>
        <p:spPr bwMode="auto">
          <a:xfrm>
            <a:off x="3000364" y="3927797"/>
            <a:ext cx="258763" cy="45719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154" name="Rectangle 10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288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141288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5" name="Rectangle 107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6" name="Rectangle 108"/>
          <p:cNvSpPr>
            <a:spLocks noChangeArrowheads="1"/>
          </p:cNvSpPr>
          <p:nvPr/>
        </p:nvSpPr>
        <p:spPr bwMode="auto">
          <a:xfrm>
            <a:off x="0" y="9144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1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7" name="Rectangle 109"/>
          <p:cNvSpPr>
            <a:spLocks noChangeArrowheads="1"/>
          </p:cNvSpPr>
          <p:nvPr/>
        </p:nvSpPr>
        <p:spPr bwMode="auto">
          <a:xfrm>
            <a:off x="0" y="13716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8" name="Rectangle 110"/>
          <p:cNvSpPr>
            <a:spLocks noChangeArrowheads="1"/>
          </p:cNvSpPr>
          <p:nvPr/>
        </p:nvSpPr>
        <p:spPr bwMode="auto">
          <a:xfrm>
            <a:off x="0" y="1828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  <a:tab pos="1027113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	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914400" algn="l"/>
                <a:tab pos="1027113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59" name="Rectangle 111"/>
          <p:cNvSpPr>
            <a:spLocks noChangeArrowheads="1"/>
          </p:cNvSpPr>
          <p:nvPr/>
        </p:nvSpPr>
        <p:spPr bwMode="auto">
          <a:xfrm>
            <a:off x="0" y="1828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1625" algn="l"/>
              </a:tabLst>
            </a:pPr>
            <a:endParaRPr kumimoji="0" lang="ru-RU" sz="14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Times New Roman" pitchFamily="18" charset="0"/>
              <a:ea typeface="Calibri" pitchFamily="34" charset="0"/>
              <a:cs typeface="Times New Roman" pitchFamily="18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1625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111625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160" name="Rectangle 112"/>
          <p:cNvSpPr>
            <a:spLocks noChangeArrowheads="1"/>
          </p:cNvSpPr>
          <p:nvPr/>
        </p:nvSpPr>
        <p:spPr bwMode="auto">
          <a:xfrm>
            <a:off x="0" y="18288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13250" algn="l"/>
              </a:tabLst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13250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6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132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34" name="AutoShape 98"/>
          <p:cNvSpPr>
            <a:spLocks noChangeArrowheads="1"/>
          </p:cNvSpPr>
          <p:nvPr/>
        </p:nvSpPr>
        <p:spPr bwMode="auto">
          <a:xfrm>
            <a:off x="3143240" y="4214818"/>
            <a:ext cx="92074" cy="119073"/>
          </a:xfrm>
          <a:prstGeom prst="triangle">
            <a:avLst>
              <a:gd name="adj" fmla="val 50000"/>
            </a:avLst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3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14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5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16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7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18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4" dur="500"/>
                                        <p:tgtEl>
                                          <p:spTgt spid="21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8" dur="500"/>
                                        <p:tgtEl>
                                          <p:spTgt spid="21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3000"/>
                            </p:stCondLst>
                            <p:childTnLst>
                              <p:par>
                                <p:cTn id="30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2" dur="500"/>
                                        <p:tgtEl>
                                          <p:spTgt spid="21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500"/>
                            </p:stCondLst>
                            <p:childTnLst>
                              <p:par>
                                <p:cTn id="34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36" dur="500"/>
                                        <p:tgtEl>
                                          <p:spTgt spid="21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4000"/>
                            </p:stCondLst>
                            <p:childTnLst>
                              <p:par>
                                <p:cTn id="38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0" dur="500"/>
                                        <p:tgtEl>
                                          <p:spTgt spid="21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4500"/>
                            </p:stCondLst>
                            <p:childTnLst>
                              <p:par>
                                <p:cTn id="42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4" dur="500"/>
                                        <p:tgtEl>
                                          <p:spTgt spid="21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5000"/>
                            </p:stCondLst>
                            <p:childTnLst>
                              <p:par>
                                <p:cTn id="46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48" dur="500"/>
                                        <p:tgtEl>
                                          <p:spTgt spid="21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5500"/>
                            </p:stCondLst>
                            <p:childTnLst>
                              <p:par>
                                <p:cTn id="50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2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3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7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58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59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0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61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2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63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64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65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9" end="9"/>
                                            </p:txEl>
                                          </p:spTgt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6" fill="hold">
                            <p:stCondLst>
                              <p:cond delay="7500"/>
                            </p:stCondLst>
                            <p:childTnLst>
                              <p:par>
                                <p:cTn id="6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69" dur="500"/>
                                        <p:tgtEl>
                                          <p:spTgt spid="21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8000"/>
                            </p:stCondLst>
                            <p:childTnLst>
                              <p:par>
                                <p:cTn id="7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3" dur="500"/>
                                        <p:tgtEl>
                                          <p:spTgt spid="21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8500"/>
                            </p:stCondLst>
                            <p:childTnLst>
                              <p:par>
                                <p:cTn id="7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7" dur="500"/>
                                        <p:tgtEl>
                                          <p:spTgt spid="21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9000"/>
                            </p:stCondLst>
                            <p:childTnLst>
                              <p:par>
                                <p:cTn id="7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1" dur="500"/>
                                        <p:tgtEl>
                                          <p:spTgt spid="21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500"/>
                            </p:stCondLst>
                            <p:childTnLst>
                              <p:par>
                                <p:cTn id="8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5" dur="500"/>
                                        <p:tgtEl>
                                          <p:spTgt spid="2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10000"/>
                            </p:stCondLst>
                            <p:childTnLst>
                              <p:par>
                                <p:cTn id="87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89" dur="500"/>
                                        <p:tgtEl>
                                          <p:spTgt spid="21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500"/>
                            </p:stCondLst>
                            <p:childTnLst>
                              <p:par>
                                <p:cTn id="91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3" dur="500"/>
                                        <p:tgtEl>
                                          <p:spTgt spid="21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1000"/>
                            </p:stCondLst>
                            <p:childTnLst>
                              <p:par>
                                <p:cTn id="9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97" dur="500"/>
                                        <p:tgtEl>
                                          <p:spTgt spid="21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500"/>
                            </p:stCondLst>
                            <p:childTnLst>
                              <p:par>
                                <p:cTn id="99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1" dur="500"/>
                                        <p:tgtEl>
                                          <p:spTgt spid="2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3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105" dur="500"/>
                                        <p:tgtEl>
                                          <p:spTgt spid="2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1" dur="1000"/>
                                        <p:tgtEl>
                                          <p:spTgt spid="2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1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1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17" dur="1000"/>
                                        <p:tgtEl>
                                          <p:spTgt spid="21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8" fill="hold">
                            <p:stCondLst>
                              <p:cond delay="14500"/>
                            </p:stCondLst>
                            <p:childTnLst>
                              <p:par>
                                <p:cTn id="11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4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3" dur="1000"/>
                                        <p:tgtEl>
                                          <p:spTgt spid="21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2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2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29" dur="10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" grpId="0" animBg="1"/>
      <p:bldP spid="2152" grpId="0" animBg="1"/>
      <p:bldP spid="2150" grpId="0" animBg="1"/>
      <p:bldP spid="2138" grpId="0" animBg="1"/>
      <p:bldP spid="2153" grpId="0" animBg="1"/>
      <p:bldP spid="2144" grpId="0" animBg="1"/>
      <p:bldP spid="2139" grpId="0" animBg="1"/>
      <p:bldP spid="2140" grpId="0" animBg="1"/>
      <p:bldP spid="2141" grpId="0" animBg="1"/>
      <p:bldP spid="2142" grpId="0" animBg="1"/>
      <p:bldP spid="2135" grpId="0" animBg="1"/>
      <p:bldP spid="2133" grpId="0" animBg="1"/>
      <p:bldP spid="2137" grpId="0" animBg="1"/>
      <p:bldP spid="2136" grpId="0" animBg="1"/>
      <p:bldP spid="2134" grpId="0" animBg="1"/>
      <p:bldP spid="2132" grpId="0" animBg="1"/>
      <p:bldP spid="2149" grpId="0" animBg="1"/>
      <p:bldP spid="2148" grpId="0" animBg="1"/>
      <p:bldP spid="2147" grpId="0" animBg="1"/>
      <p:bldP spid="2146" grpId="0" animBg="1"/>
      <p:bldP spid="34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 rot="5400000">
            <a:off x="2453171" y="3250405"/>
            <a:ext cx="6309360" cy="357189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Треугольный робот «Карандаш».</a:t>
            </a:r>
            <a:br>
              <a:rPr lang="ru-RU" dirty="0" smtClean="0"/>
            </a:br>
            <a:endParaRPr lang="ru-RU" dirty="0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0" y="0"/>
            <a:ext cx="5286380" cy="6858000"/>
          </a:xfrm>
        </p:spPr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6500826" y="264795"/>
            <a:ext cx="2000264" cy="4956048"/>
          </a:xfrm>
        </p:spPr>
        <p:txBody>
          <a:bodyPr>
            <a:normAutofit/>
          </a:bodyPr>
          <a:lstStyle/>
          <a:p>
            <a:pPr>
              <a:buFont typeface="Wingdings" pitchFamily="2" charset="2"/>
              <a:buChar char="v"/>
            </a:pPr>
            <a:r>
              <a:rPr lang="ru-RU" sz="1600" dirty="0" smtClean="0"/>
              <a:t>Этот треугольный робот может научить ребят писать и читать. </a:t>
            </a:r>
          </a:p>
          <a:p>
            <a:pPr>
              <a:buFont typeface="Wingdings" pitchFamily="2" charset="2"/>
              <a:buChar char="v"/>
            </a:pPr>
            <a:endParaRPr lang="ru-RU" sz="1600" dirty="0" smtClean="0"/>
          </a:p>
          <a:p>
            <a:pPr>
              <a:buFont typeface="Wingdings" pitchFamily="2" charset="2"/>
              <a:buChar char="v"/>
            </a:pPr>
            <a:r>
              <a:rPr lang="ru-RU" sz="1600" dirty="0" smtClean="0"/>
              <a:t>Он очень пригодится           в школе.</a:t>
            </a:r>
          </a:p>
          <a:p>
            <a:pPr>
              <a:buFont typeface="Wingdings" pitchFamily="2" charset="2"/>
              <a:buChar char="v"/>
            </a:pPr>
            <a:endParaRPr lang="ru-RU" sz="1600" dirty="0"/>
          </a:p>
        </p:txBody>
      </p:sp>
      <p:sp>
        <p:nvSpPr>
          <p:cNvPr id="22566" name="Rectangle 38"/>
          <p:cNvSpPr>
            <a:spLocks noChangeArrowheads="1"/>
          </p:cNvSpPr>
          <p:nvPr/>
        </p:nvSpPr>
        <p:spPr bwMode="auto">
          <a:xfrm>
            <a:off x="2424113" y="1341438"/>
            <a:ext cx="914400" cy="1492250"/>
          </a:xfrm>
          <a:prstGeom prst="rect">
            <a:avLst/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81" name="AutoShape 53"/>
          <p:cNvSpPr>
            <a:spLocks noChangeArrowheads="1"/>
          </p:cNvSpPr>
          <p:nvPr/>
        </p:nvSpPr>
        <p:spPr bwMode="auto">
          <a:xfrm>
            <a:off x="2357422" y="428604"/>
            <a:ext cx="1057275" cy="914400"/>
          </a:xfrm>
          <a:prstGeom prst="triangle">
            <a:avLst>
              <a:gd name="adj" fmla="val 50000"/>
            </a:avLst>
          </a:prstGeom>
          <a:solidFill>
            <a:srgbClr val="8064A2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3F3151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68" name="Rectangle 40"/>
          <p:cNvSpPr>
            <a:spLocks noChangeArrowheads="1"/>
          </p:cNvSpPr>
          <p:nvPr/>
        </p:nvSpPr>
        <p:spPr bwMode="auto">
          <a:xfrm rot="2266635">
            <a:off x="3338513" y="1479550"/>
            <a:ext cx="269875" cy="676275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67" name="Rectangle 39"/>
          <p:cNvSpPr>
            <a:spLocks noChangeArrowheads="1"/>
          </p:cNvSpPr>
          <p:nvPr/>
        </p:nvSpPr>
        <p:spPr bwMode="auto">
          <a:xfrm rot="-2835009">
            <a:off x="2110581" y="1561307"/>
            <a:ext cx="250825" cy="598488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69" name="Rectangle 41"/>
          <p:cNvSpPr>
            <a:spLocks noChangeArrowheads="1"/>
          </p:cNvSpPr>
          <p:nvPr/>
        </p:nvSpPr>
        <p:spPr bwMode="auto">
          <a:xfrm>
            <a:off x="2565400" y="2881313"/>
            <a:ext cx="236538" cy="566737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70" name="Rectangle 42"/>
          <p:cNvSpPr>
            <a:spLocks noChangeArrowheads="1"/>
          </p:cNvSpPr>
          <p:nvPr/>
        </p:nvSpPr>
        <p:spPr bwMode="auto">
          <a:xfrm>
            <a:off x="2960688" y="2881313"/>
            <a:ext cx="236537" cy="566737"/>
          </a:xfrm>
          <a:prstGeom prst="rect">
            <a:avLst/>
          </a:prstGeom>
          <a:solidFill>
            <a:srgbClr val="9BBB59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4E6128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72" name="Rectangle 44"/>
          <p:cNvSpPr>
            <a:spLocks noChangeArrowheads="1"/>
          </p:cNvSpPr>
          <p:nvPr/>
        </p:nvSpPr>
        <p:spPr bwMode="auto">
          <a:xfrm>
            <a:off x="2960688" y="3489325"/>
            <a:ext cx="525462" cy="212725"/>
          </a:xfrm>
          <a:prstGeom prst="rect">
            <a:avLst/>
          </a:prstGeom>
          <a:solidFill>
            <a:srgbClr val="0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71" name="Rectangle 43"/>
          <p:cNvSpPr>
            <a:spLocks noChangeArrowheads="1"/>
          </p:cNvSpPr>
          <p:nvPr/>
        </p:nvSpPr>
        <p:spPr bwMode="auto">
          <a:xfrm>
            <a:off x="2276475" y="3476625"/>
            <a:ext cx="530225" cy="223838"/>
          </a:xfrm>
          <a:prstGeom prst="rect">
            <a:avLst/>
          </a:prstGeom>
          <a:solidFill>
            <a:srgbClr val="0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73" name="Rectangle 45"/>
          <p:cNvSpPr>
            <a:spLocks noChangeArrowheads="1"/>
          </p:cNvSpPr>
          <p:nvPr/>
        </p:nvSpPr>
        <p:spPr bwMode="auto">
          <a:xfrm>
            <a:off x="2660650" y="1593850"/>
            <a:ext cx="460375" cy="914400"/>
          </a:xfrm>
          <a:prstGeom prst="rect">
            <a:avLst/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75" name="AutoShape 47"/>
          <p:cNvSpPr>
            <a:spLocks noChangeArrowheads="1"/>
          </p:cNvSpPr>
          <p:nvPr/>
        </p:nvSpPr>
        <p:spPr bwMode="auto">
          <a:xfrm>
            <a:off x="2919413" y="787400"/>
            <a:ext cx="141287" cy="136525"/>
          </a:xfrm>
          <a:prstGeom prst="triangle">
            <a:avLst>
              <a:gd name="adj" fmla="val 50000"/>
            </a:avLst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76" name="AutoShape 48"/>
          <p:cNvSpPr>
            <a:spLocks noChangeArrowheads="1"/>
          </p:cNvSpPr>
          <p:nvPr/>
        </p:nvSpPr>
        <p:spPr bwMode="auto">
          <a:xfrm>
            <a:off x="2671763" y="787400"/>
            <a:ext cx="136525" cy="136525"/>
          </a:xfrm>
          <a:prstGeom prst="triangle">
            <a:avLst>
              <a:gd name="adj" fmla="val 50000"/>
            </a:avLst>
          </a:prstGeom>
          <a:solidFill>
            <a:srgbClr val="4F81B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243F60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77" name="Rectangle 49"/>
          <p:cNvSpPr>
            <a:spLocks noChangeArrowheads="1"/>
          </p:cNvSpPr>
          <p:nvPr/>
        </p:nvSpPr>
        <p:spPr bwMode="auto">
          <a:xfrm>
            <a:off x="2760663" y="1182688"/>
            <a:ext cx="158750" cy="82550"/>
          </a:xfrm>
          <a:prstGeom prst="rect">
            <a:avLst/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74" name="AutoShape 46"/>
          <p:cNvSpPr>
            <a:spLocks noChangeArrowheads="1"/>
          </p:cNvSpPr>
          <p:nvPr/>
        </p:nvSpPr>
        <p:spPr bwMode="auto">
          <a:xfrm>
            <a:off x="2719388" y="887413"/>
            <a:ext cx="282575" cy="200025"/>
          </a:xfrm>
          <a:prstGeom prst="triangle">
            <a:avLst>
              <a:gd name="adj" fmla="val 50000"/>
            </a:avLst>
          </a:prstGeom>
          <a:solidFill>
            <a:srgbClr val="000000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7F7F7F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79" name="Rectangle 51"/>
          <p:cNvSpPr>
            <a:spLocks noChangeArrowheads="1"/>
          </p:cNvSpPr>
          <p:nvPr/>
        </p:nvSpPr>
        <p:spPr bwMode="auto">
          <a:xfrm rot="-2231082">
            <a:off x="2901950" y="1163638"/>
            <a:ext cx="158750" cy="44450"/>
          </a:xfrm>
          <a:prstGeom prst="rect">
            <a:avLst/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78" name="Rectangle 50"/>
          <p:cNvSpPr>
            <a:spLocks noChangeArrowheads="1"/>
          </p:cNvSpPr>
          <p:nvPr/>
        </p:nvSpPr>
        <p:spPr bwMode="auto">
          <a:xfrm rot="2051639">
            <a:off x="2630488" y="1163638"/>
            <a:ext cx="177800" cy="63500"/>
          </a:xfrm>
          <a:prstGeom prst="rect">
            <a:avLst/>
          </a:prstGeom>
          <a:solidFill>
            <a:srgbClr val="C0504D"/>
          </a:solidFill>
          <a:ln w="38100">
            <a:solidFill>
              <a:srgbClr val="F2F2F2"/>
            </a:solidFill>
            <a:miter lim="800000"/>
            <a:headEnd/>
            <a:tailEnd/>
          </a:ln>
          <a:effectLst>
            <a:outerShdw dist="28398" dir="3806097" algn="ctr" rotWithShape="0">
              <a:srgbClr val="622423">
                <a:alpha val="50000"/>
              </a:srgbClr>
            </a:outerShdw>
          </a:effec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80" name="Rectangle 52"/>
          <p:cNvSpPr>
            <a:spLocks noChangeArrowheads="1"/>
          </p:cNvSpPr>
          <p:nvPr/>
        </p:nvSpPr>
        <p:spPr bwMode="auto">
          <a:xfrm rot="16200000">
            <a:off x="2582069" y="1935956"/>
            <a:ext cx="581025" cy="176213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sp>
        <p:nvSpPr>
          <p:cNvPr id="22582" name="Rectangle 54"/>
          <p:cNvSpPr>
            <a:spLocks noChangeArrowheads="1"/>
          </p:cNvSpPr>
          <p:nvPr/>
        </p:nvSpPr>
        <p:spPr bwMode="auto">
          <a:xfrm>
            <a:off x="0" y="0"/>
            <a:ext cx="3571868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13250" algn="l"/>
              </a:tabLst>
            </a:pP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83" name="Rectangle 5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13250" algn="l"/>
              </a:tabLst>
            </a:pPr>
            <a: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  <a:t/>
            </a:r>
            <a:br>
              <a:rPr kumimoji="0" lang="ru-RU" sz="18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</a:rPr>
            </a:b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  <a:p>
            <a:pPr marL="0" marR="0" lvl="0" indent="0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4413250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22584" name="Rectangle 5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>
                <a:tab pos="3629025" algn="l"/>
              </a:tabLst>
            </a:pPr>
            <a:r>
              <a:rPr kumimoji="0" lang="ru-RU" sz="14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Times New Roman" pitchFamily="18" charset="0"/>
                <a:ea typeface="Calibri" pitchFamily="34" charset="0"/>
                <a:cs typeface="Times New Roman" pitchFamily="18" charset="0"/>
              </a:rPr>
              <a:t>	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</p:spTree>
  </p:cSld>
  <p:clrMapOvr>
    <a:masterClrMapping/>
  </p:clrMapOvr>
  <p:transition>
    <p:cover dir="r"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7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8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9" dur="8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80"/>
                            </p:stCondLst>
                            <p:childTnLst>
                              <p:par>
                                <p:cTn id="1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25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3080"/>
                            </p:stCondLst>
                            <p:childTnLst>
                              <p:par>
                                <p:cTn id="1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25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4080"/>
                            </p:stCondLst>
                            <p:childTnLst>
                              <p:par>
                                <p:cTn id="2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2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2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25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5080"/>
                            </p:stCondLst>
                            <p:childTnLst>
                              <p:par>
                                <p:cTn id="2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225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6080"/>
                            </p:stCondLst>
                            <p:childTnLst>
                              <p:par>
                                <p:cTn id="3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3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3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6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39" dur="1000"/>
                                        <p:tgtEl>
                                          <p:spTgt spid="225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7080"/>
                            </p:stCondLst>
                            <p:childTnLst>
                              <p:par>
                                <p:cTn id="4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4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45" dur="1000"/>
                                        <p:tgtEl>
                                          <p:spTgt spid="225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8080"/>
                            </p:stCondLst>
                            <p:childTnLst>
                              <p:par>
                                <p:cTn id="4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4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1" dur="1000"/>
                                        <p:tgtEl>
                                          <p:spTgt spid="225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9080"/>
                            </p:stCondLst>
                            <p:childTnLst>
                              <p:par>
                                <p:cTn id="5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5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5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1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225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10080"/>
                            </p:stCondLst>
                            <p:childTnLst>
                              <p:par>
                                <p:cTn id="5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3" dur="1000"/>
                                        <p:tgtEl>
                                          <p:spTgt spid="225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11080"/>
                            </p:stCondLst>
                            <p:childTnLst>
                              <p:par>
                                <p:cTn id="6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6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0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6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80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69" dur="1000"/>
                                        <p:tgtEl>
                                          <p:spTgt spid="225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0" fill="hold">
                            <p:stCondLst>
                              <p:cond delay="12080"/>
                            </p:stCondLst>
                            <p:childTnLst>
                              <p:par>
                                <p:cTn id="7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7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75" dur="1000"/>
                                        <p:tgtEl>
                                          <p:spTgt spid="225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13080"/>
                            </p:stCondLst>
                            <p:childTnLst>
                              <p:par>
                                <p:cTn id="77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79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6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0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1" dur="1000"/>
                                        <p:tgtEl>
                                          <p:spTgt spid="225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14080"/>
                            </p:stCondLst>
                            <p:childTnLst>
                              <p:par>
                                <p:cTn id="83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85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86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87" dur="1000"/>
                                        <p:tgtEl>
                                          <p:spTgt spid="225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5080"/>
                            </p:stCondLst>
                            <p:childTnLst>
                              <p:par>
                                <p:cTn id="89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1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7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2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7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3" dur="1000"/>
                                        <p:tgtEl>
                                          <p:spTgt spid="225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6080"/>
                            </p:stCondLst>
                            <p:childTnLst>
                              <p:par>
                                <p:cTn id="95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97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8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98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8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99" dur="1000"/>
                                        <p:tgtEl>
                                          <p:spTgt spid="225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7080"/>
                            </p:stCondLst>
                            <p:childTnLst>
                              <p:par>
                                <p:cTn id="101" presetID="5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Scale>
                                      <p:cBhvr>
                                        <p:cTn id="103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9"/>
                                        </p:tgtEl>
                                      </p:cBhvr>
                                      <p:from x="250000" y="250000"/>
                                      <p:to x="100000" y="100000"/>
                                    </p:animScale>
                                    <p:animMotion origin="layout" path="M -0.46736 0.92887  C -0.37517 0.88508  -0.02552 0.75279  0.0908 0.66613  C  0.20747 0.57948  0.21649 0.50394  0.23177 0.40825  C 0.24705 0.31256  0.22118 0.15964   0.18264 0.09152  C 0.1441 0.02341  0.03802 0.0  0.0 0.0  " pathEditMode="relative" ptsTypes="">
                                      <p:cBhvr>
                                        <p:cTn id="104" dur="10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57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</p:animMotion>
                                    <p:animEffect transition="in" filter="fade">
                                      <p:cBhvr>
                                        <p:cTn id="105" dur="1000"/>
                                        <p:tgtEl>
                                          <p:spTgt spid="225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6" fill="hold">
                            <p:stCondLst>
                              <p:cond delay="18080"/>
                            </p:stCondLst>
                            <p:childTnLst>
                              <p:par>
                                <p:cTn id="107" presetID="27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50000"/>
                                  </p:iterate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discrete" valueType="clr">
                                      <p:cBhvr override="childStyle">
                                        <p:cTn id="109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anim calcmode="discrete" valueType="clr">
                                      <p:cBhvr>
                                        <p:cTn id="110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clrVal>
                                              <a:schemeClr val="accent2"/>
                                            </p:clrVal>
                                          </p:val>
                                        </p:tav>
                                        <p:tav tm="50000">
                                          <p:val>
                                            <p:clrVal>
                                              <a:schemeClr val="hlink"/>
                                            </p:clrVal>
                                          </p:val>
                                        </p:tav>
                                      </p:tavLst>
                                    </p:anim>
                                    <p:set>
                                      <p:cBhvr>
                                        <p:cTn id="111" dur="80"/>
                                        <p:tgtEl>
                                          <p:spTgt spid="4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2566" grpId="0" animBg="1"/>
      <p:bldP spid="22581" grpId="0" animBg="1"/>
      <p:bldP spid="22568" grpId="0" animBg="1"/>
      <p:bldP spid="22567" grpId="0" animBg="1"/>
      <p:bldP spid="22569" grpId="0" animBg="1"/>
      <p:bldP spid="22570" grpId="0" animBg="1"/>
      <p:bldP spid="22572" grpId="0" animBg="1"/>
      <p:bldP spid="22571" grpId="0" animBg="1"/>
      <p:bldP spid="22573" grpId="0" animBg="1"/>
      <p:bldP spid="22575" grpId="0" animBg="1"/>
      <p:bldP spid="22576" grpId="0" animBg="1"/>
      <p:bldP spid="22577" grpId="0" animBg="1"/>
      <p:bldP spid="22574" grpId="0" animBg="1"/>
      <p:bldP spid="22579" grpId="0" animBg="1"/>
      <p:bldP spid="22578" grpId="0" animBg="1"/>
      <p:bldP spid="22580" grpId="0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2428860" y="500042"/>
            <a:ext cx="6172200" cy="1894362"/>
          </a:xfrm>
        </p:spPr>
        <p:txBody>
          <a:bodyPr>
            <a:normAutofit/>
          </a:bodyPr>
          <a:lstStyle/>
          <a:p>
            <a:r>
              <a:rPr lang="ru-RU" sz="4000" dirty="0" smtClean="0"/>
              <a:t>Вывод: </a:t>
            </a:r>
            <a:endParaRPr lang="ru-RU" sz="40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2357422" y="2714620"/>
            <a:ext cx="6357982" cy="3429024"/>
          </a:xfrm>
        </p:spPr>
        <p:txBody>
          <a:bodyPr>
            <a:normAutofit/>
          </a:bodyPr>
          <a:lstStyle/>
          <a:p>
            <a:r>
              <a:rPr lang="ru-RU" sz="2800" dirty="0" smtClean="0"/>
              <a:t>Выполняя проект, </a:t>
            </a:r>
          </a:p>
          <a:p>
            <a:r>
              <a:rPr lang="ru-RU" sz="2800" dirty="0" smtClean="0"/>
              <a:t>я познакомилась                                с  геометрическими фигурами прямоугольником и треугольником, </a:t>
            </a:r>
          </a:p>
          <a:p>
            <a:r>
              <a:rPr lang="ru-RU" sz="2800" dirty="0" smtClean="0"/>
              <a:t>научилась делать из них различные рисунки.</a:t>
            </a:r>
          </a:p>
          <a:p>
            <a:endParaRPr lang="ru-RU" dirty="0"/>
          </a:p>
        </p:txBody>
      </p:sp>
    </p:spTree>
  </p:cSld>
  <p:clrMapOvr>
    <a:masterClrMapping/>
  </p:clrMapOvr>
  <p:transition>
    <p:wedg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000"/>
                            </p:stCondLst>
                            <p:childTnLst>
                              <p:par>
                                <p:cTn id="17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Эркер">
  <a:themeElements>
    <a:clrScheme name="Эркер">
      <a:dk1>
        <a:sysClr val="windowText" lastClr="000000"/>
      </a:dk1>
      <a:lt1>
        <a:sysClr val="window" lastClr="FFFFFF"/>
      </a:lt1>
      <a:dk2>
        <a:srgbClr val="575F6D"/>
      </a:dk2>
      <a:lt2>
        <a:srgbClr val="FFF39D"/>
      </a:lt2>
      <a:accent1>
        <a:srgbClr val="FE8637"/>
      </a:accent1>
      <a:accent2>
        <a:srgbClr val="7598D9"/>
      </a:accent2>
      <a:accent3>
        <a:srgbClr val="B32C16"/>
      </a:accent3>
      <a:accent4>
        <a:srgbClr val="F5CD2D"/>
      </a:accent4>
      <a:accent5>
        <a:srgbClr val="AEBAD5"/>
      </a:accent5>
      <a:accent6>
        <a:srgbClr val="777C84"/>
      </a:accent6>
      <a:hlink>
        <a:srgbClr val="D2611C"/>
      </a:hlink>
      <a:folHlink>
        <a:srgbClr val="3B435B"/>
      </a:folHlink>
    </a:clrScheme>
    <a:fontScheme name="Эркер">
      <a:majorFont>
        <a:latin typeface="Century Schoolbook"/>
        <a:ea typeface=""/>
        <a:cs typeface=""/>
        <a:font script="Jpan" typeface="ＭＳ Ｐ明朝"/>
        <a:font script="Hang" typeface="휴먼매직체"/>
        <a:font script="Hans" typeface="华文楷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entury Schoolbook"/>
        <a:ea typeface=""/>
        <a:cs typeface=""/>
        <a:font script="Jpan" typeface="ＭＳ Ｐ明朝"/>
        <a:font script="Hang" typeface="휴먼매직체"/>
        <a:font script="Hans" typeface="宋体"/>
        <a:font script="Hant" typeface="新細明體"/>
        <a:font script="Arab" typeface="Times New Roman"/>
        <a:font script="Hebr" typeface="Times New Roman"/>
        <a:font script="Thai" typeface="Kodchiang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Эркер">
      <a:fillStyleLst>
        <a:solidFill>
          <a:schemeClr val="phClr"/>
        </a:solidFill>
        <a:gradFill rotWithShape="1">
          <a:gsLst>
            <a:gs pos="0">
              <a:schemeClr val="phClr">
                <a:tint val="35000"/>
                <a:satMod val="260000"/>
              </a:schemeClr>
            </a:gs>
            <a:gs pos="30000">
              <a:schemeClr val="phClr">
                <a:tint val="38000"/>
                <a:satMod val="260000"/>
              </a:schemeClr>
            </a:gs>
            <a:gs pos="75000">
              <a:schemeClr val="phClr">
                <a:tint val="55000"/>
                <a:satMod val="255000"/>
              </a:schemeClr>
            </a:gs>
            <a:gs pos="100000">
              <a:schemeClr val="phClr">
                <a:tint val="70000"/>
                <a:satMod val="255000"/>
              </a:schemeClr>
            </a:gs>
          </a:gsLst>
          <a:path path="circle">
            <a:fillToRect l="5000" t="100000" r="120000" b="10000"/>
          </a:path>
        </a:gradFill>
        <a:gradFill rotWithShape="1">
          <a:gsLst>
            <a:gs pos="0">
              <a:schemeClr val="phClr">
                <a:shade val="63000"/>
                <a:satMod val="165000"/>
              </a:schemeClr>
            </a:gs>
            <a:gs pos="30000">
              <a:schemeClr val="phClr">
                <a:shade val="58000"/>
                <a:satMod val="165000"/>
              </a:schemeClr>
            </a:gs>
            <a:gs pos="75000">
              <a:schemeClr val="phClr">
                <a:shade val="30000"/>
                <a:satMod val="175000"/>
              </a:schemeClr>
            </a:gs>
            <a:gs pos="100000">
              <a:schemeClr val="phClr">
                <a:shade val="15000"/>
                <a:satMod val="175000"/>
              </a:schemeClr>
            </a:gs>
          </a:gsLst>
          <a:path path="circle">
            <a:fillToRect l="5000" t="100000" r="120000" b="10000"/>
          </a:path>
        </a:gradFill>
      </a:fillStyleLst>
      <a:lnStyleLst>
        <a:ln w="12700" cap="flat" cmpd="sng" algn="ctr">
          <a:solidFill>
            <a:schemeClr val="phClr">
              <a:shade val="70000"/>
              <a:satMod val="15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4925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0800" dist="250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</a:effectStyle>
        <a:effectStyle>
          <a:effectLst>
            <a:outerShdw blurRad="50800" dist="20000" dir="5400000" rotWithShape="0">
              <a:srgbClr val="000000">
                <a:alpha val="4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0"/>
            </a:lightRig>
          </a:scene3d>
          <a:sp3d>
            <a:bevelT w="47625" h="69850"/>
            <a:contourClr>
              <a:schemeClr val="lt1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58000"/>
                <a:satMod val="125000"/>
              </a:schemeClr>
            </a:gs>
            <a:gs pos="40000">
              <a:schemeClr val="phClr">
                <a:tint val="90000"/>
                <a:shade val="90000"/>
                <a:satMod val="120000"/>
              </a:schemeClr>
            </a:gs>
            <a:gs pos="100000">
              <a:schemeClr val="phClr">
                <a:tint val="5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shade val="80000"/>
              </a:schemeClr>
              <a:schemeClr val="phClr">
                <a:tint val="91000"/>
              </a:schemeClr>
            </a:duotone>
          </a:blip>
          <a:tile tx="0" ty="0" sx="40000" sy="50000" flip="y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Oriel</Template>
  <TotalTime>320</TotalTime>
  <Words>369</Words>
  <Application>Microsoft Office PowerPoint</Application>
  <PresentationFormat>Экран (4:3)</PresentationFormat>
  <Paragraphs>70</Paragraphs>
  <Slides>11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11</vt:i4>
      </vt:variant>
    </vt:vector>
  </HeadingPairs>
  <TitlesOfParts>
    <vt:vector size="12" baseType="lpstr">
      <vt:lpstr>Эркер</vt:lpstr>
      <vt:lpstr>Презентация  к факультативному занятию   по программе курса  «Развитие творческого мышления».  Тема: Создать робота из предложенных фигур.</vt:lpstr>
      <vt:lpstr>Цель:</vt:lpstr>
      <vt:lpstr>Задачи:</vt:lpstr>
      <vt:lpstr>1. Что такое прямоугольник. </vt:lpstr>
      <vt:lpstr>2. Что такое треугольник и его виды. </vt:lpstr>
      <vt:lpstr>Виды треугольников </vt:lpstr>
      <vt:lpstr>   3. Разные рисунки из треугольника и прямоугольника. </vt:lpstr>
      <vt:lpstr>Треугольный робот «Карандаш». </vt:lpstr>
      <vt:lpstr>Вывод: </vt:lpstr>
      <vt:lpstr>В ПРЕЗЕНТАЦИИ ИСПОЛЬЗОВАНЫ МАТЕРИАЛЫ ИЗ  СЛЕДУЮЩИХ ИСТОЧНИКОВ :   Литература:</vt:lpstr>
      <vt:lpstr>Спасибо за внимание! 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user</dc:creator>
  <cp:lastModifiedBy>user</cp:lastModifiedBy>
  <cp:revision>38</cp:revision>
  <dcterms:created xsi:type="dcterms:W3CDTF">2014-12-12T17:41:56Z</dcterms:created>
  <dcterms:modified xsi:type="dcterms:W3CDTF">2014-12-22T18:31:54Z</dcterms:modified>
</cp:coreProperties>
</file>