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7" r:id="rId1"/>
  </p:sld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4" r:id="rId9"/>
    <p:sldId id="262" r:id="rId10"/>
    <p:sldId id="263" r:id="rId11"/>
    <p:sldId id="267" r:id="rId12"/>
    <p:sldId id="268" r:id="rId13"/>
    <p:sldId id="269" r:id="rId14"/>
    <p:sldId id="270" r:id="rId15"/>
    <p:sldId id="266" r:id="rId16"/>
    <p:sldId id="271" r:id="rId17"/>
    <p:sldId id="272" r:id="rId18"/>
    <p:sldId id="273" r:id="rId19"/>
    <p:sldId id="274" r:id="rId20"/>
    <p:sldId id="265" r:id="rId21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0939" autoAdjust="0"/>
  </p:normalViewPr>
  <p:slideViewPr>
    <p:cSldViewPr>
      <p:cViewPr>
        <p:scale>
          <a:sx n="50" d="100"/>
          <a:sy n="50" d="100"/>
        </p:scale>
        <p:origin x="-2544" y="-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5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6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194564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194565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pitchFamily="18" charset="0"/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dt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7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8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70B24-5522-49F1-9ADB-5460C6D7C3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5B5670B-F079-485F-92D5-42170D9E1E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490C5E1-1FD4-4961-A6D2-65C8100CA90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7E544E-8561-45FE-8B90-39478CE401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19051B-1FA3-485C-857B-D2089D9153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56E4950-895D-48F4-9F55-0DF11F0E89E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F170686-D2A3-4BBA-8A0E-DBF0E114A9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010196-CEEC-4276-827F-9BA6795E88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088E5A-6F5A-4207-A77C-3735688A1F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03BEC9-6199-4E34-9A70-46CB2D59A9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10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3AB23C0-467A-490E-BD27-F924CCABB28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538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193539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193540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193541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 sz="2400"/>
          </a:p>
        </p:txBody>
      </p:sp>
      <p:sp>
        <p:nvSpPr>
          <p:cNvPr id="193542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31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93544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>
              <a:defRPr kumimoji="0"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3545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>
              <a:defRPr kumimoji="0"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93546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kumimoji="0" sz="1400"/>
            </a:lvl1pPr>
          </a:lstStyle>
          <a:p>
            <a:pPr>
              <a:defRPr/>
            </a:pPr>
            <a:fld id="{7888C4E3-C58A-4B05-A9A5-89DAD0E113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804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jpe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ext Box 6"/>
          <p:cNvSpPr txBox="1">
            <a:spLocks noChangeArrowheads="1"/>
          </p:cNvSpPr>
          <p:nvPr/>
        </p:nvSpPr>
        <p:spPr bwMode="auto">
          <a:xfrm>
            <a:off x="285720" y="428604"/>
            <a:ext cx="8424863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dirty="0">
                <a:solidFill>
                  <a:schemeClr val="hlink"/>
                </a:solidFill>
              </a:rPr>
              <a:t>РОДИТЕЛЬСКОЕ СОБРАНИЕ</a:t>
            </a:r>
          </a:p>
        </p:txBody>
      </p:sp>
      <p:sp>
        <p:nvSpPr>
          <p:cNvPr id="3075" name="Text Box 7"/>
          <p:cNvSpPr txBox="1">
            <a:spLocks noChangeArrowheads="1"/>
          </p:cNvSpPr>
          <p:nvPr/>
        </p:nvSpPr>
        <p:spPr bwMode="auto">
          <a:xfrm>
            <a:off x="0" y="2133600"/>
            <a:ext cx="9324975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500" b="1">
                <a:solidFill>
                  <a:schemeClr val="hlink"/>
                </a:solidFill>
              </a:rPr>
              <a:t>«ОТВЕТСТВЕННОСТЬ, САМООЦЕНКА И САМОКОНТРОЛЬ. КАК ИХ РАЗВИВАТЬ»</a:t>
            </a:r>
          </a:p>
          <a:p>
            <a:pPr>
              <a:spcBef>
                <a:spcPct val="50000"/>
              </a:spcBef>
            </a:pPr>
            <a:endParaRPr lang="ru-RU" sz="3500">
              <a:solidFill>
                <a:schemeClr val="hlin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468313" y="336550"/>
            <a:ext cx="7921625" cy="5033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kumimoji="0" lang="ru-RU" sz="2800" b="1"/>
              <a:t>Самооценка тесно связана с уровнем притязаний личности, с желаемым уровнем ее самооценки. </a:t>
            </a:r>
          </a:p>
          <a:p>
            <a:r>
              <a:rPr kumimoji="0" lang="ru-RU" sz="2800" b="1"/>
              <a:t>Психолог Джемс вывел формулу, которая показывает зависимость самооценки человека от его притязаний.</a:t>
            </a:r>
          </a:p>
          <a:p>
            <a:r>
              <a:rPr kumimoji="0" lang="ru-RU" sz="2800"/>
              <a:t>                       </a:t>
            </a:r>
          </a:p>
          <a:p>
            <a:r>
              <a:rPr kumimoji="0" lang="ru-RU" sz="2800"/>
              <a:t> </a:t>
            </a:r>
          </a:p>
          <a:p>
            <a:endParaRPr kumimoji="0" lang="ru-RU" sz="2800"/>
          </a:p>
          <a:p>
            <a:r>
              <a:rPr kumimoji="0" lang="ru-RU" sz="3600" b="1">
                <a:solidFill>
                  <a:schemeClr val="hlink"/>
                </a:solidFill>
              </a:rPr>
              <a:t>Самооценка =  ____Успех______</a:t>
            </a:r>
          </a:p>
          <a:p>
            <a:r>
              <a:rPr kumimoji="0" lang="ru-RU" sz="3600" b="1">
                <a:solidFill>
                  <a:schemeClr val="hlink"/>
                </a:solidFill>
              </a:rPr>
              <a:t>                               Притязания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0" y="620713"/>
            <a:ext cx="89296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827088" y="404813"/>
            <a:ext cx="6337300" cy="2655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800" b="1">
                <a:solidFill>
                  <a:schemeClr val="hlink"/>
                </a:solidFill>
              </a:rPr>
              <a:t>Формирование самооценки:</a:t>
            </a:r>
            <a:r>
              <a:rPr lang="ru-RU" sz="2800" b="1"/>
              <a:t> 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800"/>
              <a:t> </a:t>
            </a:r>
            <a:r>
              <a:rPr lang="ru-RU" sz="2800" b="1"/>
              <a:t>Отношение окружающих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800" b="1"/>
              <a:t> Осознание самим ребенком особенностей своей деятельности, её хода и результатов.</a:t>
            </a:r>
            <a:r>
              <a:rPr lang="ru-RU" sz="2800"/>
              <a:t> </a:t>
            </a:r>
          </a:p>
        </p:txBody>
      </p:sp>
      <p:pic>
        <p:nvPicPr>
          <p:cNvPr id="13316" name="Picture 4" descr="large_50676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3141663"/>
            <a:ext cx="316865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5" descr="short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933825"/>
            <a:ext cx="3529012" cy="235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3203575" y="188913"/>
            <a:ext cx="5616575" cy="3935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kumimoji="0" lang="ru-RU" sz="2800" b="1"/>
              <a:t>На начальных этапах развития ребенок оценивает преимущественно свои физические качества и возможности ("Я большой","Я сильный"), затем начинают осознаваться и оцениваться практические умения, поступки, моральные качества.</a:t>
            </a:r>
          </a:p>
        </p:txBody>
      </p:sp>
      <p:pic>
        <p:nvPicPr>
          <p:cNvPr id="14339" name="Picture 4" descr="shjajddstnsrjgwegne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9388" y="188913"/>
            <a:ext cx="2808287" cy="3744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 descr="179024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0" y="4076700"/>
            <a:ext cx="3240088" cy="2630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250825" y="1916113"/>
            <a:ext cx="8713788" cy="2227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kumimoji="0" lang="ru-RU" sz="2800" b="1"/>
              <a:t>В младшем школьном возрасте ведущей является учебная деятельность; именно от ее хода и зависит в решающей степени формирование самооценки ребенка, она прямо связана с его успеваемостью, успехами в учении.</a:t>
            </a:r>
          </a:p>
        </p:txBody>
      </p:sp>
      <p:pic>
        <p:nvPicPr>
          <p:cNvPr id="15363" name="Picture 3" descr="p1627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6100" y="3789363"/>
            <a:ext cx="38100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4" descr="IMG_534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116013" y="49213"/>
            <a:ext cx="2951162" cy="196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323850" y="404813"/>
            <a:ext cx="8569325" cy="1373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kumimoji="0" lang="ru-RU" sz="2800" b="1"/>
              <a:t>Самооценка подростка формируется в процессе его равнения на те моральные ценности и требования, которые приняты в кругу сверстников.</a:t>
            </a:r>
          </a:p>
        </p:txBody>
      </p:sp>
      <p:pic>
        <p:nvPicPr>
          <p:cNvPr id="16387" name="Picture 3" descr="IMG_568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989138"/>
            <a:ext cx="2808288" cy="187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4" descr="a22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59113" y="2997200"/>
            <a:ext cx="2879725" cy="2303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5" descr="0_4ec2_827ceb5e_XL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903913" y="4373563"/>
            <a:ext cx="3240087" cy="2484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4"/>
          <p:cNvSpPr>
            <a:spLocks noChangeArrowheads="1"/>
          </p:cNvSpPr>
          <p:nvPr/>
        </p:nvSpPr>
        <p:spPr bwMode="auto">
          <a:xfrm>
            <a:off x="468313" y="692150"/>
            <a:ext cx="741680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kumimoji="0" lang="ru-RU" sz="2800" b="1">
                <a:solidFill>
                  <a:schemeClr val="hlink"/>
                </a:solidFill>
              </a:rPr>
              <a:t>Родителям необходимо:</a:t>
            </a:r>
            <a:r>
              <a:rPr kumimoji="0" lang="ru-RU" sz="2800" b="1"/>
              <a:t> </a:t>
            </a:r>
          </a:p>
          <a:p>
            <a:pPr>
              <a:buFontTx/>
              <a:buChar char="•"/>
            </a:pPr>
            <a:r>
              <a:rPr kumimoji="0" lang="ru-RU" sz="2800" b="1"/>
              <a:t> создавать “ситуацию успеха”; </a:t>
            </a:r>
          </a:p>
          <a:p>
            <a:pPr>
              <a:buFontTx/>
              <a:buChar char="•"/>
            </a:pPr>
            <a:r>
              <a:rPr kumimoji="0" lang="ru-RU" sz="2800" b="1"/>
              <a:t> возвышать детей в их собственных глазах; </a:t>
            </a:r>
          </a:p>
          <a:p>
            <a:pPr>
              <a:buFontTx/>
              <a:buChar char="•"/>
            </a:pPr>
            <a:r>
              <a:rPr kumimoji="0" lang="ru-RU" sz="2800" b="1"/>
              <a:t> хвалить  даже за небольшой успех.</a:t>
            </a:r>
          </a:p>
        </p:txBody>
      </p:sp>
      <p:pic>
        <p:nvPicPr>
          <p:cNvPr id="17411" name="Picture 5" descr="89f6eb07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27313" y="2924175"/>
            <a:ext cx="3810000" cy="2533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4"/>
          <p:cNvSpPr>
            <a:spLocks noChangeArrowheads="1"/>
          </p:cNvSpPr>
          <p:nvPr/>
        </p:nvSpPr>
        <p:spPr bwMode="auto">
          <a:xfrm>
            <a:off x="179388" y="549275"/>
            <a:ext cx="8785225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kumimoji="0" lang="ru-RU" sz="2800" b="1" dirty="0">
                <a:solidFill>
                  <a:schemeClr val="hlink"/>
                </a:solidFill>
              </a:rPr>
              <a:t>Самоконтроль </a:t>
            </a:r>
            <a:r>
              <a:rPr kumimoji="0" lang="ru-RU" sz="2800" b="1" dirty="0"/>
              <a:t>- одна из характеристик свободы и ответственности личности. </a:t>
            </a:r>
          </a:p>
        </p:txBody>
      </p:sp>
      <p:pic>
        <p:nvPicPr>
          <p:cNvPr id="18435" name="Picture 5" descr="j022779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2276475"/>
            <a:ext cx="5543550" cy="3640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4"/>
          <p:cNvSpPr>
            <a:spLocks noChangeArrowheads="1"/>
          </p:cNvSpPr>
          <p:nvPr/>
        </p:nvSpPr>
        <p:spPr bwMode="auto">
          <a:xfrm>
            <a:off x="468313" y="260350"/>
            <a:ext cx="7991475" cy="265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kumimoji="0" lang="ru-RU" sz="2800" b="1" dirty="0">
                <a:solidFill>
                  <a:schemeClr val="hlink"/>
                </a:solidFill>
              </a:rPr>
              <a:t>Самоконтроль включает в себя:</a:t>
            </a:r>
            <a:r>
              <a:rPr kumimoji="0" lang="ru-RU" sz="2800" dirty="0"/>
              <a:t> </a:t>
            </a:r>
          </a:p>
          <a:p>
            <a:pPr>
              <a:buFontTx/>
              <a:buChar char="•"/>
            </a:pPr>
            <a:r>
              <a:rPr kumimoji="0" lang="ru-RU" sz="2800" dirty="0"/>
              <a:t> </a:t>
            </a:r>
            <a:r>
              <a:rPr kumimoji="0" lang="ru-RU" sz="2800" b="1" dirty="0"/>
              <a:t>поведенческий самоконтроль: контроль </a:t>
            </a:r>
            <a:r>
              <a:rPr kumimoji="0" lang="ru-RU" sz="2800" b="1" dirty="0" smtClean="0"/>
              <a:t>собственных </a:t>
            </a:r>
            <a:r>
              <a:rPr kumimoji="0" lang="ru-RU" sz="2800" b="1" dirty="0"/>
              <a:t>действий и воздействий, </a:t>
            </a:r>
          </a:p>
          <a:p>
            <a:pPr>
              <a:buFontTx/>
              <a:buChar char="•"/>
            </a:pPr>
            <a:r>
              <a:rPr kumimoji="0" lang="ru-RU" sz="2800" b="1" dirty="0"/>
              <a:t> эмоциональный самоконтроль: контроль собственных эмоций и состояний. </a:t>
            </a:r>
          </a:p>
          <a:p>
            <a:pPr eaLnBrk="0" hangingPunct="0"/>
            <a:endParaRPr kumimoji="0" lang="ru-RU" sz="2800" b="1" dirty="0">
              <a:latin typeface="Arial" charset="0"/>
            </a:endParaRPr>
          </a:p>
        </p:txBody>
      </p:sp>
      <p:pic>
        <p:nvPicPr>
          <p:cNvPr id="19459" name="Picture 5" descr="deficiency disease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2636838"/>
            <a:ext cx="2422525" cy="3671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 descr="2gm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6325" y="2133600"/>
            <a:ext cx="2451100" cy="3671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Rectangle 4"/>
          <p:cNvSpPr>
            <a:spLocks noChangeArrowheads="1"/>
          </p:cNvSpPr>
          <p:nvPr/>
        </p:nvSpPr>
        <p:spPr bwMode="auto">
          <a:xfrm>
            <a:off x="179388" y="260350"/>
            <a:ext cx="8640762" cy="5643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kumimoji="0" lang="ru-RU" sz="2800" b="1" dirty="0">
                <a:solidFill>
                  <a:schemeClr val="hlink"/>
                </a:solidFill>
              </a:rPr>
              <a:t>Этапы формирования самоконтроля:</a:t>
            </a:r>
          </a:p>
          <a:p>
            <a:endParaRPr kumimoji="0" lang="ru-RU" sz="2800" b="1" dirty="0">
              <a:solidFill>
                <a:schemeClr val="hlink"/>
              </a:solidFill>
            </a:endParaRPr>
          </a:p>
          <a:p>
            <a:pPr>
              <a:buFontTx/>
              <a:buChar char="•"/>
            </a:pPr>
            <a:r>
              <a:rPr kumimoji="0" lang="ru-RU" sz="2800" b="1" dirty="0"/>
              <a:t> 1-й этап. Ребёнок должен научиться понимать и принимать контроль родителей и учителей.</a:t>
            </a:r>
          </a:p>
          <a:p>
            <a:endParaRPr kumimoji="0" lang="ru-RU" sz="2800" b="1" dirty="0"/>
          </a:p>
          <a:p>
            <a:pPr>
              <a:buFontTx/>
              <a:buChar char="•"/>
            </a:pPr>
            <a:r>
              <a:rPr kumimoji="0" lang="ru-RU" sz="2800" b="1" dirty="0"/>
              <a:t> 2-й этап. Он должен научиться  наблюдать и анализировать учебную деятельность своих товарищей.</a:t>
            </a:r>
          </a:p>
          <a:p>
            <a:endParaRPr kumimoji="0" lang="ru-RU" sz="2800" b="1" dirty="0"/>
          </a:p>
          <a:p>
            <a:pPr>
              <a:buFontTx/>
              <a:buChar char="•"/>
            </a:pPr>
            <a:r>
              <a:rPr kumimoji="0" lang="ru-RU" sz="2800" b="1" dirty="0"/>
              <a:t> 3-й этап. Ему необходимо научиться осуществлять наблюдение за своей учебной деятельностью (ее самоанализ, самооценка и </a:t>
            </a:r>
            <a:r>
              <a:rPr kumimoji="0" lang="ru-RU" sz="2800" b="1" dirty="0" err="1"/>
              <a:t>самокоррекция</a:t>
            </a:r>
            <a:r>
              <a:rPr kumimoji="0" lang="ru-RU" sz="2800" b="1" dirty="0"/>
              <a:t>).</a:t>
            </a:r>
          </a:p>
          <a:p>
            <a:pPr eaLnBrk="0" hangingPunct="0"/>
            <a:endParaRPr kumimoji="0" lang="ru-RU" sz="2800" b="1" dirty="0"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4"/>
          <p:cNvSpPr txBox="1">
            <a:spLocks noChangeArrowheads="1"/>
          </p:cNvSpPr>
          <p:nvPr/>
        </p:nvSpPr>
        <p:spPr bwMode="auto">
          <a:xfrm>
            <a:off x="539750" y="188913"/>
            <a:ext cx="8135938" cy="1801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 i="1" dirty="0">
                <a:solidFill>
                  <a:schemeClr val="hlink"/>
                </a:solidFill>
              </a:rPr>
              <a:t>Письмо-обращение.</a:t>
            </a:r>
          </a:p>
          <a:p>
            <a:pPr>
              <a:spcBef>
                <a:spcPct val="50000"/>
              </a:spcBef>
            </a:pPr>
            <a:r>
              <a:rPr lang="ru-RU" sz="2800" b="1" i="1" dirty="0"/>
              <a:t>Кому: </a:t>
            </a:r>
            <a:r>
              <a:rPr lang="ru-RU" sz="2800" b="1" dirty="0"/>
              <a:t>родителям.</a:t>
            </a:r>
          </a:p>
          <a:p>
            <a:pPr>
              <a:spcBef>
                <a:spcPct val="50000"/>
              </a:spcBef>
            </a:pPr>
            <a:r>
              <a:rPr lang="ru-RU" sz="2800" b="1" i="1" dirty="0"/>
              <a:t>От кого: </a:t>
            </a:r>
            <a:r>
              <a:rPr lang="ru-RU" sz="2800" b="1" dirty="0"/>
              <a:t>детей разных времён и народов.</a:t>
            </a:r>
            <a:endParaRPr lang="ru-RU" sz="2800" b="1" i="1" dirty="0"/>
          </a:p>
        </p:txBody>
      </p:sp>
      <p:pic>
        <p:nvPicPr>
          <p:cNvPr id="21507" name="Picture 5" descr="sochelp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4724400"/>
            <a:ext cx="3024188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8" name="Rectangle 6"/>
          <p:cNvSpPr>
            <a:spLocks noChangeArrowheads="1"/>
          </p:cNvSpPr>
          <p:nvPr/>
        </p:nvSpPr>
        <p:spPr bwMode="auto">
          <a:xfrm>
            <a:off x="539750" y="2171700"/>
            <a:ext cx="842486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kumimoji="0" lang="ru-RU" sz="2400" b="1" i="1" dirty="0"/>
              <a:t>1. Не портите меня. Я прекрасно знаю, что я не должен получать всего, о чем прошу. Я просто проверяю вас.</a:t>
            </a:r>
            <a:r>
              <a:rPr kumimoji="0" lang="ru-RU" sz="2400" dirty="0"/>
              <a:t> </a:t>
            </a:r>
          </a:p>
        </p:txBody>
      </p:sp>
      <p:sp>
        <p:nvSpPr>
          <p:cNvPr id="21509" name="Rectangle 7"/>
          <p:cNvSpPr>
            <a:spLocks noChangeArrowheads="1"/>
          </p:cNvSpPr>
          <p:nvPr/>
        </p:nvSpPr>
        <p:spPr bwMode="auto">
          <a:xfrm>
            <a:off x="539750" y="2852738"/>
            <a:ext cx="799306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kumimoji="0" lang="ru-RU" sz="2400" b="1" i="1" dirty="0"/>
              <a:t>2.Не бойтесь проявлять твердость по отношению ко мне. Я предпочитаю это. Это позволяет мне знать меру и место.</a:t>
            </a:r>
            <a:r>
              <a:rPr kumimoji="0" lang="ru-RU" sz="2400" b="1" dirty="0"/>
              <a:t> </a:t>
            </a:r>
          </a:p>
        </p:txBody>
      </p:sp>
      <p:sp>
        <p:nvSpPr>
          <p:cNvPr id="21510" name="Rectangle 8"/>
          <p:cNvSpPr>
            <a:spLocks noChangeArrowheads="1"/>
          </p:cNvSpPr>
          <p:nvPr/>
        </p:nvSpPr>
        <p:spPr bwMode="auto">
          <a:xfrm>
            <a:off x="539750" y="3933825"/>
            <a:ext cx="80645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just"/>
            <a:r>
              <a:rPr kumimoji="0" lang="ru-RU" sz="2400" b="1" i="1" dirty="0"/>
              <a:t>3.Не применяйте силу в отношениях со мной. Иначе это научит меня думать, что сила — это все, что имеет значение. С большей готовностью </a:t>
            </a:r>
          </a:p>
          <a:p>
            <a:pPr algn="just"/>
            <a:r>
              <a:rPr kumimoji="0" lang="ru-RU" sz="2400" b="1" i="1" dirty="0"/>
              <a:t>я восприму ваше руководство мной.</a:t>
            </a:r>
            <a:r>
              <a:rPr kumimoji="0" lang="ru-RU" sz="2400" b="1" dirty="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6"/>
          <p:cNvSpPr>
            <a:spLocks noChangeArrowheads="1"/>
          </p:cNvSpPr>
          <p:nvPr/>
        </p:nvSpPr>
        <p:spPr bwMode="auto">
          <a:xfrm>
            <a:off x="1619250" y="120650"/>
            <a:ext cx="7272338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kumimoji="0" lang="ru-RU" sz="2800" b="1"/>
              <a:t>Тот человек, которого ты любишь во мне,                                                                                                                                                                                                              конечно, лучше меня: я не такой. </a:t>
            </a:r>
          </a:p>
          <a:p>
            <a:r>
              <a:rPr kumimoji="0" lang="ru-RU" sz="2800" b="1"/>
              <a:t>Но ты люби, и я постараюсь быть лучше себя. </a:t>
            </a:r>
          </a:p>
          <a:p>
            <a:r>
              <a:rPr kumimoji="0" lang="ru-RU" sz="2800" b="1"/>
              <a:t>                                                    М.М.Пришвин</a:t>
            </a:r>
            <a:r>
              <a:rPr kumimoji="0" lang="ru-RU" sz="2800"/>
              <a:t> </a:t>
            </a:r>
          </a:p>
        </p:txBody>
      </p:sp>
      <p:pic>
        <p:nvPicPr>
          <p:cNvPr id="4099" name="Picture 7" descr="9007110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349500"/>
            <a:ext cx="5545138" cy="3692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323850" y="476250"/>
            <a:ext cx="84248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kumimoji="0" lang="ru-RU" sz="2800" b="1"/>
              <a:t>Помните, что у вас есть самое великое чудо на свете. </a:t>
            </a:r>
            <a:r>
              <a:rPr kumimoji="0" lang="ru-RU" sz="2800" b="1">
                <a:solidFill>
                  <a:schemeClr val="hlink"/>
                </a:solidFill>
              </a:rPr>
              <a:t>Это чудо — Я, ВАШ РЕБЕНОК!</a:t>
            </a:r>
          </a:p>
        </p:txBody>
      </p:sp>
      <p:pic>
        <p:nvPicPr>
          <p:cNvPr id="22531" name="Picture 4" descr="1219823127_16f348ddd65c4545354fb6f0c542841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79613" y="1557338"/>
            <a:ext cx="4762500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260350"/>
            <a:ext cx="9144000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kumimoji="0" lang="ru-RU" sz="2800" b="1">
                <a:solidFill>
                  <a:schemeClr val="hlink"/>
                </a:solidFill>
              </a:rPr>
              <a:t>Ответственность</a:t>
            </a:r>
            <a:r>
              <a:rPr kumimoji="0" lang="ru-RU" sz="2800"/>
              <a:t> - </a:t>
            </a:r>
            <a:r>
              <a:rPr kumimoji="0" lang="ru-RU" sz="2800" b="1"/>
              <a:t>это искреннее и добровольное признание необходимости заботиться о себе и о других.</a:t>
            </a:r>
          </a:p>
        </p:txBody>
      </p:sp>
      <p:pic>
        <p:nvPicPr>
          <p:cNvPr id="5123" name="Picture 3" descr="22453904_22110489_1207426269_s2hdd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628775"/>
            <a:ext cx="2808287" cy="2767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5" descr="0000991906-preview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35375" y="2420938"/>
            <a:ext cx="2170113" cy="325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5" name="Picture 6" descr="c21597c5231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4365625"/>
            <a:ext cx="2854325" cy="21415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3"/>
          <p:cNvSpPr txBox="1">
            <a:spLocks noChangeArrowheads="1"/>
          </p:cNvSpPr>
          <p:nvPr/>
        </p:nvSpPr>
        <p:spPr bwMode="auto">
          <a:xfrm>
            <a:off x="250825" y="260350"/>
            <a:ext cx="8893175" cy="5457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3200" b="1">
                <a:solidFill>
                  <a:schemeClr val="hlink"/>
                </a:solidFill>
              </a:rPr>
              <a:t>Условия воспитания ответственности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3200" b="1"/>
              <a:t> Самоуважение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3200" b="1"/>
              <a:t> Разумные ограничения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3200" b="1"/>
              <a:t> Продолжительность и постепенность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3200" b="1"/>
              <a:t> Учет возрастных и индивидуальных                особенностей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3200" b="1"/>
              <a:t> Учет особенностей характера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3200" b="1"/>
              <a:t> Учет личного опыта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971550" y="0"/>
            <a:ext cx="662463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2800" b="1">
                <a:solidFill>
                  <a:schemeClr val="hlink"/>
                </a:solidFill>
              </a:rPr>
              <a:t>Воспитание ответственности</a:t>
            </a:r>
          </a:p>
        </p:txBody>
      </p:sp>
      <p:sp>
        <p:nvSpPr>
          <p:cNvPr id="7171" name="Text Box 3"/>
          <p:cNvSpPr txBox="1">
            <a:spLocks noChangeArrowheads="1"/>
          </p:cNvSpPr>
          <p:nvPr/>
        </p:nvSpPr>
        <p:spPr bwMode="auto">
          <a:xfrm>
            <a:off x="179388" y="568325"/>
            <a:ext cx="8496300" cy="671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Char char="•"/>
            </a:pPr>
            <a:r>
              <a:rPr lang="ru-RU" sz="2800" b="1"/>
              <a:t>Ребёнок должен ощущать себя                 равноправным членом семьи</a:t>
            </a:r>
          </a:p>
          <a:p>
            <a:pPr>
              <a:spcBef>
                <a:spcPct val="50000"/>
              </a:spcBef>
              <a:buFontTx/>
              <a:buChar char="•"/>
            </a:pPr>
            <a:endParaRPr lang="ru-RU" sz="2800" b="1"/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800" b="1"/>
              <a:t>Не надо торопить, позвольте выполнить ответственные задания в удобном для него темпе</a:t>
            </a:r>
          </a:p>
          <a:p>
            <a:pPr>
              <a:spcBef>
                <a:spcPct val="50000"/>
              </a:spcBef>
            </a:pPr>
            <a:endParaRPr lang="ru-RU" sz="2800" b="1"/>
          </a:p>
          <a:p>
            <a:pPr>
              <a:spcBef>
                <a:spcPct val="50000"/>
              </a:spcBef>
            </a:pPr>
            <a:endParaRPr lang="ru-RU" sz="2800" b="1"/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800" b="1"/>
              <a:t>Сделайте так, чтобы ребенок на                  собственном опыте узнал, к чему ведёт безответственность.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ru-RU" sz="2800" b="1"/>
              <a:t>Поручайте ему посильное дело</a:t>
            </a:r>
            <a:r>
              <a:rPr lang="ru-RU" sz="2800"/>
              <a:t> </a:t>
            </a:r>
          </a:p>
          <a:p>
            <a:pPr>
              <a:spcBef>
                <a:spcPct val="50000"/>
              </a:spcBef>
            </a:pPr>
            <a:endParaRPr lang="ru-RU" sz="2800"/>
          </a:p>
        </p:txBody>
      </p:sp>
      <p:pic>
        <p:nvPicPr>
          <p:cNvPr id="7172" name="Picture 4" descr="6528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24525" y="404813"/>
            <a:ext cx="2879725" cy="1863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3" name="Picture 5" descr="mishawateri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804025" y="4437063"/>
            <a:ext cx="1724025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4" name="Picture 6" descr="160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835150" y="3141663"/>
            <a:ext cx="2159000" cy="1614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ChangeArrowheads="1"/>
          </p:cNvSpPr>
          <p:nvPr/>
        </p:nvSpPr>
        <p:spPr bwMode="auto">
          <a:xfrm>
            <a:off x="1692275" y="333375"/>
            <a:ext cx="67691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>
                <a:solidFill>
                  <a:schemeClr val="hlink"/>
                </a:solidFill>
              </a:rPr>
              <a:t>Воспитание ответственности</a:t>
            </a: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395288" y="981075"/>
            <a:ext cx="7993062" cy="308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ru-RU" sz="2800"/>
              <a:t>  </a:t>
            </a:r>
            <a:r>
              <a:rPr lang="ru-RU" sz="2800" b="1"/>
              <a:t>Помните, что дети способны на большее  </a:t>
            </a:r>
          </a:p>
          <a:p>
            <a:pPr>
              <a:buFontTx/>
              <a:buChar char="•"/>
            </a:pPr>
            <a:r>
              <a:rPr lang="ru-RU" sz="2800" b="1"/>
              <a:t>  Если ребёнок не справился с работой или повёл себя безответственно, постарайтесь понять его и показать,  как надо делать </a:t>
            </a:r>
          </a:p>
          <a:p>
            <a:pPr>
              <a:buFontTx/>
              <a:buChar char="•"/>
            </a:pPr>
            <a:r>
              <a:rPr lang="ru-RU" sz="2800" b="1"/>
              <a:t>  Постарайтесь сделать так, чтобы забота о других (и забота о себе тоже) связывалась с положительными эмоциями</a:t>
            </a:r>
            <a:r>
              <a:rPr lang="ru-RU" sz="2800"/>
              <a:t> </a:t>
            </a:r>
          </a:p>
        </p:txBody>
      </p:sp>
      <p:pic>
        <p:nvPicPr>
          <p:cNvPr id="8196" name="Picture 4" descr="1258632140_1223884450_0lik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67400" y="3716338"/>
            <a:ext cx="1901825" cy="288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7" name="Picture 5" descr="09_children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4365625"/>
            <a:ext cx="2519363" cy="2062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175636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50825" y="184150"/>
            <a:ext cx="8642350" cy="6484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6659563" y="333375"/>
            <a:ext cx="1558925" cy="23749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scene3d>
              <a:camera prst="legacyPerspectiveTopLeft"/>
              <a:lightRig rig="legacyNormal3" dir="r"/>
            </a:scene3d>
            <a:sp3d extrusionH="201600" prstMaterial="legacyMetal">
              <a:extrusionClr>
                <a:srgbClr val="FFFFFF"/>
              </a:extrusionClr>
            </a:sp3d>
          </a:bodyPr>
          <a:lstStyle/>
          <a:p>
            <a:pPr algn="ctr"/>
            <a:r>
              <a:rPr lang="ru-RU" sz="3600" kern="10">
                <a:ln w="9525">
                  <a:round/>
                  <a:headEnd/>
                  <a:tailEnd/>
                </a:ln>
                <a:solidFill>
                  <a:schemeClr val="hlink"/>
                </a:solidFill>
                <a:latin typeface="Times New Roman"/>
                <a:cs typeface="Times New Roman"/>
              </a:rPr>
              <a:t>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539750" y="333375"/>
            <a:ext cx="8353425" cy="5453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kumimoji="0" lang="ru-RU" sz="3200" b="1"/>
              <a:t>Прежде, чем научить своего ребенка принимать серьезные и ответственные решения, отвечать за свои действия, заботиться о близких, родители должны научиться все это делать сами, должны проникнуться чувством ответственности.</a:t>
            </a:r>
          </a:p>
          <a:p>
            <a:r>
              <a:rPr kumimoji="0" lang="ru-RU" sz="3200" b="1"/>
              <a:t>Научите вашего ребенка заботиться о других людях. Он поймет, что забота о близких людях необходима, что она может приносить радость и ему, если у них все в порядке.</a:t>
            </a:r>
            <a:r>
              <a:rPr kumimoji="0" lang="ru-RU" sz="3200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468313" y="260350"/>
            <a:ext cx="8280400" cy="1373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kumimoji="0" lang="ru-RU" sz="2800" b="1">
                <a:solidFill>
                  <a:schemeClr val="hlink"/>
                </a:solidFill>
              </a:rPr>
              <a:t>Самооценка</a:t>
            </a:r>
            <a:r>
              <a:rPr kumimoji="0" lang="ru-RU" sz="2800" b="1"/>
              <a:t> -</a:t>
            </a:r>
            <a:r>
              <a:rPr kumimoji="0" lang="ru-RU" sz="2800"/>
              <a:t> </a:t>
            </a:r>
            <a:r>
              <a:rPr kumimoji="0" lang="ru-RU" sz="2800" b="1"/>
              <a:t>это оценка человеком самого себя: своих качеств, возможностей, способностей, особенностей своей деятельности. </a:t>
            </a:r>
          </a:p>
        </p:txBody>
      </p:sp>
      <p:pic>
        <p:nvPicPr>
          <p:cNvPr id="11267" name="Picture 3" descr="i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2276475"/>
            <a:ext cx="3816350" cy="2544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8" name="Picture 4" descr="ae864dcb6f2d5e276959c9270f5a81d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3429000"/>
            <a:ext cx="3600450" cy="294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ct Overview">
  <a:themeElements>
    <a:clrScheme name="Project Overview 1">
      <a:dk1>
        <a:srgbClr val="000000"/>
      </a:dk1>
      <a:lt1>
        <a:srgbClr val="FFFFFF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DA"/>
      </a:accent4>
      <a:accent5>
        <a:srgbClr val="AAE2FF"/>
      </a:accent5>
      <a:accent6>
        <a:srgbClr val="00E7B9"/>
      </a:accent6>
      <a:hlink>
        <a:srgbClr val="FF3300"/>
      </a:hlink>
      <a:folHlink>
        <a:srgbClr val="FF7C80"/>
      </a:folHlink>
    </a:clrScheme>
    <a:fontScheme name="Project Overvie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Project Overview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Overview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Overview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Project Overview</Template>
  <TotalTime>402</TotalTime>
  <Words>634</Words>
  <Application>Microsoft Office PowerPoint</Application>
  <PresentationFormat>Экран (4:3)</PresentationFormat>
  <Paragraphs>65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Project Overview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Дом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Саша+Дима</dc:creator>
  <cp:lastModifiedBy>Пользователь</cp:lastModifiedBy>
  <cp:revision>16</cp:revision>
  <cp:lastPrinted>1601-01-01T00:00:00Z</cp:lastPrinted>
  <dcterms:created xsi:type="dcterms:W3CDTF">2010-03-29T17:52:11Z</dcterms:created>
  <dcterms:modified xsi:type="dcterms:W3CDTF">2014-10-20T12:47:14Z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7</vt:i4>
  </property>
</Properties>
</file>