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2" r:id="rId2"/>
    <p:sldId id="256" r:id="rId3"/>
    <p:sldId id="274" r:id="rId4"/>
    <p:sldId id="284" r:id="rId5"/>
    <p:sldId id="286" r:id="rId6"/>
    <p:sldId id="270" r:id="rId7"/>
    <p:sldId id="271" r:id="rId8"/>
    <p:sldId id="278" r:id="rId9"/>
    <p:sldId id="262" r:id="rId10"/>
    <p:sldId id="277" r:id="rId11"/>
    <p:sldId id="263" r:id="rId12"/>
    <p:sldId id="296" r:id="rId13"/>
    <p:sldId id="287" r:id="rId14"/>
    <p:sldId id="288" r:id="rId15"/>
    <p:sldId id="289" r:id="rId16"/>
    <p:sldId id="290" r:id="rId17"/>
    <p:sldId id="291" r:id="rId18"/>
    <p:sldId id="292" r:id="rId19"/>
    <p:sldId id="294" r:id="rId20"/>
    <p:sldId id="295" r:id="rId21"/>
    <p:sldId id="28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99FF"/>
    <a:srgbClr val="003399"/>
    <a:srgbClr val="FFCC00"/>
    <a:srgbClr val="6600CC"/>
    <a:srgbClr val="CC0099"/>
    <a:srgbClr val="0066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05A098-D27B-4051-B899-617AB2F83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70690-44A7-40A8-91FA-2BB0900FB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A8445-1CFA-4CA8-A2BF-60EDC42FA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C291E-7FD2-4CE6-8C67-10226998E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648C8-7907-4990-9E3F-563ED88FB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652D-F71D-4B24-81CD-99FE41929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63E30-AA66-4F7B-B9ED-A07CACCF8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D69DE-081B-4357-994D-A95D0300B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C1E07-5A62-4AB8-9B6B-AC29814C4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27AF-D81B-4568-9984-C6E3BB0AF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70DC0-BB29-41EB-8794-3D90D07C1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F681A-21FA-4C9B-8CBC-90398881D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B7F104C-EA77-408F-ABFE-491788D3D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C:\Documents and Settings\lenovo\Рабочий стол\Семья\puzz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одзаголовок 2"/>
          <p:cNvSpPr txBox="1">
            <a:spLocks/>
          </p:cNvSpPr>
          <p:nvPr/>
        </p:nvSpPr>
        <p:spPr bwMode="auto">
          <a:xfrm>
            <a:off x="357188" y="2928938"/>
            <a:ext cx="8429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7200" b="1">
                <a:solidFill>
                  <a:srgbClr val="C00000"/>
                </a:solidFill>
                <a:latin typeface="Calibri" pitchFamily="34" charset="0"/>
              </a:rPr>
              <a:t>«Семья – ячейка общества»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5813" y="785813"/>
            <a:ext cx="7772400" cy="22145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ru-RU" sz="4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Урок по теме: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00113" y="1700213"/>
            <a:ext cx="7775575" cy="13493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/>
              <a:t>Государство разрабатывает и проводит политику, направленную на защиту семьи и прав ребенка. Конституция РФ закрепляет положение о том, что семья, материнство и детство находятся под защитой государства.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50825" y="3284538"/>
            <a:ext cx="871378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003399"/>
                </a:solidFill>
              </a:rPr>
              <a:t>1.      Государство выплачивает денежное пособие по беременности и родам, при рождении ребенка, на малолетних детей.</a:t>
            </a:r>
          </a:p>
          <a:p>
            <a:r>
              <a:rPr lang="ru-RU" sz="2000" i="1">
                <a:solidFill>
                  <a:srgbClr val="003399"/>
                </a:solidFill>
              </a:rPr>
              <a:t>2.      Гарантирует бесплатное среднее образование и медицинское обслуживание</a:t>
            </a:r>
          </a:p>
          <a:p>
            <a:r>
              <a:rPr lang="ru-RU" sz="2000" i="1">
                <a:solidFill>
                  <a:srgbClr val="003399"/>
                </a:solidFill>
              </a:rPr>
              <a:t>3.      Оплачивает полностью или частично питание в школе детям из малообеспеченных семей.</a:t>
            </a:r>
          </a:p>
          <a:p>
            <a:r>
              <a:rPr lang="ru-RU" sz="2000" i="1">
                <a:solidFill>
                  <a:srgbClr val="003399"/>
                </a:solidFill>
              </a:rPr>
              <a:t>4.      Предоставляет льготы многодетным семьям.</a:t>
            </a:r>
          </a:p>
          <a:p>
            <a:r>
              <a:rPr lang="ru-RU" sz="2000" i="1">
                <a:solidFill>
                  <a:srgbClr val="003399"/>
                </a:solidFill>
              </a:rPr>
              <a:t>5.      Государственная программа «Дети России» особое внимание уделяет оказанию помощи детям- сиротам, детям- инвалидам.</a:t>
            </a:r>
          </a:p>
          <a:p>
            <a:r>
              <a:rPr lang="ru-RU" sz="2000" i="1">
                <a:solidFill>
                  <a:srgbClr val="003399"/>
                </a:solidFill>
              </a:rPr>
              <a:t>6.      Проводится государственная политика по увеличению рождаемости.</a:t>
            </a: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1835150" y="620713"/>
            <a:ext cx="4767263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Семья и государство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86050" y="2143116"/>
            <a:ext cx="3571900" cy="3671888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ряд работает по гл.3. Условия и порядок заключения брака.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ряд работает по ст.11. Права несовершеннолетних детей.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</a:t>
            </a:r>
            <a:r>
              <a:rPr lang="ru-RU" sz="1800" dirty="0" smtClean="0"/>
              <a:t>ряд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работает с гл. 12. Права и обязанности родителей </a:t>
            </a:r>
            <a:endParaRPr lang="ru-RU" sz="1800" b="1" dirty="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700213"/>
            <a:ext cx="2568575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00240"/>
            <a:ext cx="22367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WordArt 7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75612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Права несовершеннолетнего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Определите, какие отношения в этих семьях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6" name="Picture 2" descr="C:\Documents and Settings\lenovo\Рабочий стол\Семья\0_1b1c_3a76d35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0"/>
            <a:ext cx="5500688" cy="675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lenovo\Рабочий стол\Семья\Ф. Журавлев Перед венц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0" y="-4763"/>
            <a:ext cx="9525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lenovo\Рабочий стол\Семья\Журавлев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0"/>
            <a:ext cx="5068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lenovo\Рабочий стол\Семья\Журавле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63" y="0"/>
            <a:ext cx="5837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Практикум. </a:t>
            </a:r>
            <a:r>
              <a:rPr lang="ru-RU" b="1" dirty="0" smtClean="0">
                <a:solidFill>
                  <a:srgbClr val="C00000"/>
                </a:solidFill>
              </a:rPr>
              <a:t>Какие функции семьи изображены на картинах?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4" name="Picture 2" descr="D:\Мои Документы\Урок\Обществознание\Семья фото\Картины\091cf4aef321ea0744629f403c141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643063"/>
            <a:ext cx="6572250" cy="4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:\Мои Документы\Урок\Обществознание\Семья фото\Картины\328762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0"/>
            <a:ext cx="4664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D:\Мои Документы\Урок\Обществознание\Семья фото\Картины\Славянский Ф.М. Семейная карти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0"/>
            <a:ext cx="5908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</a:rPr>
              <a:t>Какие бывают семьи?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4929188" y="214313"/>
            <a:ext cx="3929062" cy="5886450"/>
            <a:chOff x="4929190" y="0"/>
            <a:chExt cx="3929058" cy="5886229"/>
          </a:xfrm>
        </p:grpSpPr>
        <p:pic>
          <p:nvPicPr>
            <p:cNvPr id="13321" name="Picture 6" descr="C:\Documents and Settings\lenovo\Рабочий стол\Семья\3488033-m---i--ona-gospodarstwa-kwiat-w-i-u-miechni-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29190" y="0"/>
              <a:ext cx="3929058" cy="5886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Box 11"/>
            <p:cNvSpPr txBox="1">
              <a:spLocks noChangeArrowheads="1"/>
            </p:cNvSpPr>
            <p:nvPr/>
          </p:nvSpPr>
          <p:spPr bwMode="auto">
            <a:xfrm>
              <a:off x="4929190" y="0"/>
              <a:ext cx="571472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200" b="1">
                  <a:latin typeface="Calibri" pitchFamily="34" charset="0"/>
                </a:rPr>
                <a:t>2</a:t>
              </a: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3600" b="1" smtClean="0"/>
              <a:t>    1. </a:t>
            </a:r>
            <a:r>
              <a:rPr lang="ru-RU" sz="4000" b="1" smtClean="0"/>
              <a:t>По числу детей</a:t>
            </a:r>
          </a:p>
        </p:txBody>
      </p:sp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0" y="1000125"/>
            <a:ext cx="4643438" cy="3856038"/>
            <a:chOff x="0" y="1000108"/>
            <a:chExt cx="4643438" cy="3856073"/>
          </a:xfrm>
        </p:grpSpPr>
        <p:pic>
          <p:nvPicPr>
            <p:cNvPr id="13319" name="Picture 5" descr="D:\Мои Документы\Урок\Обществознание\Семья фото\Фотографии\24-vkkk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000108"/>
              <a:ext cx="4643438" cy="3856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TextBox 9"/>
            <p:cNvSpPr txBox="1">
              <a:spLocks noChangeArrowheads="1"/>
            </p:cNvSpPr>
            <p:nvPr/>
          </p:nvSpPr>
          <p:spPr bwMode="auto">
            <a:xfrm>
              <a:off x="0" y="1000108"/>
              <a:ext cx="571472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200" b="1">
                  <a:latin typeface="Calibri" pitchFamily="34" charset="0"/>
                </a:rPr>
                <a:t>1</a:t>
              </a:r>
            </a:p>
          </p:txBody>
        </p:sp>
      </p:grpSp>
      <p:pic>
        <p:nvPicPr>
          <p:cNvPr id="13317" name="Picture 2" descr="D:\Мои Документы\Урок\Обществознание\Семья фото\Фотографии\53476909_4b0fba7ac9287_2009112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143250" y="3690938"/>
            <a:ext cx="4462463" cy="3167062"/>
          </a:xfrm>
        </p:spPr>
      </p:pic>
      <p:sp>
        <p:nvSpPr>
          <p:cNvPr id="13318" name="TextBox 12"/>
          <p:cNvSpPr txBox="1">
            <a:spLocks noChangeArrowheads="1"/>
          </p:cNvSpPr>
          <p:nvPr/>
        </p:nvSpPr>
        <p:spPr bwMode="auto">
          <a:xfrm>
            <a:off x="3214688" y="3786188"/>
            <a:ext cx="571500" cy="584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2. По количеству поколений в семье</a:t>
            </a:r>
            <a:endParaRPr lang="ru-RU" b="1" dirty="0"/>
          </a:p>
        </p:txBody>
      </p:sp>
      <p:pic>
        <p:nvPicPr>
          <p:cNvPr id="14339" name="Picture 4" descr="C:\Documents and Settings\lenovo\Рабочий стол\Семья\x_2cef4f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5100"/>
            <a:ext cx="3643313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1" name="Picture 2" descr="C:\Documents and Settings\lenovo\Рабочий стол\Семья фото\Фотографии\mpj04096410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1428750"/>
            <a:ext cx="5429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0" y="1500188"/>
            <a:ext cx="571500" cy="58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1</a:t>
            </a:r>
          </a:p>
        </p:txBody>
      </p:sp>
      <p:sp>
        <p:nvSpPr>
          <p:cNvPr id="14343" name="TextBox 10"/>
          <p:cNvSpPr txBox="1">
            <a:spLocks noChangeArrowheads="1"/>
          </p:cNvSpPr>
          <p:nvPr/>
        </p:nvSpPr>
        <p:spPr bwMode="auto">
          <a:xfrm>
            <a:off x="3857625" y="1571625"/>
            <a:ext cx="571500" cy="58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4114800" cy="1143000"/>
          </a:xfrm>
        </p:spPr>
        <p:txBody>
          <a:bodyPr/>
          <a:lstStyle/>
          <a:p>
            <a:pPr eaLnBrk="1" hangingPunct="1"/>
            <a:r>
              <a:rPr lang="ru-RU" sz="4000" b="1" smtClean="0"/>
              <a:t>3. По количеству родителей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3" descr="C:\Documents and Settings\lenovo\Рабочий стол\Семья\10-v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9250" y="214313"/>
            <a:ext cx="4984750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Documents and Settings\lenovo\Рабочий стол\Семья\140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5"/>
            <a:ext cx="5143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0" y="3143250"/>
            <a:ext cx="571500" cy="58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1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4357688" y="428625"/>
            <a:ext cx="571500" cy="58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Какие виды семей изображены на картинах?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3" descr="C:\Documents and Settings\lenovo\Рабочий стол\Семья\Картины\8b2610f4707ct.jpg"/>
          <p:cNvPicPr>
            <a:picLocks noChangeAspect="1" noChangeArrowheads="1"/>
          </p:cNvPicPr>
          <p:nvPr/>
        </p:nvPicPr>
        <p:blipFill>
          <a:blip r:embed="rId2" cstate="print"/>
          <a:srcRect b="6522"/>
          <a:stretch>
            <a:fillRect/>
          </a:stretch>
        </p:blipFill>
        <p:spPr bwMode="auto">
          <a:xfrm>
            <a:off x="2643188" y="1571625"/>
            <a:ext cx="3929062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Documents and Settings\lenovo\Рабочий стол\Семья\Картины\3812795_f4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0"/>
            <a:ext cx="5643562" cy="679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C:\Documents and Settings\lenovo\Рабочий стол\Семья\Картины\pi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928688"/>
            <a:ext cx="8307388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C:\Documents and Settings\lenovo\Рабочий стол\Семья\Картины\0a0b8c473ddce82a5013e5cfad40bf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800100"/>
            <a:ext cx="8072437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6"/>
          <p:cNvSpPr>
            <a:spLocks noChangeArrowheads="1" noChangeShapeType="1" noTextEdit="1"/>
          </p:cNvSpPr>
          <p:nvPr/>
        </p:nvSpPr>
        <p:spPr bwMode="auto">
          <a:xfrm>
            <a:off x="3851275" y="1341438"/>
            <a:ext cx="2160588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33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План </a:t>
            </a: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2519363" y="2349500"/>
            <a:ext cx="662463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ja-JP"/>
              <a:t>        </a:t>
            </a:r>
            <a:r>
              <a:rPr lang="ru-RU" altLang="ja-JP" sz="2800"/>
              <a:t>1. Зачем люди создают семьи.</a:t>
            </a:r>
            <a:br>
              <a:rPr lang="ru-RU" altLang="ja-JP" sz="2800"/>
            </a:br>
            <a:r>
              <a:rPr lang="ru-RU" altLang="ja-JP" sz="2800"/>
              <a:t>      2. Семья и государство.</a:t>
            </a:r>
            <a:br>
              <a:rPr lang="ru-RU" altLang="ja-JP" sz="2800"/>
            </a:br>
            <a:r>
              <a:rPr lang="ru-RU" altLang="ja-JP" sz="2800"/>
              <a:t>      3. Если семья не выполняет своих   </a:t>
            </a:r>
          </a:p>
          <a:p>
            <a:r>
              <a:rPr lang="ru-RU" altLang="ja-JP" sz="2800"/>
              <a:t>          обязанностей.</a:t>
            </a:r>
            <a:br>
              <a:rPr lang="ru-RU" altLang="ja-JP" sz="2800"/>
            </a:br>
            <a:r>
              <a:rPr lang="ru-RU" altLang="ja-JP" sz="2800"/>
              <a:t>      4. Какие бывают семьи. </a:t>
            </a:r>
          </a:p>
        </p:txBody>
      </p:sp>
      <p:pic>
        <p:nvPicPr>
          <p:cNvPr id="4100" name="Picture 8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581525"/>
            <a:ext cx="3103563" cy="20701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101" name="Picture 9" descr="family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5888"/>
            <a:ext cx="2735262" cy="273526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11188" y="5229225"/>
            <a:ext cx="4478337" cy="1368425"/>
          </a:xfrm>
          <a:gradFill rotWithShape="1">
            <a:gsLst>
              <a:gs pos="0">
                <a:srgbClr val="0066CC"/>
              </a:gs>
              <a:gs pos="50000">
                <a:schemeClr val="bg1"/>
              </a:gs>
              <a:gs pos="100000">
                <a:srgbClr val="0066CC"/>
              </a:gs>
            </a:gsLst>
            <a:lin ang="5400000" scaled="1"/>
          </a:gradFill>
          <a:ln w="38100"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CC0099"/>
                </a:solidFill>
                <a:latin typeface="Adventure" pitchFamily="2" charset="0"/>
              </a:rPr>
              <a:t>Семья – это то,</a:t>
            </a:r>
            <a:br>
              <a:rPr lang="ru-RU" sz="3600" b="1" smtClean="0">
                <a:solidFill>
                  <a:srgbClr val="CC0099"/>
                </a:solidFill>
                <a:latin typeface="Adventure" pitchFamily="2" charset="0"/>
              </a:rPr>
            </a:br>
            <a:r>
              <a:rPr lang="ru-RU" sz="3600" b="1" smtClean="0">
                <a:solidFill>
                  <a:srgbClr val="CC0099"/>
                </a:solidFill>
                <a:latin typeface="Adventure" pitchFamily="2" charset="0"/>
              </a:rPr>
              <a:t>что с тобою всегда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Собери пословицы и объясни их значение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Начало  пословицы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Конец пословицы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На что и клад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И горе</a:t>
                      </a:r>
                      <a:r>
                        <a:rPr lang="ru-RU" sz="3600" baseline="0" dirty="0" smtClean="0"/>
                        <a:t> не берет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Где</a:t>
                      </a:r>
                      <a:r>
                        <a:rPr lang="ru-RU" sz="3600" baseline="0" dirty="0" smtClean="0"/>
                        <a:t> любовь да совет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Коли в семье вражда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 семье разлад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Коли в семье лад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Согласную семью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Там и горя нет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Не будет добра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Так и дому не рад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450" y="404813"/>
            <a:ext cx="7129463" cy="5946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450" y="404813"/>
          <a:ext cx="7128791" cy="4992908"/>
        </p:xfrm>
        <a:graphic>
          <a:graphicData uri="http://schemas.openxmlformats.org/drawingml/2006/table">
            <a:tbl>
              <a:tblPr/>
              <a:tblGrid>
                <a:gridCol w="615318"/>
                <a:gridCol w="459714"/>
                <a:gridCol w="459714"/>
                <a:gridCol w="498083"/>
                <a:gridCol w="549000"/>
                <a:gridCol w="458239"/>
                <a:gridCol w="508415"/>
                <a:gridCol w="459714"/>
                <a:gridCol w="459714"/>
                <a:gridCol w="494395"/>
                <a:gridCol w="549000"/>
                <a:gridCol w="558594"/>
                <a:gridCol w="509891"/>
                <a:gridCol w="549000"/>
              </a:tblGrid>
              <a:tr h="4159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 dirty="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П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П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С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Ы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Л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У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Ч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П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Л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М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И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MS Mincho"/>
                        </a:rPr>
                        <a:t>П</a:t>
                      </a:r>
                      <a:endParaRPr lang="ru-RU" sz="1000" dirty="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М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С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М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 dirty="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П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М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Л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Щ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Г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Ш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М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Ы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С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Б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Б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Ч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С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Б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Ч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Ц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Л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И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Г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Ц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Х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Я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С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Д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Ч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Ж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MS Mincho"/>
                        </a:rPr>
                        <a:t>Б</a:t>
                      </a:r>
                      <a:endParaRPr lang="ru-RU" sz="1000" dirty="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С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Т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И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И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Э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Л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О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В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З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М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Ь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Ю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Ж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Ш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У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И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Н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Б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Б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MS Mincho"/>
                        </a:rPr>
                        <a:t>А</a:t>
                      </a:r>
                      <a:endParaRPr lang="ru-RU" sz="1000" dirty="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К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Р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>
                          <a:latin typeface="Times New Roman"/>
                          <a:ea typeface="MS Mincho"/>
                        </a:rPr>
                        <a:t>Е</a:t>
                      </a:r>
                      <a:endParaRPr lang="ru-RU" sz="100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MS Mincho"/>
                        </a:rPr>
                        <a:t>Ш</a:t>
                      </a:r>
                      <a:endParaRPr lang="ru-RU" sz="1000" dirty="0">
                        <a:latin typeface="Times New Roman"/>
                        <a:ea typeface="MS Mincho"/>
                      </a:endParaRPr>
                    </a:p>
                  </a:txBody>
                  <a:tcPr marL="57638" marR="57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791" name="Прямоугольник 3"/>
          <p:cNvSpPr>
            <a:spLocks noChangeArrowheads="1"/>
          </p:cNvSpPr>
          <p:nvPr/>
        </p:nvSpPr>
        <p:spPr bwMode="auto">
          <a:xfrm>
            <a:off x="250825" y="5661025"/>
            <a:ext cx="85693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Найдите в волшебном квадрате 25 родственников. Читать можно по вертикали, горизонтали и диагонали.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611188" y="1773238"/>
            <a:ext cx="6173787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3399"/>
                </a:solidFill>
              </a:rPr>
              <a:t>Когда появилось слово “семья”! </a:t>
            </a:r>
          </a:p>
          <a:p>
            <a:r>
              <a:rPr lang="ru-RU" sz="2000">
                <a:solidFill>
                  <a:srgbClr val="003399"/>
                </a:solidFill>
              </a:rPr>
              <a:t>Когда-то о нём не слыхала земля </a:t>
            </a:r>
          </a:p>
          <a:p>
            <a:r>
              <a:rPr lang="ru-RU" sz="2000">
                <a:solidFill>
                  <a:srgbClr val="003399"/>
                </a:solidFill>
              </a:rPr>
              <a:t>Но Еве сказал перед свадьбой Адам: </a:t>
            </a:r>
          </a:p>
          <a:p>
            <a:r>
              <a:rPr lang="ru-RU" sz="2000">
                <a:solidFill>
                  <a:srgbClr val="003399"/>
                </a:solidFill>
              </a:rPr>
              <a:t>,,Сейчас я тебе семь вопросов задам – </a:t>
            </a:r>
          </a:p>
          <a:p>
            <a:r>
              <a:rPr lang="ru-RU" sz="2000">
                <a:solidFill>
                  <a:srgbClr val="003399"/>
                </a:solidFill>
              </a:rPr>
              <a:t>– Кто деток родит мне, богиня моя? </a:t>
            </a:r>
          </a:p>
          <a:p>
            <a:r>
              <a:rPr lang="ru-RU" sz="2000">
                <a:solidFill>
                  <a:srgbClr val="003399"/>
                </a:solidFill>
              </a:rPr>
              <a:t>И Ева тихонько ответила: "Я" </a:t>
            </a:r>
          </a:p>
          <a:p>
            <a:r>
              <a:rPr lang="ru-RU" sz="2000">
                <a:solidFill>
                  <a:srgbClr val="003399"/>
                </a:solidFill>
              </a:rPr>
              <a:t>Кто, моя царица, воспитает их?</a:t>
            </a:r>
          </a:p>
          <a:p>
            <a:r>
              <a:rPr lang="ru-RU" sz="2000">
                <a:solidFill>
                  <a:srgbClr val="003399"/>
                </a:solidFill>
              </a:rPr>
              <a:t>И Ева покорно ответила: "Я"</a:t>
            </a:r>
          </a:p>
          <a:p>
            <a:r>
              <a:rPr lang="ru-RU" sz="2000">
                <a:solidFill>
                  <a:srgbClr val="003399"/>
                </a:solidFill>
              </a:rPr>
              <a:t>– Кто пищу сготовит, о радость моя? </a:t>
            </a:r>
          </a:p>
          <a:p>
            <a:r>
              <a:rPr lang="ru-RU" sz="2000">
                <a:solidFill>
                  <a:srgbClr val="003399"/>
                </a:solidFill>
              </a:rPr>
              <a:t>И Ева всё так же ответила: "Я". </a:t>
            </a:r>
          </a:p>
          <a:p>
            <a:r>
              <a:rPr lang="ru-RU" sz="2000">
                <a:solidFill>
                  <a:srgbClr val="003399"/>
                </a:solidFill>
              </a:rPr>
              <a:t>– Кто платье сошьёт, постирает бельё, </a:t>
            </a:r>
          </a:p>
          <a:p>
            <a:r>
              <a:rPr lang="ru-RU" sz="2000">
                <a:solidFill>
                  <a:srgbClr val="003399"/>
                </a:solidFill>
              </a:rPr>
              <a:t>– Меня приласкает , украсит жильё? </a:t>
            </a:r>
          </a:p>
          <a:p>
            <a:r>
              <a:rPr lang="ru-RU" sz="2000">
                <a:solidFill>
                  <a:srgbClr val="003399"/>
                </a:solidFill>
              </a:rPr>
              <a:t>"Я, я", – тихо молвила Ева – Я, я… </a:t>
            </a:r>
          </a:p>
          <a:p>
            <a:r>
              <a:rPr lang="ru-RU" sz="2000">
                <a:solidFill>
                  <a:srgbClr val="003399"/>
                </a:solidFill>
              </a:rPr>
              <a:t>Сказала она знаменитых семь ,,Я?? </a:t>
            </a:r>
          </a:p>
          <a:p>
            <a:r>
              <a:rPr lang="ru-RU" sz="2000">
                <a:solidFill>
                  <a:srgbClr val="003399"/>
                </a:solidFill>
              </a:rPr>
              <a:t>Вот так на земле появилась семья.</a:t>
            </a:r>
          </a:p>
        </p:txBody>
      </p:sp>
      <p:pic>
        <p:nvPicPr>
          <p:cNvPr id="10243" name="Picture 6" descr="sem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989138"/>
            <a:ext cx="3176588" cy="3240087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0244" name="WordArt 7"/>
          <p:cNvSpPr>
            <a:spLocks noChangeArrowheads="1" noChangeShapeType="1" noTextEdit="1"/>
          </p:cNvSpPr>
          <p:nvPr/>
        </p:nvSpPr>
        <p:spPr bwMode="auto">
          <a:xfrm>
            <a:off x="1116013" y="692150"/>
            <a:ext cx="71278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ПРОИСХОЖДЕНИЕ СЛОВА «Семья»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Урок\Обществознание\Семья фото\Фотографии\per99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428728" y="2357406"/>
            <a:ext cx="600079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14313"/>
            <a:ext cx="8229600" cy="569753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Семья</a:t>
            </a:r>
            <a:r>
              <a:rPr lang="ru-RU" sz="4000" dirty="0" smtClean="0"/>
              <a:t> – это группа людей, основанная на </a:t>
            </a:r>
            <a:r>
              <a:rPr lang="ru-RU" sz="4000" b="1" dirty="0" smtClean="0">
                <a:solidFill>
                  <a:srgbClr val="FFFF00"/>
                </a:solidFill>
              </a:rPr>
              <a:t>кровном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smtClean="0"/>
              <a:t>(</a:t>
            </a:r>
            <a:r>
              <a:rPr lang="ru-RU" sz="4000" i="1" dirty="0" smtClean="0"/>
              <a:t>мать и дети, сестры и братья</a:t>
            </a:r>
            <a:r>
              <a:rPr lang="ru-RU" sz="4000" dirty="0" smtClean="0"/>
              <a:t>) или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близком родстве </a:t>
            </a:r>
            <a:r>
              <a:rPr lang="ru-RU" sz="4000" dirty="0" smtClean="0"/>
              <a:t>(</a:t>
            </a:r>
            <a:r>
              <a:rPr lang="ru-RU" sz="4000" i="1" dirty="0" smtClean="0"/>
              <a:t>муж и жена, свекровь и невестка</a:t>
            </a:r>
            <a:r>
              <a:rPr lang="ru-RU" sz="4000" dirty="0" smtClean="0"/>
              <a:t>).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Игра. </a:t>
            </a:r>
            <a:r>
              <a:rPr lang="ru-RU" b="1" dirty="0" smtClean="0">
                <a:solidFill>
                  <a:srgbClr val="C00000"/>
                </a:solidFill>
              </a:rPr>
              <a:t>Расставьте этапы рождения семьи в правильной последовательности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28625" y="2143125"/>
            <a:ext cx="7858151" cy="3643329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Обязанности по отношению к детям</a:t>
            </a:r>
          </a:p>
          <a:p>
            <a:pPr eaLnBrk="1" hangingPunct="1"/>
            <a:r>
              <a:rPr lang="ru-RU" sz="2800" dirty="0" smtClean="0"/>
              <a:t>Образование малой группы</a:t>
            </a:r>
          </a:p>
          <a:p>
            <a:pPr eaLnBrk="1" hangingPunct="1"/>
            <a:r>
              <a:rPr lang="ru-RU" sz="2800" dirty="0" smtClean="0"/>
              <a:t>Брак</a:t>
            </a:r>
          </a:p>
          <a:p>
            <a:pPr eaLnBrk="1" hangingPunct="1"/>
            <a:r>
              <a:rPr lang="ru-RU" sz="2800" dirty="0" smtClean="0"/>
              <a:t>Обязанности относительно друг друга</a:t>
            </a:r>
          </a:p>
          <a:p>
            <a:pPr eaLnBrk="1" hangingPunct="1"/>
            <a:r>
              <a:rPr lang="ru-RU" sz="2800" dirty="0" smtClean="0"/>
              <a:t>Рождение детей</a:t>
            </a:r>
          </a:p>
          <a:p>
            <a:pPr eaLnBrk="1" hangingPunct="1"/>
            <a:r>
              <a:rPr lang="ru-RU" sz="2800" dirty="0" smtClean="0"/>
              <a:t>Встреча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7"/>
          <p:cNvSpPr>
            <a:spLocks noChangeArrowheads="1"/>
          </p:cNvSpPr>
          <p:nvPr/>
        </p:nvSpPr>
        <p:spPr bwMode="auto">
          <a:xfrm>
            <a:off x="468313" y="1916113"/>
            <a:ext cx="39608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800"/>
              <a:t>   </a:t>
            </a:r>
            <a:r>
              <a:rPr lang="ru-RU" sz="2800">
                <a:solidFill>
                  <a:schemeClr val="accent2"/>
                </a:solidFill>
              </a:rPr>
              <a:t>Слово восходит к корню «сем», имеющему отношение к семени и продолжению рода. </a:t>
            </a:r>
          </a:p>
        </p:txBody>
      </p:sp>
      <p:pic>
        <p:nvPicPr>
          <p:cNvPr id="1038" name="Picture 9" descr="family-2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700213"/>
            <a:ext cx="3348037" cy="2490787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graphicFrame>
        <p:nvGraphicFramePr>
          <p:cNvPr id="1026" name="Organization Chart 11"/>
          <p:cNvGraphicFramePr>
            <a:graphicFrameLocks/>
          </p:cNvGraphicFramePr>
          <p:nvPr/>
        </p:nvGraphicFramePr>
        <p:xfrm>
          <a:off x="611188" y="4437063"/>
          <a:ext cx="8208962" cy="21717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39" name="WordArt 24"/>
          <p:cNvSpPr>
            <a:spLocks noChangeArrowheads="1" noChangeShapeType="1" noTextEdit="1"/>
          </p:cNvSpPr>
          <p:nvPr/>
        </p:nvSpPr>
        <p:spPr bwMode="auto">
          <a:xfrm>
            <a:off x="1116013" y="692150"/>
            <a:ext cx="71278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ПРОИСХОЖДЕНИЕ СЛОВА «Семья»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060575"/>
            <a:ext cx="7958138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6" descr="_mage_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4581525"/>
            <a:ext cx="26638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1231174251_semia_glavno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4581525"/>
            <a:ext cx="25209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j03089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581525"/>
            <a:ext cx="2808287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9" descr="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537368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WordArt 10"/>
          <p:cNvSpPr>
            <a:spLocks noChangeArrowheads="1" noChangeShapeType="1" noTextEdit="1"/>
          </p:cNvSpPr>
          <p:nvPr/>
        </p:nvSpPr>
        <p:spPr bwMode="auto">
          <a:xfrm>
            <a:off x="1071538" y="500041"/>
            <a:ext cx="6858048" cy="7858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объединяет членов семьи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395288" y="1844675"/>
            <a:ext cx="79930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   Обеспечивает продолжение человеческого рода</a:t>
            </a:r>
          </a:p>
          <a:p>
            <a:r>
              <a:rPr lang="ru-RU" sz="2400"/>
              <a:t>    Берет на себя воспитание детей</a:t>
            </a:r>
          </a:p>
          <a:p>
            <a:r>
              <a:rPr lang="ru-RU" sz="2400"/>
              <a:t>    Удовлетворяет потребности человека в любви и взаимопомощи</a:t>
            </a:r>
          </a:p>
          <a:p>
            <a:r>
              <a:rPr lang="ru-RU" sz="2400"/>
              <a:t>    Играет важную роль в организации домашнего хозяйства, ведения семейного бюджета.</a:t>
            </a:r>
          </a:p>
          <a:p>
            <a:r>
              <a:rPr lang="ru-RU" sz="2400"/>
              <a:t>    Выполняя эти функции, семья придает устойчивость и стабильность обществу.</a:t>
            </a:r>
          </a:p>
        </p:txBody>
      </p:sp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>
            <a:off x="1835150" y="620713"/>
            <a:ext cx="4759325" cy="715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Функции семьи</a:t>
            </a:r>
          </a:p>
        </p:txBody>
      </p:sp>
      <p:pic>
        <p:nvPicPr>
          <p:cNvPr id="11268" name="Picture 7" descr="button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149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button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429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 descr="button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708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0" descr="button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92198">
            <a:off x="468313" y="2349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1" descr="button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989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221163"/>
            <a:ext cx="2441575" cy="2417762"/>
          </a:xfrm>
          <a:prstGeom prst="rect">
            <a:avLst/>
          </a:prstGeom>
          <a:noFill/>
          <a:ln w="57150">
            <a:solidFill>
              <a:srgbClr val="0066CC"/>
            </a:solidFill>
            <a:miter lim="800000"/>
            <a:headEnd/>
            <a:tailEnd/>
          </a:ln>
        </p:spPr>
      </p:pic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250825" y="5445125"/>
            <a:ext cx="5905500" cy="12255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38100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/>
              <a:t>Выполняя эти функции, семья придает устойчивость и стабильность обществу.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820150" cy="518477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mtClean="0">
              <a:solidFill>
                <a:srgbClr val="0066CC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b="1" i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sz="2800" b="1" i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Семья – обязательная часть любого общества, государства.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Поэтому она находится  под его защитой.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В России приняты специальные законы, которые помогают семье выполнить ее главные обязанности. 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Семейный </a:t>
            </a:r>
            <a:r>
              <a:rPr lang="ru-RU" sz="2800" b="1" i="1" u="sng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кодекс</a:t>
            </a:r>
            <a:r>
              <a:rPr lang="ru-RU" sz="2800" b="1" i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РФ</a:t>
            </a:r>
          </a:p>
        </p:txBody>
      </p:sp>
      <p:pic>
        <p:nvPicPr>
          <p:cNvPr id="14339" name="Picture 5" descr="dd45a668bf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4076700"/>
            <a:ext cx="298767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78819">
            <a:off x="814388" y="4486275"/>
            <a:ext cx="13620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8"/>
          <p:cNvSpPr>
            <a:spLocks noChangeArrowheads="1" noChangeShapeType="1" noTextEdit="1"/>
          </p:cNvSpPr>
          <p:nvPr/>
        </p:nvSpPr>
        <p:spPr bwMode="auto">
          <a:xfrm>
            <a:off x="1835150" y="620713"/>
            <a:ext cx="4767263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Семья и государство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783</Words>
  <Application>Microsoft Office PowerPoint</Application>
  <PresentationFormat>Экран (4:3)</PresentationFormat>
  <Paragraphs>277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Adventure</vt:lpstr>
      <vt:lpstr>Monotype Corsiva</vt:lpstr>
      <vt:lpstr>Arial Black</vt:lpstr>
      <vt:lpstr>Times New Roman</vt:lpstr>
      <vt:lpstr>MS Mincho</vt:lpstr>
      <vt:lpstr>Оформление по умолчанию</vt:lpstr>
      <vt:lpstr>Слайд 1</vt:lpstr>
      <vt:lpstr>Семья – это то, что с тобою всегда !</vt:lpstr>
      <vt:lpstr>Слайд 3</vt:lpstr>
      <vt:lpstr>Слайд 4</vt:lpstr>
      <vt:lpstr>Игра. Расставьте этапы рождения семьи в правильной последовательности</vt:lpstr>
      <vt:lpstr>Слайд 6</vt:lpstr>
      <vt:lpstr>Слайд 7</vt:lpstr>
      <vt:lpstr>Слайд 8</vt:lpstr>
      <vt:lpstr>Слайд 9</vt:lpstr>
      <vt:lpstr>Слайд 10</vt:lpstr>
      <vt:lpstr>Слайд 11</vt:lpstr>
      <vt:lpstr>Определите, какие отношения в этих семьях</vt:lpstr>
      <vt:lpstr>Слайд 13</vt:lpstr>
      <vt:lpstr>Практикум. Какие функции семьи изображены на картинах?</vt:lpstr>
      <vt:lpstr>Какие бывают семьи?</vt:lpstr>
      <vt:lpstr>    1. По числу детей</vt:lpstr>
      <vt:lpstr>2. По количеству поколений в семье</vt:lpstr>
      <vt:lpstr>3. По количеству родителей</vt:lpstr>
      <vt:lpstr>Какие виды семей изображены на картинах?</vt:lpstr>
      <vt:lpstr>Собери пословицы и объясни их значение</vt:lpstr>
      <vt:lpstr>Слайд 21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Шары</dc:title>
  <dc:creator>server</dc:creator>
  <cp:lastModifiedBy>Alex</cp:lastModifiedBy>
  <cp:revision>45</cp:revision>
  <dcterms:created xsi:type="dcterms:W3CDTF">2009-01-31T20:04:26Z</dcterms:created>
  <dcterms:modified xsi:type="dcterms:W3CDTF">2015-02-09T18:24:14Z</dcterms:modified>
</cp:coreProperties>
</file>