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bashvest.ru/photos/27.07.2004/z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hyperlink" Target="http://s52.radikal.ru/i138/1004/9a/cf87f32aa882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allpapers.hutor.ru/pic.php3?id=467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hyperlink" Target="http://festival.1september.ru/files/articles/50/5048/504808/img12.jpg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jenatik.ru/uploads/posts/2009-09/1251832039_2-9.jpg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B%D0%B5%D0%B1%D0%B5%D0%B4%D0%B8" TargetMode="External"/><Relationship Id="rId2" Type="http://schemas.openxmlformats.org/officeDocument/2006/relationships/hyperlink" Target="http://ru.wikipedia.org/wiki/%D0%93%D1%83%D1%81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hyperlink" Target="http://img-2007-11.photosight.ru/07/2398154.jpg" TargetMode="External"/><Relationship Id="rId4" Type="http://schemas.openxmlformats.org/officeDocument/2006/relationships/hyperlink" Target="http://ru.wikipedia.org/wiki/%D0%A3%D1%82%D0%BA%D0%B8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wiki.iteach.ru/images/e/ed/PicsDesktop_net_310.jpg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s61.radikal.ru/i171/0809/73/e82308e4846a.jpg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pdn.ru/rics/doc0/BC/images/sal_cap1.jpg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thumb/e/ef/Motacilla_alba_alba_cropped.JPG/800px-Motacilla_alba_alba_cropped.JPG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forum.na-svyazi.ru/uploads/post-6354-1211461289.jp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zdoroviymir.com/images/articles/bc601c18b7632c7ee628859560320aa5/shupovnik1.jpg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hyperlink" Target="http://www.bigcatalogphotos.ru/photos/flowers-and-plants-photos/liutikovye-photos/kupaljnica-photos/photo-014-kupaljnica-liutikovye.jpg" TargetMode="Externa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571612"/>
            <a:ext cx="7851648" cy="2357454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Monotype Corsiva" pitchFamily="66" charset="0"/>
              </a:rPr>
              <a:t>Сезонные изменения  в природе</a:t>
            </a:r>
            <a:endParaRPr lang="ru-RU" sz="6600" dirty="0"/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500826" y="5357826"/>
            <a:ext cx="2244460" cy="1071570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Работу выполнили: Старцева Инна </a:t>
            </a:r>
          </a:p>
          <a:p>
            <a:r>
              <a:rPr lang="ru-RU" sz="1800" dirty="0" smtClean="0"/>
              <a:t>Денисова Екатерина</a:t>
            </a:r>
            <a:endParaRPr lang="ru-RU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2786050" y="5715016"/>
            <a:ext cx="3643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п. Первомайский</a:t>
            </a:r>
          </a:p>
          <a:p>
            <a:r>
              <a:rPr lang="ru-RU" dirty="0" smtClean="0"/>
              <a:t>                      2011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95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Вторая фаза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268760"/>
            <a:ext cx="3434050" cy="558924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Созревает земляника, на болотах и сырых местах – морошка.</a:t>
            </a:r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Тонкие  ветви красной смородины сгибаются под тяжестью гроздей ярко-красных ягод.  </a:t>
            </a:r>
          </a:p>
          <a:p>
            <a:pPr>
              <a:buNone/>
            </a:pPr>
            <a:endParaRPr lang="ru-RU" sz="1400" dirty="0" smtClean="0"/>
          </a:p>
          <a:p>
            <a:endParaRPr lang="ru-RU" dirty="0"/>
          </a:p>
        </p:txBody>
      </p:sp>
      <p:pic>
        <p:nvPicPr>
          <p:cNvPr id="5122" name="Picture 2" descr="Картинка 13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527" y="3140968"/>
            <a:ext cx="3962627" cy="3168352"/>
          </a:xfrm>
          <a:prstGeom prst="rect">
            <a:avLst/>
          </a:prstGeom>
          <a:noFill/>
        </p:spPr>
      </p:pic>
      <p:pic>
        <p:nvPicPr>
          <p:cNvPr id="5124" name="Picture 4" descr="http://s52.radikal.ru/i138/1004/9a/cf87f32aa882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855543" y="1052736"/>
            <a:ext cx="3859861" cy="302433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4572000" y="4887744"/>
            <a:ext cx="5065714" cy="7817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     В </a:t>
            </a:r>
            <a:r>
              <a:rPr lang="ru-RU" sz="1400" dirty="0">
                <a:solidFill>
                  <a:prstClr val="black"/>
                </a:solidFill>
              </a:rPr>
              <a:t>эти дни созревают черемуха, малина, черная смородина, крыжовник, начинается окрашивание 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     ягод </a:t>
            </a:r>
            <a:r>
              <a:rPr lang="ru-RU" sz="1400" dirty="0">
                <a:solidFill>
                  <a:prstClr val="black"/>
                </a:solidFill>
              </a:rPr>
              <a:t>рябины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855544" y="4077072"/>
            <a:ext cx="450277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1400" dirty="0">
                <a:solidFill>
                  <a:prstClr val="black"/>
                </a:solidFill>
              </a:rPr>
              <a:t> </a:t>
            </a:r>
            <a:endParaRPr lang="ru-RU" sz="1400" dirty="0" smtClean="0">
              <a:solidFill>
                <a:prstClr val="black"/>
              </a:solidFill>
            </a:endParaRPr>
          </a:p>
          <a:p>
            <a:pPr lvl="0"/>
            <a:r>
              <a:rPr lang="ru-RU" sz="1400" dirty="0" smtClean="0">
                <a:solidFill>
                  <a:prstClr val="black"/>
                </a:solidFill>
              </a:rPr>
              <a:t>поднимаются </a:t>
            </a:r>
            <a:r>
              <a:rPr lang="ru-RU" sz="1400" dirty="0">
                <a:solidFill>
                  <a:prstClr val="black"/>
                </a:solidFill>
              </a:rPr>
              <a:t>на крыло выводки рябчиков, различных куликов, уток и гусей. </a:t>
            </a:r>
            <a:endParaRPr lang="ru-RU" sz="1400" dirty="0" smtClean="0">
              <a:solidFill>
                <a:prstClr val="black"/>
              </a:solidFill>
            </a:endParaRPr>
          </a:p>
          <a:p>
            <a:pPr lvl="0"/>
            <a:endParaRPr lang="ru-RU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49266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Третья фаза</a:t>
            </a:r>
            <a:br>
              <a:rPr lang="ru-RU" sz="3600" dirty="0" smtClean="0"/>
            </a:b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6056" y="1124744"/>
            <a:ext cx="3825058" cy="494746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</a:t>
            </a:r>
          </a:p>
          <a:p>
            <a:pPr>
              <a:buNone/>
            </a:pPr>
            <a:r>
              <a:rPr lang="ru-RU" sz="1400" dirty="0" smtClean="0"/>
              <a:t>      Август – месяц темных ночей и сбора грибов.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Особенно много подосиновиков и обабок, для их появления и роста в это время соотношения тепла и влаги в верхнем почвенном горизонте наиболее благоприятны.</a:t>
            </a:r>
          </a:p>
          <a:p>
            <a:pPr>
              <a:buNone/>
            </a:pPr>
            <a:endParaRPr lang="ru-RU" sz="1400" dirty="0" smtClean="0"/>
          </a:p>
          <a:p>
            <a:endParaRPr lang="ru-RU" dirty="0"/>
          </a:p>
        </p:txBody>
      </p:sp>
      <p:pic>
        <p:nvPicPr>
          <p:cNvPr id="8195" name="Picture 3" descr="http://wallpapers.hutor.ru/pic.php3?id=467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2284" y="3861048"/>
            <a:ext cx="4367680" cy="2882669"/>
          </a:xfrm>
          <a:prstGeom prst="rect">
            <a:avLst/>
          </a:prstGeom>
          <a:noFill/>
        </p:spPr>
      </p:pic>
      <p:pic>
        <p:nvPicPr>
          <p:cNvPr id="4098" name="Picture 2" descr="Картинка 7 из 26376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79512" y="836711"/>
            <a:ext cx="4172772" cy="2787067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-108520" y="3356992"/>
            <a:ext cx="41044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    </a:t>
            </a: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          В </a:t>
            </a:r>
            <a:r>
              <a:rPr lang="ru-RU" sz="1400" dirty="0">
                <a:solidFill>
                  <a:prstClr val="black"/>
                </a:solidFill>
              </a:rPr>
              <a:t>конце августа созревают ягоды </a:t>
            </a:r>
            <a:r>
              <a:rPr lang="ru-RU" sz="1400" dirty="0" smtClean="0">
                <a:solidFill>
                  <a:prstClr val="black"/>
                </a:solidFill>
              </a:rPr>
              <a:t>           шиповника </a:t>
            </a:r>
            <a:r>
              <a:rPr lang="ru-RU" sz="1400" dirty="0">
                <a:solidFill>
                  <a:prstClr val="black"/>
                </a:solidFill>
              </a:rPr>
              <a:t>и брусники. </a:t>
            </a:r>
            <a:endParaRPr lang="ru-RU" sz="1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endParaRPr lang="ru-RU" sz="1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endParaRPr lang="ru-RU" sz="1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endParaRPr lang="ru-RU" sz="1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41300" y="3779942"/>
            <a:ext cx="2890540" cy="15142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endParaRPr lang="ru-RU" sz="1400" dirty="0" smtClean="0">
              <a:solidFill>
                <a:prstClr val="black"/>
              </a:solidFill>
            </a:endParaRP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r>
              <a:rPr lang="ru-RU" sz="1400" dirty="0" smtClean="0">
                <a:solidFill>
                  <a:prstClr val="black"/>
                </a:solidFill>
              </a:rPr>
              <a:t>     </a:t>
            </a: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r>
              <a:rPr lang="ru-RU" sz="1400" dirty="0">
                <a:solidFill>
                  <a:prstClr val="black"/>
                </a:solidFill>
              </a:rPr>
              <a:t> </a:t>
            </a:r>
            <a:r>
              <a:rPr lang="ru-RU" sz="1400" dirty="0" smtClean="0">
                <a:solidFill>
                  <a:prstClr val="black"/>
                </a:solidFill>
              </a:rPr>
              <a:t>     На </a:t>
            </a:r>
            <a:r>
              <a:rPr lang="ru-RU" sz="1400" dirty="0">
                <a:solidFill>
                  <a:prstClr val="black"/>
                </a:solidFill>
              </a:rPr>
              <a:t>рубеже лета и осени начинается уборка картофеля и осенняя миграция птиц.</a:t>
            </a:r>
          </a:p>
          <a:p>
            <a:pPr marL="274320" lvl="0" indent="-274320">
              <a:spcBef>
                <a:spcPct val="20000"/>
              </a:spcBef>
              <a:buClr>
                <a:srgbClr val="E66C7D"/>
              </a:buClr>
              <a:buSzPct val="95000"/>
            </a:pPr>
            <a:r>
              <a:rPr lang="ru-RU" sz="1400" dirty="0" smtClean="0">
                <a:solidFill>
                  <a:prstClr val="black"/>
                </a:solidFill>
              </a:rPr>
              <a:t> </a:t>
            </a:r>
            <a:endParaRPr lang="ru-RU" sz="1400" dirty="0">
              <a:solidFill>
                <a:prstClr val="black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42938" y="4986894"/>
            <a:ext cx="228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sz="1400" dirty="0" smtClean="0">
              <a:solidFill>
                <a:prstClr val="black"/>
              </a:solidFill>
            </a:endParaRPr>
          </a:p>
          <a:p>
            <a:r>
              <a:rPr lang="ru-RU" sz="1400" dirty="0" smtClean="0">
                <a:solidFill>
                  <a:prstClr val="black"/>
                </a:solidFill>
              </a:rPr>
              <a:t> </a:t>
            </a:r>
            <a:r>
              <a:rPr lang="ru-RU" sz="1400" dirty="0">
                <a:solidFill>
                  <a:prstClr val="black"/>
                </a:solidFill>
              </a:rPr>
              <a:t>В пятой </a:t>
            </a:r>
            <a:r>
              <a:rPr lang="ru-RU" sz="1400" dirty="0" err="1">
                <a:solidFill>
                  <a:prstClr val="black"/>
                </a:solidFill>
              </a:rPr>
              <a:t>пентаде</a:t>
            </a:r>
            <a:r>
              <a:rPr lang="ru-RU" sz="1400" dirty="0">
                <a:solidFill>
                  <a:prstClr val="black"/>
                </a:solidFill>
              </a:rPr>
              <a:t> августа улетают стрижи и береговые ласточки.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7148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Осень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Первая фаза</a:t>
            </a:r>
            <a:endParaRPr lang="ru-RU" sz="40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285720" y="2000240"/>
            <a:ext cx="5072098" cy="421484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Первая фаза – становление осени – начинается в сентябре со второй пентады и продолжается до начала шестой пентады.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На охлаждение воздуха первыми реагируют пожелтением листьев липа, береза, осина, тополь.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Усиливается осенняя миграция птиц.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В первую фазу осени отлетают городские ласточки, журавли, грачи, за ними устремляются на юг утка-кряква, а навстречу им летит в село синица.</a:t>
            </a:r>
          </a:p>
          <a:p>
            <a:endParaRPr lang="ru-RU" dirty="0"/>
          </a:p>
        </p:txBody>
      </p:sp>
      <p:pic>
        <p:nvPicPr>
          <p:cNvPr id="7169" name="Picture 1" descr="C:\Documents and Settings\Домрычева\Рабочий стол\времена года\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1145680" y="-8215394"/>
            <a:ext cx="18288000" cy="10287000"/>
          </a:xfrm>
          <a:prstGeom prst="rect">
            <a:avLst/>
          </a:prstGeom>
          <a:noFill/>
        </p:spPr>
      </p:pic>
      <p:pic>
        <p:nvPicPr>
          <p:cNvPr id="7172" name="Picture 4" descr="C:\Documents and Settings\Домрычева\Рабочий стол\времена года\3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071678"/>
            <a:ext cx="3500462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775542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>«Бабье лето»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4043362" cy="48577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Теплая и малооблачная погода в сентябре способствует яркой раскраске листвы, нередко при этом наблюдается вторичное цветение растений.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Наиболее часто повторно цветут травянистые растения, в иные годы – некоторые деревья и кустарник.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Например в конце августа и в первой декаде сентября может зацвести сирень, не успевшая отцвести в свое время из-за поздних весенних холодов. </a:t>
            </a:r>
          </a:p>
          <a:p>
            <a:endParaRPr lang="ru-RU" dirty="0"/>
          </a:p>
        </p:txBody>
      </p:sp>
      <p:pic>
        <p:nvPicPr>
          <p:cNvPr id="2052" name="Picture 4" descr="http://jenatik.ru/uploads/posts/2009-09/1251832039_2-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357686" y="2000240"/>
            <a:ext cx="4478213" cy="3352360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Третья фаза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714620"/>
            <a:ext cx="3432910" cy="396717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400" dirty="0" smtClean="0"/>
              <a:t>     Поздняя осень или предзимье – третья фаза осени – вступает в свои права в начале четвертой пентады октября, когда происходит переход средней суточной температуры воздуха через 0 градусов в сторону отрицательных значений.       </a:t>
            </a:r>
          </a:p>
          <a:p>
            <a:pPr algn="ctr">
              <a:buNone/>
            </a:pPr>
            <a:endParaRPr lang="ru-RU" sz="1400" dirty="0" smtClean="0"/>
          </a:p>
          <a:p>
            <a:pPr marL="0" indent="0" algn="ctr">
              <a:buNone/>
            </a:pPr>
            <a:r>
              <a:rPr lang="ru-RU" sz="1400" dirty="0"/>
              <a:t> </a:t>
            </a:r>
            <a:r>
              <a:rPr lang="ru-RU" sz="1400" dirty="0" smtClean="0"/>
              <a:t>    </a:t>
            </a:r>
            <a:r>
              <a:rPr lang="ru-RU" sz="1400" dirty="0"/>
              <a:t>Становится всё холоднее, пролетают </a:t>
            </a:r>
            <a:r>
              <a:rPr lang="ru-RU" sz="1400" dirty="0" smtClean="0"/>
              <a:t>        к </a:t>
            </a:r>
            <a:r>
              <a:rPr lang="ru-RU" sz="1400" dirty="0"/>
              <a:t>югу последние стаи </a:t>
            </a:r>
            <a:r>
              <a:rPr lang="ru-RU" sz="1400" u="sng" dirty="0">
                <a:hlinkClick r:id="rId2" tooltip="Гуси"/>
              </a:rPr>
              <a:t>гусей</a:t>
            </a:r>
            <a:r>
              <a:rPr lang="ru-RU" sz="1400" dirty="0"/>
              <a:t>, </a:t>
            </a:r>
            <a:r>
              <a:rPr lang="ru-RU" sz="1400" u="sng" dirty="0">
                <a:hlinkClick r:id="rId3" tooltip="Лебеди"/>
              </a:rPr>
              <a:t>лебедей</a:t>
            </a:r>
            <a:r>
              <a:rPr lang="ru-RU" sz="1400" dirty="0"/>
              <a:t> и </a:t>
            </a:r>
            <a:r>
              <a:rPr lang="ru-RU" sz="1400" u="sng" dirty="0">
                <a:hlinkClick r:id="rId4" tooltip="Утки"/>
              </a:rPr>
              <a:t>уток</a:t>
            </a:r>
            <a:r>
              <a:rPr lang="ru-RU" sz="1400" dirty="0"/>
              <a:t>. </a:t>
            </a:r>
          </a:p>
        </p:txBody>
      </p:sp>
      <p:pic>
        <p:nvPicPr>
          <p:cNvPr id="30722" name="Picture 2" descr="Картинка 16 из 23089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00496" y="2143116"/>
            <a:ext cx="4875642" cy="3214710"/>
          </a:xfrm>
          <a:prstGeom prst="rect">
            <a:avLst/>
          </a:prstGeom>
          <a:noFill/>
        </p:spPr>
      </p:pic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1428736"/>
            <a:ext cx="8229600" cy="2857520"/>
          </a:xfrm>
        </p:spPr>
        <p:txBody>
          <a:bodyPr>
            <a:normAutofit/>
          </a:bodyPr>
          <a:lstStyle/>
          <a:p>
            <a:pPr algn="ctr"/>
            <a:r>
              <a:rPr lang="ru-RU" sz="8000" dirty="0" smtClean="0">
                <a:solidFill>
                  <a:schemeClr val="accent5">
                    <a:lumMod val="75000"/>
                  </a:schemeClr>
                </a:solidFill>
              </a:rPr>
              <a:t>Спасибо за внимание!!!</a:t>
            </a:r>
            <a:endParaRPr lang="ru-RU" sz="8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Зимний сезон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Первая фаза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60937" y="1916832"/>
            <a:ext cx="3998818" cy="45245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/>
              <a:t>      </a:t>
            </a:r>
            <a:r>
              <a:rPr lang="ru-RU" sz="1400" b="1" dirty="0" smtClean="0"/>
              <a:t>В зимнем сезоне </a:t>
            </a:r>
            <a:r>
              <a:rPr lang="ru-RU" sz="1400" dirty="0" smtClean="0"/>
              <a:t>следует различать </a:t>
            </a:r>
            <a:r>
              <a:rPr lang="ru-RU" sz="1400" b="1" dirty="0" smtClean="0"/>
              <a:t>четыре</a:t>
            </a:r>
            <a:r>
              <a:rPr lang="ru-RU" sz="1400" dirty="0" smtClean="0"/>
              <a:t> фазы.</a:t>
            </a:r>
          </a:p>
          <a:p>
            <a:pPr>
              <a:buNone/>
            </a:pPr>
            <a:r>
              <a:rPr lang="ru-RU" sz="1400" dirty="0" smtClean="0"/>
              <a:t> </a:t>
            </a:r>
          </a:p>
          <a:p>
            <a:pPr>
              <a:buNone/>
            </a:pPr>
            <a:r>
              <a:rPr lang="ru-RU" sz="1400" b="1" dirty="0" smtClean="0"/>
              <a:t>      Первая</a:t>
            </a:r>
            <a:r>
              <a:rPr lang="ru-RU" sz="1400" dirty="0" smtClean="0"/>
              <a:t> фаза определяется как мягкая зима. </a:t>
            </a:r>
          </a:p>
          <a:p>
            <a:pPr>
              <a:buNone/>
            </a:pPr>
            <a:r>
              <a:rPr lang="ru-RU" sz="1400" b="1" dirty="0"/>
              <a:t> </a:t>
            </a:r>
            <a:r>
              <a:rPr lang="ru-RU" sz="1400" b="1" dirty="0" smtClean="0"/>
              <a:t>      В ноябре </a:t>
            </a:r>
            <a:r>
              <a:rPr lang="ru-RU" sz="1400" dirty="0" smtClean="0"/>
              <a:t>наблюдается пасмурная, слабо и умеренно – морозная погода с довольно частыми случаями снегопада 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b="1" dirty="0" smtClean="0"/>
              <a:t>      В декабре </a:t>
            </a:r>
            <a:r>
              <a:rPr lang="ru-RU" sz="1400" dirty="0" smtClean="0"/>
              <a:t>температура порядка – 15- 20, устанавливается значительно морозные погоды и сильно- морозные погоды.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Но бывают в декабре и оттепели .</a:t>
            </a:r>
          </a:p>
          <a:p>
            <a:endParaRPr lang="ru-RU" sz="1200" dirty="0"/>
          </a:p>
        </p:txBody>
      </p:sp>
      <p:pic>
        <p:nvPicPr>
          <p:cNvPr id="1026" name="Picture 2" descr="C:\Documents and Settings\Домрычева\Рабочий стол\времена года\38459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4008" y="2204864"/>
            <a:ext cx="4248472" cy="32403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6" name="12-конечная звезда 5"/>
          <p:cNvSpPr/>
          <p:nvPr/>
        </p:nvSpPr>
        <p:spPr>
          <a:xfrm>
            <a:off x="785786" y="928670"/>
            <a:ext cx="928694" cy="785818"/>
          </a:xfrm>
          <a:prstGeom prst="star12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12-конечная звезда 6"/>
          <p:cNvSpPr/>
          <p:nvPr/>
        </p:nvSpPr>
        <p:spPr>
          <a:xfrm>
            <a:off x="7215206" y="928670"/>
            <a:ext cx="928694" cy="785818"/>
          </a:xfrm>
          <a:prstGeom prst="star12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12-конечная звезда 7"/>
          <p:cNvSpPr/>
          <p:nvPr/>
        </p:nvSpPr>
        <p:spPr>
          <a:xfrm>
            <a:off x="3923928" y="0"/>
            <a:ext cx="928694" cy="785818"/>
          </a:xfrm>
          <a:prstGeom prst="star12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714356"/>
            <a:ext cx="8229600" cy="632666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/>
              <a:t>Вторая фаза</a:t>
            </a:r>
            <a:endParaRPr lang="ru-RU" sz="36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251520" y="1484784"/>
            <a:ext cx="4104456" cy="504056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dirty="0" smtClean="0"/>
              <a:t>    </a:t>
            </a:r>
          </a:p>
          <a:p>
            <a:pPr>
              <a:buNone/>
            </a:pPr>
            <a:r>
              <a:rPr lang="ru-RU" sz="1600" dirty="0" smtClean="0"/>
              <a:t>     </a:t>
            </a:r>
            <a:r>
              <a:rPr lang="ru-RU" sz="1400" dirty="0" smtClean="0"/>
              <a:t>Возрастает вероятность ночных минимальных температур порядка -20 -30 и ниже.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В феврале, несмотря на увеличение продолжительности дня до 10 часов и возрастание вероятности ясных дней, радиационный баланс продолжает падать вследствие значительного эффективного излучения.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В связи с этим абсолютный температурный минимум достигает своих предельных величин</a:t>
            </a:r>
            <a:endParaRPr lang="ru-RU" sz="1400" dirty="0"/>
          </a:p>
        </p:txBody>
      </p:sp>
      <p:pic>
        <p:nvPicPr>
          <p:cNvPr id="12290" name="Picture 2" descr="Картинка 16 из 96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7984" y="2132856"/>
            <a:ext cx="4311305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5040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Третья фаза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3861048"/>
            <a:ext cx="3782794" cy="27112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В феврале ещё господствуют сильно – морозные погоды. В морозные солнечные дни наблюдается капель с крыш .</a:t>
            </a:r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За окончанием третьей фазы и начало четвертой последней фазы зимы называемой предвесеннем, следует считать 9 марта – среднюю дату перехода средней суточной температуры воздуха через – 10. </a:t>
            </a:r>
            <a:endParaRPr lang="ru-RU" sz="1400" dirty="0"/>
          </a:p>
        </p:txBody>
      </p:sp>
      <p:pic>
        <p:nvPicPr>
          <p:cNvPr id="2050" name="Picture 2" descr="C:\Documents and Settings\Домрычева\Рабочий стол\времена года\142377521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5864" y="620688"/>
            <a:ext cx="3271280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1" name="Picture 3" descr="C:\Documents and Settings\Домрычева\Рабочий стол\времена года\1244183633_282-1024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716016" y="2708920"/>
            <a:ext cx="4248472" cy="3505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TextBox 5"/>
          <p:cNvSpPr txBox="1"/>
          <p:nvPr/>
        </p:nvSpPr>
        <p:spPr>
          <a:xfrm>
            <a:off x="4499991" y="1117294"/>
            <a:ext cx="39801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/>
              <a:t>С третьей пентады февраля устанавливается умеренно – холодная зима.</a:t>
            </a:r>
            <a:endParaRPr lang="ru-RU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Весенний сезон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Первая фаза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928802"/>
            <a:ext cx="378621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400" b="1" dirty="0" smtClean="0"/>
              <a:t>Первая фаза</a:t>
            </a:r>
            <a:r>
              <a:rPr lang="ru-RU" sz="1400" dirty="0" smtClean="0"/>
              <a:t> – «</a:t>
            </a:r>
            <a:r>
              <a:rPr lang="ru-RU" sz="1400" i="1" dirty="0" smtClean="0"/>
              <a:t>ранняя весна</a:t>
            </a:r>
            <a:r>
              <a:rPr lang="ru-RU" sz="1400" dirty="0" smtClean="0"/>
              <a:t>» - время схода снежного покрова </a:t>
            </a:r>
          </a:p>
          <a:p>
            <a:endParaRPr lang="ru-RU" sz="1400" dirty="0" smtClean="0"/>
          </a:p>
          <a:p>
            <a:r>
              <a:rPr lang="ru-RU" sz="1400" b="1" dirty="0" smtClean="0"/>
              <a:t>вторая фаза</a:t>
            </a:r>
            <a:r>
              <a:rPr lang="ru-RU" sz="1400" dirty="0" smtClean="0"/>
              <a:t>- «</a:t>
            </a:r>
            <a:r>
              <a:rPr lang="ru-RU" sz="1400" i="1" dirty="0" smtClean="0"/>
              <a:t>зеленеющая весна</a:t>
            </a:r>
            <a:r>
              <a:rPr lang="ru-RU" sz="1400" dirty="0" smtClean="0"/>
              <a:t>» - время начала вегетации растений</a:t>
            </a:r>
          </a:p>
          <a:p>
            <a:endParaRPr lang="ru-RU" sz="1400" dirty="0" smtClean="0"/>
          </a:p>
          <a:p>
            <a:r>
              <a:rPr lang="ru-RU" sz="1400" b="1" dirty="0" smtClean="0"/>
              <a:t>последняя фаза </a:t>
            </a:r>
            <a:r>
              <a:rPr lang="ru-RU" sz="1400" dirty="0" smtClean="0"/>
              <a:t>– «</a:t>
            </a:r>
            <a:r>
              <a:rPr lang="ru-RU" sz="1400" i="1" dirty="0" smtClean="0"/>
              <a:t>предлеть</a:t>
            </a:r>
            <a:r>
              <a:rPr lang="ru-RU" sz="1400" dirty="0" smtClean="0"/>
              <a:t>е» - период быстрого развития растительности, время расцвета многих древесных и кустарниковых растений. </a:t>
            </a:r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1400" dirty="0" smtClean="0"/>
              <a:t>Резкое колебание дневных и ночных температур вызывают образование наста на поверхности снежного покрова. </a:t>
            </a:r>
            <a:endParaRPr lang="ru-RU" sz="1400" dirty="0"/>
          </a:p>
        </p:txBody>
      </p:sp>
      <p:pic>
        <p:nvPicPr>
          <p:cNvPr id="11266" name="Picture 2" descr="http://s61.radikal.ru/i171/0809/73/e82308e4846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6248" y="2214554"/>
            <a:ext cx="4071966" cy="304824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</p:spTree>
  </p:cSld>
  <p:clrMapOvr>
    <a:masterClrMapping/>
  </p:clrMapOvr>
  <p:transition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229600" cy="571496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</a:rPr>
              <a:t>Продолжительность периода снеготаяния</a:t>
            </a:r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1916832"/>
            <a:ext cx="2808312" cy="458400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 smtClean="0"/>
              <a:t>      Хорошим признаком перелома зимнего сезона на весенней является прилет грачей, ивы сбрасывают колпачки со своих «барашков». У бородавчатой березы начинается сокодвижение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Выходят из зимовок блошки, жуки, оживает смородиновый клещ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Вылетают первые бабочки – крапивницы и начинают роение комары-толкуны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На пригреваемых солнцем южных склонах зацветает мать-и-мачеха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098" name="Picture 2" descr="C:\Documents and Settings\Домрычева\Рабочий стол\времена года\fl_2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988840"/>
            <a:ext cx="2592288" cy="31582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42" name="Picture 2" descr="Картинка 47 из 96000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796136" y="2060848"/>
            <a:ext cx="3076728" cy="273630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269222"/>
          </a:xfrm>
        </p:spPr>
        <p:txBody>
          <a:bodyPr>
            <a:normAutofit fontScale="90000"/>
          </a:bodyPr>
          <a:lstStyle/>
          <a:p>
            <a:r>
              <a:rPr lang="ru-RU" sz="4000" dirty="0" smtClean="0"/>
              <a:t>      Вторая фаза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2000240"/>
            <a:ext cx="3421614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Еще в конце апреля можно наблюдать начало движения льда на реках.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С подвижкой льда совпадает прилет белой трясогузки, отчего и называется она в шутку трясогузкой – ледоломкой.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За трясогузкой прилетают журавли, дрозды.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Через 2-3 дня после подвижки льда полые воды поднимают лед, взламывают его, начинается ледоход. </a:t>
            </a:r>
          </a:p>
          <a:p>
            <a:endParaRPr lang="ru-RU" dirty="0"/>
          </a:p>
        </p:txBody>
      </p:sp>
      <p:pic>
        <p:nvPicPr>
          <p:cNvPr id="5122" name="Picture 2" descr="C:\Documents and Settings\Домрычева\Рабочий стол\времена года\251CH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3857628"/>
            <a:ext cx="4076290" cy="26432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218" name="Picture 2" descr="Картинка 1 из 1110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260835" y="1000108"/>
            <a:ext cx="3310962" cy="24288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642918"/>
            <a:ext cx="8229600" cy="63266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Третья фаза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14810" y="2564904"/>
            <a:ext cx="4029598" cy="350730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400" dirty="0" smtClean="0"/>
              <a:t>      В это  время зацветают многие древесные и кустарниковые растения:</a:t>
            </a:r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сосна, черемуха, ирга, боярышник, в лесу цветет голубика, черника и целый ряд других растений. </a:t>
            </a:r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Заканчивается весенняя миграция птиц. </a:t>
            </a:r>
          </a:p>
          <a:p>
            <a:endParaRPr lang="ru-RU" dirty="0"/>
          </a:p>
        </p:txBody>
      </p:sp>
      <p:pic>
        <p:nvPicPr>
          <p:cNvPr id="7170" name="Picture 2" descr="Картинка 3 из 696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785926"/>
            <a:ext cx="3286148" cy="3622026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928670"/>
            <a:ext cx="8229600" cy="55611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</a:rPr>
              <a:t>Лето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000" dirty="0" smtClean="0"/>
              <a:t>Первая фаза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496"/>
            <a:ext cx="3784504" cy="370287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1400" dirty="0" smtClean="0"/>
              <a:t>       В первой декаде июня цветут калужница, купальница, лютики, земляника луговая.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/>
              <a:t> </a:t>
            </a:r>
            <a:r>
              <a:rPr lang="ru-RU" sz="1400" dirty="0" smtClean="0"/>
              <a:t>      Во второй декаде июня начинает цвести лисохвост, пушит одуванчик, на открытых полях цветет шиповник.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К концу второй декады июня отцветают черемуха, акация, калина, ромашки. 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r>
              <a:rPr lang="ru-RU" sz="1400" dirty="0" smtClean="0"/>
              <a:t>       В конце первой фазы лета кончается гнездовой период у птиц, взрослые грачата уже готовятся покинуть гнезд, а молодые воробышки совершают недалекие пробные полеты. </a:t>
            </a:r>
          </a:p>
          <a:p>
            <a:endParaRPr lang="ru-RU" dirty="0"/>
          </a:p>
        </p:txBody>
      </p:sp>
      <p:pic>
        <p:nvPicPr>
          <p:cNvPr id="10242" name="Picture 2" descr="http://im4-tub.yandex.net/i?id=43656428-06-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2535670" cy="2031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6" name="Picture 2" descr="Картинка 9 из 49894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1142984"/>
            <a:ext cx="3214710" cy="2345078"/>
          </a:xfrm>
          <a:prstGeom prst="rect">
            <a:avLst/>
          </a:prstGeom>
          <a:noFill/>
        </p:spPr>
      </p:pic>
      <p:pic>
        <p:nvPicPr>
          <p:cNvPr id="6148" name="Picture 4" descr="Картинка 1 из 4619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4500562" y="3929066"/>
            <a:ext cx="3643338" cy="263130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247</TotalTime>
  <Words>821</Words>
  <Application>Microsoft Office PowerPoint</Application>
  <PresentationFormat>Экран (4:3)</PresentationFormat>
  <Paragraphs>103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Сезонные изменения  в природе</vt:lpstr>
      <vt:lpstr>Зимний сезон Первая фаза</vt:lpstr>
      <vt:lpstr>Вторая фаза</vt:lpstr>
      <vt:lpstr>Третья фаза</vt:lpstr>
      <vt:lpstr>Весенний сезон Первая фаза</vt:lpstr>
      <vt:lpstr>Продолжительность периода снеготаяния</vt:lpstr>
      <vt:lpstr>      Вторая фаза</vt:lpstr>
      <vt:lpstr>Третья фаза</vt:lpstr>
      <vt:lpstr>Лето Первая фаза</vt:lpstr>
      <vt:lpstr>Вторая фаза</vt:lpstr>
      <vt:lpstr>Третья фаза </vt:lpstr>
      <vt:lpstr>Осень Первая фаза</vt:lpstr>
      <vt:lpstr>«Бабье лето»</vt:lpstr>
      <vt:lpstr>Третья фаза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Сезонные изменения  в природе.</dc:title>
  <cp:lastModifiedBy>Учитель</cp:lastModifiedBy>
  <cp:revision>32</cp:revision>
  <dcterms:modified xsi:type="dcterms:W3CDTF">2015-02-09T09:42:29Z</dcterms:modified>
</cp:coreProperties>
</file>