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7" r:id="rId2"/>
    <p:sldId id="326" r:id="rId3"/>
    <p:sldId id="317" r:id="rId4"/>
    <p:sldId id="327" r:id="rId5"/>
    <p:sldId id="328" r:id="rId6"/>
    <p:sldId id="329" r:id="rId7"/>
    <p:sldId id="333" r:id="rId8"/>
    <p:sldId id="330" r:id="rId9"/>
    <p:sldId id="331" r:id="rId10"/>
    <p:sldId id="332" r:id="rId11"/>
    <p:sldId id="258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FF00"/>
    <a:srgbClr val="000099"/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7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25674-1AD1-4247-912D-5AC9E13046DD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32C7F6-9D2F-48D2-A4E5-EC9FACF1AF7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2C7F6-9D2F-48D2-A4E5-EC9FACF1AF7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2C7F6-9D2F-48D2-A4E5-EC9FACF1AF7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2C7F6-9D2F-48D2-A4E5-EC9FACF1AF7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32C7F6-9D2F-48D2-A4E5-EC9FACF1AF7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16547-F3CE-46AB-AD5D-6D1B5A25C09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2B939-CD35-4E42-8CA4-DD344481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16547-F3CE-46AB-AD5D-6D1B5A25C09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2B939-CD35-4E42-8CA4-DD344481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16547-F3CE-46AB-AD5D-6D1B5A25C09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2B939-CD35-4E42-8CA4-DD344481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16547-F3CE-46AB-AD5D-6D1B5A25C09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2B939-CD35-4E42-8CA4-DD344481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16547-F3CE-46AB-AD5D-6D1B5A25C09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2B939-CD35-4E42-8CA4-DD344481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16547-F3CE-46AB-AD5D-6D1B5A25C09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2B939-CD35-4E42-8CA4-DD344481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16547-F3CE-46AB-AD5D-6D1B5A25C09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2B939-CD35-4E42-8CA4-DD344481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16547-F3CE-46AB-AD5D-6D1B5A25C09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2B939-CD35-4E42-8CA4-DD344481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16547-F3CE-46AB-AD5D-6D1B5A25C09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2B939-CD35-4E42-8CA4-DD344481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16547-F3CE-46AB-AD5D-6D1B5A25C09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2B939-CD35-4E42-8CA4-DD344481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16547-F3CE-46AB-AD5D-6D1B5A25C09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12B939-CD35-4E42-8CA4-DD344481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616547-F3CE-46AB-AD5D-6D1B5A25C095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12B939-CD35-4E42-8CA4-DD344481D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7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 descr="осень 2012 года 246.jpg"/>
          <p:cNvPicPr>
            <a:picLocks noGrp="1" noChangeAspect="1"/>
          </p:cNvPicPr>
          <p:nvPr>
            <p:ph type="pic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763688" y="260648"/>
            <a:ext cx="5486400" cy="4114800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00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1800" b="1" dirty="0" smtClean="0"/>
              <a:t>Группа «Звездочка»</a:t>
            </a:r>
          </a:p>
          <a:p>
            <a:pPr algn="ctr"/>
            <a:r>
              <a:rPr lang="ru-RU" sz="1800" b="1" dirty="0" smtClean="0"/>
              <a:t>Воспитатель</a:t>
            </a:r>
            <a:r>
              <a:rPr lang="ru-RU" sz="1800" b="1" dirty="0" smtClean="0"/>
              <a:t>: </a:t>
            </a:r>
            <a:r>
              <a:rPr lang="ru-RU" sz="1800" b="1" dirty="0" smtClean="0"/>
              <a:t>Четверухина Светлана Валерьевна</a:t>
            </a:r>
          </a:p>
          <a:p>
            <a:pPr algn="ctr"/>
            <a:endParaRPr lang="ru-RU" sz="1800" b="1" dirty="0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2051720" y="4797152"/>
            <a:ext cx="5486400" cy="566738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600" dirty="0" smtClean="0">
                <a:ln w="11430"/>
                <a:solidFill>
                  <a:srgbClr val="FFFF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Труд в природе</a:t>
            </a:r>
            <a:endParaRPr lang="ru-RU" sz="3600" dirty="0">
              <a:ln w="11430"/>
              <a:solidFill>
                <a:srgbClr val="FFFF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Содержимое 9" descr="DSC_0771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3575050" y="1488649"/>
            <a:ext cx="5111750" cy="3421915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0000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8" name="Текст 7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sz="2800" b="1" dirty="0" smtClean="0"/>
              <a:t>Экологические знания, которые ребенок усваивает в процессе трудовой деятельности, становятся основой формирования мотивации его участия в различных посильных видах деятельности по сохранению окружающей среды.</a:t>
            </a:r>
            <a:endParaRPr lang="ru-RU" sz="2800" dirty="0" smtClean="0"/>
          </a:p>
          <a:p>
            <a:r>
              <a:rPr lang="ru-RU" sz="2800" b="1" dirty="0" smtClean="0"/>
              <a:t> </a:t>
            </a:r>
            <a:endParaRPr lang="ru-RU" sz="2800" dirty="0" smtClean="0"/>
          </a:p>
          <a:p>
            <a:endParaRPr lang="ru-RU" dirty="0"/>
          </a:p>
        </p:txBody>
      </p:sp>
      <p:sp>
        <p:nvSpPr>
          <p:cNvPr id="9" name="Заголовок 1"/>
          <p:cNvSpPr txBox="1">
            <a:spLocks noGrp="1"/>
          </p:cNvSpPr>
          <p:nvPr>
            <p:ph type="title"/>
          </p:nvPr>
        </p:nvSpPr>
        <p:spPr>
          <a:prstGeom prst="horizontalScroll">
            <a:avLst/>
          </a:prstGeom>
          <a:gradFill flip="none"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path path="shape">
              <a:fillToRect l="50000" t="50000" r="50000" b="50000"/>
            </a:path>
            <a:tileRect/>
          </a:gradFill>
          <a:ln w="57150">
            <a:solidFill>
              <a:srgbClr val="FFFF0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3200" b="1" noProof="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Труд в природе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642918"/>
            <a:ext cx="8229600" cy="1071570"/>
          </a:xfrm>
        </p:spPr>
        <p:txBody>
          <a:bodyPr>
            <a:normAutofit fontScale="90000"/>
          </a:bodyPr>
          <a:lstStyle/>
          <a:p>
            <a:r>
              <a:rPr lang="ru-RU" smtClean="0"/>
              <a:t/>
            </a:r>
            <a:br>
              <a:rPr lang="ru-RU" smtClean="0"/>
            </a:br>
            <a:r>
              <a:rPr lang="ru-RU" sz="7300" b="1" smtClean="0">
                <a:solidFill>
                  <a:srgbClr val="000099"/>
                </a:solidFill>
              </a:rPr>
              <a:t>С  П  А  С  И  Б  О</a:t>
            </a:r>
            <a:br>
              <a:rPr lang="ru-RU" sz="7300" b="1" smtClean="0">
                <a:solidFill>
                  <a:srgbClr val="000099"/>
                </a:solidFill>
              </a:rPr>
            </a:br>
            <a:endParaRPr lang="ru-RU" sz="7300" b="1" dirty="0">
              <a:solidFill>
                <a:srgbClr val="000099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714744" y="2571744"/>
            <a:ext cx="1714512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0099"/>
                </a:solidFill>
                <a:latin typeface="+mj-lt"/>
              </a:rPr>
              <a:t>З  А</a:t>
            </a:r>
            <a:endParaRPr lang="ru-RU" sz="6600" b="1" dirty="0">
              <a:solidFill>
                <a:srgbClr val="000099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28662" y="5286388"/>
            <a:ext cx="7715304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600" b="1" dirty="0" smtClean="0">
                <a:solidFill>
                  <a:srgbClr val="000099"/>
                </a:solidFill>
                <a:latin typeface="+mj-lt"/>
              </a:rPr>
              <a:t>В  Н  И  М  А  Н  И  Е</a:t>
            </a:r>
            <a:endParaRPr lang="ru-RU" sz="6600" b="1" dirty="0">
              <a:solidFill>
                <a:srgbClr val="000099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2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70"/>
                            </p:stCondLst>
                            <p:childTnLst>
                              <p:par>
                                <p:cTn id="17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idx="1"/>
          </p:nvPr>
        </p:nvSpPr>
        <p:spPr>
          <a:xfrm>
            <a:off x="467544" y="1628800"/>
            <a:ext cx="8229600" cy="52292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Именно трудовая деятельность человека и охрана природы является тем связующим звеном, которое обеспечивает понимание экологически грамотного, безопасного для природы и здоровья человека поведения. Усвоение детьми такого рода взаимосвязей уже на дошкольной ступени будет способствовать умению общаться с природой в практической повседневной жизни. Что – бы правильно сформировать у дошкольника интерес к трудовой деятельности я учитываю индивидуальные особенности ребенка (один ребенок любит поливать растения, другой наводить красоту на участке, либо реставрировать книги).  Я даю ребенку право выбора и вызываю эмоционально положительное отношение к объекту, показывая, что это живой объект и нуждается в бережном отношении именно этого ребенка. </a:t>
            </a:r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>
          <a:xfrm>
            <a:off x="285720" y="1000108"/>
            <a:ext cx="8348722" cy="5303838"/>
          </a:xfrm>
          <a:prstGeom prst="rect">
            <a:avLst/>
          </a:prstGeom>
        </p:spPr>
        <p:txBody>
          <a:bodyPr>
            <a:noAutofit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ru-RU" sz="2800" b="0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/>
              <a:uLnTx/>
              <a:uFillTx/>
              <a:latin typeface="+mj-lt"/>
              <a:ea typeface="+mn-ea"/>
              <a:cs typeface="+mn-cs"/>
            </a:endParaRP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285688" y="0"/>
            <a:ext cx="8688191" cy="1700808"/>
          </a:xfrm>
          <a:prstGeom prst="horizontalScroll">
            <a:avLst/>
          </a:prstGeom>
          <a:gradFill flip="none"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path path="shape">
              <a:fillToRect l="50000" t="50000" r="50000" b="50000"/>
            </a:path>
            <a:tileRect/>
          </a:gradFill>
          <a:ln w="57150">
            <a:solidFill>
              <a:srgbClr val="FFFF0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6600" b="1" noProof="0" dirty="0" smtClean="0">
                <a:solidFill>
                  <a:srgbClr val="FFFF00"/>
                </a:solidFill>
                <a:latin typeface="+mj-lt"/>
                <a:ea typeface="+mj-ea"/>
                <a:cs typeface="+mj-cs"/>
              </a:rPr>
              <a:t>Труд в природе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  <p:bldP spid="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2643182"/>
            <a:ext cx="807249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00050" indent="-400050"/>
            <a:r>
              <a:rPr lang="ru-RU" sz="4800" b="1" dirty="0" smtClean="0">
                <a:solidFill>
                  <a:srgbClr val="FF0000"/>
                </a:solidFill>
                <a:latin typeface="+mj-lt"/>
              </a:rPr>
              <a:t> </a:t>
            </a:r>
            <a:endParaRPr lang="ru-RU" sz="4800" b="1" dirty="0">
              <a:solidFill>
                <a:srgbClr val="FF0000"/>
              </a:solidFill>
              <a:latin typeface="+mj-lt"/>
            </a:endParaRPr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285688" y="0"/>
            <a:ext cx="8858312" cy="1988840"/>
          </a:xfrm>
          <a:prstGeom prst="horizontalScroll">
            <a:avLst/>
          </a:prstGeom>
          <a:gradFill flip="none"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path path="shape">
              <a:fillToRect l="50000" t="50000" r="50000" b="50000"/>
            </a:path>
            <a:tileRect/>
          </a:gradFill>
          <a:ln w="57150">
            <a:solidFill>
              <a:srgbClr val="FFFF0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Комнатные растения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03848" y="4869160"/>
            <a:ext cx="5652120" cy="1477328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dirty="0" smtClean="0"/>
              <a:t>Так во время занятий по мини – проекту «Комнатные растения», каждый ребенок при посадки своего цветка, придумывал ему имя, ухаживал за ним, следил за его ростом и не забывал каждый день здороваться и прощаться со своим цветочком.</a:t>
            </a:r>
            <a:endParaRPr lang="ru-RU" dirty="0"/>
          </a:p>
        </p:txBody>
      </p:sp>
      <p:pic>
        <p:nvPicPr>
          <p:cNvPr id="8" name="Рисунок 7" descr="для слайдов осень 2012 года 02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508104" y="1988840"/>
            <a:ext cx="3252192" cy="2439144"/>
          </a:xfrm>
          <a:prstGeom prst="snip1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для слайдов осень 2012 года 013.jpg"/>
          <p:cNvPicPr>
            <a:picLocks noChangeAspect="1"/>
          </p:cNvPicPr>
          <p:nvPr/>
        </p:nvPicPr>
        <p:blipFill>
          <a:blip r:embed="rId4" cstate="screen">
            <a:lum bright="-10000" contrast="10000"/>
          </a:blip>
          <a:srcRect/>
          <a:stretch>
            <a:fillRect/>
          </a:stretch>
        </p:blipFill>
        <p:spPr>
          <a:xfrm>
            <a:off x="1619672" y="2060848"/>
            <a:ext cx="3431098" cy="242644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для слайдов осень 2012 года 014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23528" y="3501008"/>
            <a:ext cx="2302723" cy="2963648"/>
          </a:xfrm>
          <a:prstGeom prst="foldedCorner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 noGrp="1"/>
          </p:cNvSpPr>
          <p:nvPr>
            <p:ph type="title"/>
          </p:nvPr>
        </p:nvSpPr>
        <p:spPr>
          <a:xfrm>
            <a:off x="457199" y="274637"/>
            <a:ext cx="8431619" cy="1873139"/>
          </a:xfrm>
          <a:prstGeom prst="horizontalScroll">
            <a:avLst/>
          </a:prstGeom>
          <a:gradFill flip="none"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path path="shape">
              <a:fillToRect l="50000" t="50000" r="50000" b="50000"/>
            </a:path>
            <a:tileRect/>
          </a:gradFill>
          <a:ln w="57150">
            <a:solidFill>
              <a:srgbClr val="FFFF0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 smtClean="0">
                <a:solidFill>
                  <a:srgbClr val="FFFF00"/>
                </a:solidFill>
              </a:rPr>
              <a:t>Огород на окне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2060848"/>
            <a:ext cx="5904656" cy="165618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мини – проекте «Огород на окне» ребята сами проверяли состояния своего растения, насколько оно выросло, не завяли ли у него листочки, делились своим опытом и с удовольствием вели дневники наблюдения. </a:t>
            </a:r>
            <a:endParaRPr lang="ru-RU" dirty="0"/>
          </a:p>
        </p:txBody>
      </p:sp>
      <p:pic>
        <p:nvPicPr>
          <p:cNvPr id="6" name="Рисунок 5" descr="DSC01391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6444208" y="1988840"/>
            <a:ext cx="2448272" cy="2161772"/>
          </a:xfrm>
          <a:prstGeom prst="wedgeRoundRectCallou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1444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17202" y="4170345"/>
            <a:ext cx="3175441" cy="2381581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DSC01540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550835" y="3861048"/>
            <a:ext cx="2452059" cy="2132856"/>
          </a:xfrm>
          <a:prstGeom prst="plaqu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DSC01542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6219971" y="4543438"/>
            <a:ext cx="2747797" cy="2060848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 noGrp="1"/>
          </p:cNvSpPr>
          <p:nvPr>
            <p:ph type="title"/>
          </p:nvPr>
        </p:nvSpPr>
        <p:spPr>
          <a:xfrm>
            <a:off x="467544" y="0"/>
            <a:ext cx="8229600" cy="1844824"/>
          </a:xfrm>
          <a:prstGeom prst="horizontalScroll">
            <a:avLst/>
          </a:prstGeom>
          <a:gradFill flip="none"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path path="shape">
              <a:fillToRect l="50000" t="50000" r="50000" b="50000"/>
            </a:path>
            <a:tileRect/>
          </a:gradFill>
          <a:ln w="57150">
            <a:solidFill>
              <a:srgbClr val="FFFF0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5400" b="1" dirty="0" smtClean="0">
                <a:solidFill>
                  <a:srgbClr val="FFFF00"/>
                </a:solidFill>
              </a:rPr>
              <a:t>Огород </a:t>
            </a:r>
            <a:endParaRPr kumimoji="0" lang="ru-RU" sz="54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1835696" y="1412776"/>
            <a:ext cx="5040560" cy="3096344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Каждый год мы с ребятами с нетерпением ждем весны, что - бы свои  культуры высадить в огород  продолжая следить и ухаживать за своими культурами. Тогда ребенок может отследить результат своей работы от начала до конца и радоваться результатам своего труда. </a:t>
            </a:r>
            <a:endParaRPr lang="ru-RU" dirty="0"/>
          </a:p>
        </p:txBody>
      </p:sp>
      <p:pic>
        <p:nvPicPr>
          <p:cNvPr id="6" name="Рисунок 5" descr="IMGP659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6300192" y="1844824"/>
            <a:ext cx="2843808" cy="21328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P6602.JPG"/>
          <p:cNvPicPr>
            <a:picLocks noChangeAspect="1"/>
          </p:cNvPicPr>
          <p:nvPr/>
        </p:nvPicPr>
        <p:blipFill>
          <a:blip r:embed="rId3" cstate="screen"/>
          <a:srcRect l="13113" r="8127"/>
          <a:stretch>
            <a:fillRect/>
          </a:stretch>
        </p:blipFill>
        <p:spPr>
          <a:xfrm>
            <a:off x="251520" y="1844824"/>
            <a:ext cx="2381693" cy="2268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080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23528" y="4293096"/>
            <a:ext cx="3096344" cy="2322258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IMG_0814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563888" y="4653136"/>
            <a:ext cx="1701468" cy="1916832"/>
          </a:xfrm>
          <a:prstGeom prst="teardrop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IMG_0803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436096" y="4005064"/>
            <a:ext cx="3456000" cy="2592000"/>
          </a:xfrm>
          <a:prstGeom prst="snip2Same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363272" cy="1354162"/>
          </a:xfrm>
          <a:prstGeom prst="horizontalScroll">
            <a:avLst/>
          </a:prstGeom>
          <a:gradFill flip="none"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path path="shape">
              <a:fillToRect l="50000" t="50000" r="50000" b="50000"/>
            </a:path>
            <a:tileRect/>
          </a:gradFill>
          <a:ln w="57150">
            <a:solidFill>
              <a:srgbClr val="FFFF00"/>
            </a:solidFill>
          </a:ln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</a:rPr>
              <a:t>Труд на участке</a:t>
            </a:r>
            <a:endParaRPr lang="ru-RU" sz="6600" b="1" dirty="0">
              <a:solidFill>
                <a:srgbClr val="FFFF00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75856" y="1556792"/>
            <a:ext cx="2808312" cy="259228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Учитывая индивидуальные особенности ребенка, я подхожу к организации трудовой деятельности с позиции вариативности, предлагая детям ее различные виды:</a:t>
            </a:r>
            <a:endParaRPr lang="ru-RU" dirty="0"/>
          </a:p>
        </p:txBody>
      </p:sp>
      <p:pic>
        <p:nvPicPr>
          <p:cNvPr id="9" name="Рисунок 8" descr="P112072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975648" y="1628800"/>
            <a:ext cx="3072000" cy="230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Изображение 27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1208889" y="4162133"/>
            <a:ext cx="3260158" cy="2445119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осень 2012 года 23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076056" y="4149080"/>
            <a:ext cx="3227851" cy="2420888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3" name="Рисунок 12" descr="осень 2012 года 258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51520" y="1628800"/>
            <a:ext cx="3072000" cy="230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467544" y="260648"/>
            <a:ext cx="8363272" cy="1354162"/>
          </a:xfrm>
          <a:prstGeom prst="horizontalScroll">
            <a:avLst/>
          </a:prstGeom>
          <a:gradFill flip="none"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path path="shape">
              <a:fillToRect l="50000" t="50000" r="50000" b="50000"/>
            </a:path>
            <a:tileRect/>
          </a:gradFill>
          <a:ln w="57150">
            <a:solidFill>
              <a:srgbClr val="FFFF0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6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Труд на участке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6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 noGrp="1"/>
          </p:cNvSpPr>
          <p:nvPr>
            <p:ph type="title"/>
          </p:nvPr>
        </p:nvSpPr>
        <p:spPr>
          <a:xfrm>
            <a:off x="467544" y="0"/>
            <a:ext cx="8229600" cy="1628800"/>
          </a:xfrm>
          <a:prstGeom prst="horizontalScroll">
            <a:avLst/>
          </a:prstGeom>
          <a:gradFill flip="none"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path path="shape">
              <a:fillToRect l="50000" t="50000" r="50000" b="50000"/>
            </a:path>
            <a:tileRect/>
          </a:gradFill>
          <a:ln w="57150">
            <a:solidFill>
              <a:srgbClr val="FFFF00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6600" b="1" dirty="0" smtClean="0">
                <a:solidFill>
                  <a:srgbClr val="FFFF00"/>
                </a:solidFill>
              </a:rPr>
              <a:t>Цветник</a:t>
            </a:r>
            <a:endParaRPr kumimoji="0" lang="ru-RU" sz="6600" b="1" i="0" u="none" strike="noStrike" kern="120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Прямоугольная выноска 3"/>
          <p:cNvSpPr/>
          <p:nvPr/>
        </p:nvSpPr>
        <p:spPr>
          <a:xfrm>
            <a:off x="323528" y="1628800"/>
            <a:ext cx="3024336" cy="2016224"/>
          </a:xfrm>
          <a:prstGeom prst="wedgeRectCallou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 процессе труда у дошкольников формируются необходимые навыки ухода за живыми организмами, чувство ответственности за них.</a:t>
            </a:r>
            <a:endParaRPr lang="ru-RU" dirty="0"/>
          </a:p>
        </p:txBody>
      </p:sp>
      <p:pic>
        <p:nvPicPr>
          <p:cNvPr id="16" name="Рисунок 15" descr="осень 2012 года 253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3528" y="3933056"/>
            <a:ext cx="3563888" cy="2672916"/>
          </a:xfrm>
          <a:prstGeom prst="snip1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7" name="Рисунок 16" descr="осень 2012 года 27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10227" y="3742660"/>
            <a:ext cx="3782253" cy="283669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5" name="Рисунок 14" descr="осень 2012 года 24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657161" y="1565005"/>
            <a:ext cx="3522420" cy="2641815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642194"/>
          </a:xfrm>
          <a:prstGeom prst="horizontalScroll">
            <a:avLst/>
          </a:prstGeom>
          <a:gradFill flip="none"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path path="shape">
              <a:fillToRect l="50000" t="50000" r="50000" b="50000"/>
            </a:path>
            <a:tileRect/>
          </a:gradFill>
          <a:ln w="57150">
            <a:solidFill>
              <a:srgbClr val="FFFF00"/>
            </a:solidFill>
          </a:ln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</a:rPr>
              <a:t>Вместе с </a:t>
            </a:r>
            <a:r>
              <a:rPr lang="ru-RU" sz="6000" b="1" dirty="0" smtClean="0">
                <a:solidFill>
                  <a:srgbClr val="FFFF00"/>
                </a:solidFill>
              </a:rPr>
              <a:t>родителями</a:t>
            </a:r>
            <a:endParaRPr lang="ru-RU" sz="6000" b="1" dirty="0">
              <a:solidFill>
                <a:srgbClr val="FFFF00"/>
              </a:solidFill>
            </a:endParaRPr>
          </a:p>
        </p:txBody>
      </p:sp>
      <p:pic>
        <p:nvPicPr>
          <p:cNvPr id="7" name="Рисунок 6" descr="IMGP6638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3275856" y="1988840"/>
            <a:ext cx="2976331" cy="2232248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Рисунок 3" descr="P1120741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23528" y="1844824"/>
            <a:ext cx="3168352" cy="2376264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P6642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84167" y="1916832"/>
            <a:ext cx="2976331" cy="22322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осень 2012 года 28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5947028" y="4149080"/>
            <a:ext cx="3196972" cy="2397729"/>
          </a:xfrm>
          <a:prstGeom prst="round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IMGP6645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203848" y="4509120"/>
            <a:ext cx="2784309" cy="2088232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осень 2012 года 295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74380" y="4283948"/>
            <a:ext cx="3035830" cy="227687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  <a:prstGeom prst="horizontalScroll">
            <a:avLst/>
          </a:prstGeom>
          <a:gradFill flip="none" rotWithShape="1">
            <a:gsLst>
              <a:gs pos="0">
                <a:srgbClr val="3399FF"/>
              </a:gs>
              <a:gs pos="16000">
                <a:srgbClr val="00CCCC"/>
              </a:gs>
              <a:gs pos="47000">
                <a:srgbClr val="9999FF"/>
              </a:gs>
              <a:gs pos="60001">
                <a:srgbClr val="2E6792"/>
              </a:gs>
              <a:gs pos="71001">
                <a:srgbClr val="3333CC"/>
              </a:gs>
              <a:gs pos="81000">
                <a:srgbClr val="1170FF"/>
              </a:gs>
              <a:gs pos="100000">
                <a:srgbClr val="006699"/>
              </a:gs>
            </a:gsLst>
            <a:path path="shape">
              <a:fillToRect l="50000" t="50000" r="50000" b="50000"/>
            </a:path>
            <a:tileRect/>
          </a:gradFill>
          <a:ln w="57150">
            <a:solidFill>
              <a:srgbClr val="FFFF00"/>
            </a:solidFill>
          </a:ln>
        </p:spPr>
        <p:txBody>
          <a:bodyPr>
            <a:noAutofit/>
          </a:bodyPr>
          <a:lstStyle/>
          <a:p>
            <a:r>
              <a:rPr lang="ru-RU" sz="6600" b="1" dirty="0" smtClean="0">
                <a:solidFill>
                  <a:srgbClr val="FFFF00"/>
                </a:solidFill>
              </a:rPr>
              <a:t>Труд зимой</a:t>
            </a:r>
            <a:endParaRPr lang="ru-RU" sz="6600" b="1" dirty="0">
              <a:solidFill>
                <a:srgbClr val="FFFF00"/>
              </a:solidFill>
            </a:endParaRPr>
          </a:p>
        </p:txBody>
      </p:sp>
      <p:pic>
        <p:nvPicPr>
          <p:cNvPr id="7" name="Рисунок 6" descr="IMG_982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2987824" y="1412776"/>
            <a:ext cx="2808312" cy="1872208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0865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0" y="1556792"/>
            <a:ext cx="3048339" cy="2286254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IMG_9850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251520" y="4365104"/>
            <a:ext cx="3059830" cy="20398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1" name="Рисунок 10" descr="фотографии для конкурса Светлана Валерьевна 091.jpg"/>
          <p:cNvPicPr>
            <a:picLocks noChangeAspect="1"/>
          </p:cNvPicPr>
          <p:nvPr/>
        </p:nvPicPr>
        <p:blipFill>
          <a:blip r:embed="rId5" cstate="print">
            <a:lum bright="10000" contrast="10000"/>
          </a:blip>
          <a:stretch>
            <a:fillRect/>
          </a:stretch>
        </p:blipFill>
        <p:spPr>
          <a:xfrm>
            <a:off x="5796136" y="1628800"/>
            <a:ext cx="3096344" cy="2322258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для слайдов осень 2012 года 020.jpg"/>
          <p:cNvPicPr>
            <a:picLocks noChangeAspect="1"/>
          </p:cNvPicPr>
          <p:nvPr/>
        </p:nvPicPr>
        <p:blipFill>
          <a:blip r:embed="rId6" cstate="screen">
            <a:lum bright="10000" contrast="10000"/>
          </a:blip>
          <a:stretch>
            <a:fillRect/>
          </a:stretch>
        </p:blipFill>
        <p:spPr>
          <a:xfrm>
            <a:off x="3491880" y="4509120"/>
            <a:ext cx="2688299" cy="2016224"/>
          </a:xfrm>
          <a:prstGeom prst="snip2Same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0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_9919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2843808" y="2996952"/>
            <a:ext cx="3059832" cy="2039888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фотографии для конкурса Светлана Валерьевна 093.jpg"/>
          <p:cNvPicPr>
            <a:picLocks noChangeAspect="1"/>
          </p:cNvPicPr>
          <p:nvPr/>
        </p:nvPicPr>
        <p:blipFill>
          <a:blip r:embed="rId8" cstate="screen">
            <a:lum bright="10000" contrast="10000"/>
          </a:blip>
          <a:srcRect r="19048"/>
          <a:stretch>
            <a:fillRect/>
          </a:stretch>
        </p:blipFill>
        <p:spPr>
          <a:xfrm>
            <a:off x="6342722" y="4327414"/>
            <a:ext cx="2448272" cy="22682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00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837</TotalTime>
  <Words>347</Words>
  <Application>Microsoft Office PowerPoint</Application>
  <PresentationFormat>Экран (4:3)</PresentationFormat>
  <Paragraphs>29</Paragraphs>
  <Slides>11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Труд в природе</vt:lpstr>
      <vt:lpstr>Слайд 2</vt:lpstr>
      <vt:lpstr>Слайд 3</vt:lpstr>
      <vt:lpstr>Огород на окне</vt:lpstr>
      <vt:lpstr>Огород </vt:lpstr>
      <vt:lpstr>Труд на участке</vt:lpstr>
      <vt:lpstr>Цветник</vt:lpstr>
      <vt:lpstr>Вместе с родителями</vt:lpstr>
      <vt:lpstr>Труд зимой</vt:lpstr>
      <vt:lpstr>Труд в природе</vt:lpstr>
      <vt:lpstr> С  П  А  С  И  Б  О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Любовь</dc:creator>
  <cp:lastModifiedBy>Света</cp:lastModifiedBy>
  <cp:revision>138</cp:revision>
  <dcterms:created xsi:type="dcterms:W3CDTF">2009-05-31T11:09:51Z</dcterms:created>
  <dcterms:modified xsi:type="dcterms:W3CDTF">2015-02-08T15:06:31Z</dcterms:modified>
</cp:coreProperties>
</file>