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2"/>
  </p:notes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79" r:id="rId9"/>
    <p:sldId id="262" r:id="rId10"/>
    <p:sldId id="263" r:id="rId11"/>
    <p:sldId id="264" r:id="rId12"/>
    <p:sldId id="265" r:id="rId13"/>
    <p:sldId id="280" r:id="rId14"/>
    <p:sldId id="281" r:id="rId15"/>
    <p:sldId id="282" r:id="rId16"/>
    <p:sldId id="268" r:id="rId17"/>
    <p:sldId id="273" r:id="rId18"/>
    <p:sldId id="274" r:id="rId19"/>
    <p:sldId id="283" r:id="rId20"/>
    <p:sldId id="270" r:id="rId21"/>
    <p:sldId id="284" r:id="rId22"/>
    <p:sldId id="267" r:id="rId23"/>
    <p:sldId id="266" r:id="rId24"/>
    <p:sldId id="285" r:id="rId25"/>
    <p:sldId id="286" r:id="rId26"/>
    <p:sldId id="272" r:id="rId27"/>
    <p:sldId id="271" r:id="rId28"/>
    <p:sldId id="275" r:id="rId29"/>
    <p:sldId id="276" r:id="rId30"/>
    <p:sldId id="277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03" autoAdjust="0"/>
    <p:restoredTop sz="94660"/>
  </p:normalViewPr>
  <p:slideViewPr>
    <p:cSldViewPr>
      <p:cViewPr varScale="1">
        <p:scale>
          <a:sx n="65" d="100"/>
          <a:sy n="65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7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D2682B4-AEC0-438D-A1E3-72CF7B93E4C6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4BC3249-833C-484B-BF12-2045EE6DB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65239F-36AF-416D-A3DD-289866486C81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B56AA-EA44-408C-9F2B-411D034B59A3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20721-D93F-4053-BD94-AF090C7EA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B2DD2-E517-46C6-B379-B007B20F0AD1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364C8-7C5D-43C6-81E9-ECB4054FB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45EEA-CE95-46C8-9C7B-496459D33403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126FF-9873-4829-880A-FC7ECBEF6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4FD2A-EF2F-4841-AFED-0A4179E18BB0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4DE04-13A5-4365-A4F5-291339302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A5EEF-2789-4431-B0E7-339BF24F3738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7F36C-A799-41ED-A636-1060A0807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BD80E-09B8-487F-A56F-20EB9F278510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74088-D488-4EE9-9C59-E3A98561A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113BB-D25F-4804-8554-AB77B90205B7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8C2C1-FE69-4D90-A473-7EFCD5262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2EC77-E5EB-4794-97A6-EBFAB9D41E2A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1037B-9338-4E20-B863-5B3A66EF5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B3F30-C97E-4E51-BF06-25A64C53BEB9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8D1DA-0589-46E0-8AF7-28A686EBF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CE04D-E931-4424-9055-D24093F64A34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7A454-BEB2-4E26-8539-8F9747216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EE02C-19B9-45DE-AE88-3541BEA9D49F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9732A-9FF2-4A2A-9FF3-9B2EF13BF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43E235-6210-4BC8-841B-3769A624BF09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196BF8-C906-4D6A-92E0-84501658E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75" r:id="rId4"/>
    <p:sldLayoutId id="2147484081" r:id="rId5"/>
    <p:sldLayoutId id="2147484076" r:id="rId6"/>
    <p:sldLayoutId id="2147484082" r:id="rId7"/>
    <p:sldLayoutId id="2147484083" r:id="rId8"/>
    <p:sldLayoutId id="2147484084" r:id="rId9"/>
    <p:sldLayoutId id="2147484077" r:id="rId10"/>
    <p:sldLayoutId id="2147484085" r:id="rId11"/>
  </p:sldLayoutIdLst>
  <p:transition>
    <p:wipe dir="r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</a:t>
            </a:r>
            <a:r>
              <a:rPr lang="ru-RU" dirty="0" smtClean="0"/>
              <a:t>учительница первая моя</a:t>
            </a:r>
            <a:endParaRPr lang="ru-RU" dirty="0"/>
          </a:p>
        </p:txBody>
      </p:sp>
      <p:pic>
        <p:nvPicPr>
          <p:cNvPr id="1026" name="Picture 2" descr="C:\Documents and Settings\Олег\Рабочий стол\Соколова Т.Н\Фото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286000"/>
            <a:ext cx="4643438" cy="3143250"/>
          </a:xfrm>
        </p:spPr>
      </p:pic>
      <p:sp>
        <p:nvSpPr>
          <p:cNvPr id="10244" name="TextBox 6"/>
          <p:cNvSpPr txBox="1">
            <a:spLocks noChangeArrowheads="1"/>
          </p:cNvSpPr>
          <p:nvPr/>
        </p:nvSpPr>
        <p:spPr bwMode="auto">
          <a:xfrm>
            <a:off x="5214938" y="2071688"/>
            <a:ext cx="392906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Franklin Gothic Book" pitchFamily="34" charset="0"/>
              </a:rPr>
              <a:t>Учитель начальных классов Соколова</a:t>
            </a:r>
          </a:p>
          <a:p>
            <a:r>
              <a:rPr lang="ru-RU" sz="2800">
                <a:latin typeface="Franklin Gothic Book" pitchFamily="34" charset="0"/>
              </a:rPr>
              <a:t>Татьяна Николаевна, учитель высшей категории,</a:t>
            </a:r>
          </a:p>
          <a:p>
            <a:r>
              <a:rPr lang="ru-RU" sz="2800">
                <a:latin typeface="Franklin Gothic Book" pitchFamily="34" charset="0"/>
              </a:rPr>
              <a:t>Почётный работник  общего образования Российской Федерации.</a:t>
            </a:r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Институт-это не только учёба</a:t>
            </a:r>
            <a:endParaRPr lang="ru-RU" dirty="0"/>
          </a:p>
        </p:txBody>
      </p:sp>
      <p:pic>
        <p:nvPicPr>
          <p:cNvPr id="8194" name="Picture 2" descr="C:\Documents and Settings\Олег\Рабочий стол\13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285875"/>
            <a:ext cx="3497263" cy="3881438"/>
          </a:xfrm>
        </p:spPr>
      </p:pic>
      <p:sp>
        <p:nvSpPr>
          <p:cNvPr id="19460" name="TextBox 6"/>
          <p:cNvSpPr txBox="1">
            <a:spLocks noChangeArrowheads="1"/>
          </p:cNvSpPr>
          <p:nvPr/>
        </p:nvSpPr>
        <p:spPr bwMode="auto">
          <a:xfrm>
            <a:off x="3000375" y="5357813"/>
            <a:ext cx="393223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Franklin Gothic Book" pitchFamily="34" charset="0"/>
              </a:rPr>
              <a:t>Стройотряд  «Астрахань»</a:t>
            </a:r>
          </a:p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6" name="Picture 2" descr="C:\Documents and Settings\Олег\Рабочий стол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1928813"/>
            <a:ext cx="429418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Институт-это не только учёба</a:t>
            </a:r>
            <a:endParaRPr lang="ru-RU" dirty="0"/>
          </a:p>
        </p:txBody>
      </p:sp>
      <p:pic>
        <p:nvPicPr>
          <p:cNvPr id="9218" name="Picture 2" descr="C:\Documents and Settings\Олег\Рабочий стол\Фото\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143000"/>
            <a:ext cx="4525963" cy="3357563"/>
          </a:xfrm>
        </p:spPr>
      </p:pic>
      <p:pic>
        <p:nvPicPr>
          <p:cNvPr id="9219" name="Picture 3" descr="C:\Documents and Settings\Олег\Рабочий стол\Фото\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2071688"/>
            <a:ext cx="4643437" cy="31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1428750" y="5357813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Franklin Gothic Book" pitchFamily="34" charset="0"/>
              </a:rPr>
              <a:t>Практика в пионерском лагере «Маяк»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Первые шаги молодого учителя</a:t>
            </a:r>
            <a:endParaRPr lang="ru-RU" dirty="0"/>
          </a:p>
        </p:txBody>
      </p:sp>
      <p:pic>
        <p:nvPicPr>
          <p:cNvPr id="10242" name="Picture 2" descr="C:\Documents and Settings\Олег\Рабочий стол\Фото\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357313"/>
            <a:ext cx="4525962" cy="3184525"/>
          </a:xfrm>
        </p:spPr>
      </p:pic>
      <p:pic>
        <p:nvPicPr>
          <p:cNvPr id="10243" name="Picture 3" descr="C:\Documents and Settings\Олег\Рабочий стол\Фото\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1900" y="1571625"/>
            <a:ext cx="4102100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285750" y="4786313"/>
            <a:ext cx="850106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Окончив институт в 1980 году, Татьяна Николаевна начинает трудовую деятельность, и не где-нибудь, а в той же самой школе, где она и училась, только теперь это</a:t>
            </a:r>
            <a:r>
              <a:rPr lang="ru-RU" sz="2000" i="1"/>
              <a:t> средняя </a:t>
            </a:r>
            <a:r>
              <a:rPr lang="ru-RU" sz="2000"/>
              <a:t>школа № 139. И сейчас спустя 30 лет в её трудовой книжке только одна запись: средняя школа № 139.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Трудовая деятельность</a:t>
            </a:r>
            <a:endParaRPr lang="ru-RU" dirty="0"/>
          </a:p>
        </p:txBody>
      </p:sp>
      <p:pic>
        <p:nvPicPr>
          <p:cNvPr id="22531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285875"/>
            <a:ext cx="4178300" cy="3048000"/>
          </a:xfrm>
        </p:spPr>
      </p:pic>
      <p:pic>
        <p:nvPicPr>
          <p:cNvPr id="22532" name="Рисунок 4" descr="За трудовое отличие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25" y="4143375"/>
            <a:ext cx="329406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4714875" y="1285875"/>
            <a:ext cx="41433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Трудовая биография Татьяны Николаевны сложилась удачно. С первых лет работы она проявила себя грамотным, добросовестным, энергичным учителем. Её труд был замечен. В 1986 году она была удостоена правительственной награды.</a:t>
            </a: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2357438" y="5429250"/>
            <a:ext cx="2928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Медаль</a:t>
            </a:r>
          </a:p>
          <a:p>
            <a:r>
              <a:rPr lang="ru-RU"/>
              <a:t>«За трудовое отличие»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Трудовая деятельность</a:t>
            </a:r>
            <a:endParaRPr lang="ru-RU" dirty="0"/>
          </a:p>
        </p:txBody>
      </p:sp>
      <p:pic>
        <p:nvPicPr>
          <p:cNvPr id="23555" name="Содержимое 3" descr="Работник образования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14813" y="1714500"/>
            <a:ext cx="4648200" cy="3933825"/>
          </a:xfrm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285750" y="1357313"/>
            <a:ext cx="3429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     В 2005 году ей было присвоено звание «Почётный работник общего образования Российской Федерации». </a:t>
            </a:r>
          </a:p>
          <a:p>
            <a:r>
              <a:rPr lang="ru-RU" sz="2000"/>
              <a:t>     В 2006 году она выступала на городских педчтениях с докладом на тему «Атмосфера жизни семьи как фактор социального развития личности ребёнка».</a:t>
            </a:r>
          </a:p>
          <a:p>
            <a:r>
              <a:rPr lang="ru-RU" sz="2000"/>
              <a:t>     В 2008-2009 учебном году наша учительница участвовала в конкурсе «Учитель года», где заняла пятое место.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семья</a:t>
            </a:r>
            <a:endParaRPr lang="ru-RU" dirty="0"/>
          </a:p>
        </p:txBody>
      </p:sp>
      <p:pic>
        <p:nvPicPr>
          <p:cNvPr id="4" name="Picture 2" descr="C:\Documents and Settings\Олег\Рабочий стол\Фото\25,26,27 сверху вниз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357438" y="2357438"/>
            <a:ext cx="4572000" cy="3457575"/>
          </a:xfrm>
        </p:spPr>
      </p:pic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357188" y="1500188"/>
            <a:ext cx="8501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1986 год был особым в жизни Татьяны Николаевны. Она вышла замуж, и вскоре у неё родился сын Александр.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Семья</a:t>
            </a:r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1214438"/>
            <a:ext cx="2928938" cy="397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Содержимое 6" descr="Сав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036050" y="6080125"/>
            <a:ext cx="63500" cy="63500"/>
          </a:xfrm>
        </p:spPr>
      </p:pic>
      <p:pic>
        <p:nvPicPr>
          <p:cNvPr id="25605" name="Рисунок 7" descr="Сав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214438"/>
            <a:ext cx="4071937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Box 8"/>
          <p:cNvSpPr txBox="1">
            <a:spLocks noChangeArrowheads="1"/>
          </p:cNvSpPr>
          <p:nvPr/>
        </p:nvSpPr>
        <p:spPr bwMode="auto">
          <a:xfrm>
            <a:off x="571500" y="5357813"/>
            <a:ext cx="8143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Саша – тоже бывший выпускник нашей школы, а ныне студент пятого курса Нижегородского Государственного Технического Университета. Он как и мама активно участвует в общественной жизни института.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Выпускники 1980-2010 годов</a:t>
            </a:r>
            <a:endParaRPr lang="ru-RU" dirty="0"/>
          </a:p>
        </p:txBody>
      </p:sp>
      <p:pic>
        <p:nvPicPr>
          <p:cNvPr id="4" name="Содержимое 3" descr="выпусуники000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285875"/>
            <a:ext cx="4111625" cy="2632075"/>
          </a:xfrm>
        </p:spPr>
      </p:pic>
      <p:pic>
        <p:nvPicPr>
          <p:cNvPr id="5" name="Рисунок 4" descr="выпусуники00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3357563"/>
            <a:ext cx="497363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4572000" y="1643063"/>
            <a:ext cx="4286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За тридцать лет педагогического труда Татьяна Николаевна сделала более десяти выпусков.</a:t>
            </a:r>
          </a:p>
        </p:txBody>
      </p:sp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285750" y="4357688"/>
            <a:ext cx="3571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Среди её выпускников есть очень уважаемые люди: врачи, учителя, юристы.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Выпускники 1980-2010 годов</a:t>
            </a:r>
            <a:endParaRPr lang="ru-RU" dirty="0"/>
          </a:p>
        </p:txBody>
      </p:sp>
      <p:pic>
        <p:nvPicPr>
          <p:cNvPr id="4" name="Содержимое 3" descr="выпусуники000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285875"/>
            <a:ext cx="4556125" cy="3071813"/>
          </a:xfrm>
        </p:spPr>
      </p:pic>
      <p:pic>
        <p:nvPicPr>
          <p:cNvPr id="6" name="Рисунок 5" descr="выпусуники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3357563"/>
            <a:ext cx="48704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4"/>
          <p:cNvSpPr txBox="1">
            <a:spLocks noChangeArrowheads="1"/>
          </p:cNvSpPr>
          <p:nvPr/>
        </p:nvSpPr>
        <p:spPr bwMode="auto">
          <a:xfrm>
            <a:off x="5000625" y="1571625"/>
            <a:ext cx="3929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Она помнит всех своих учеников, начиная с самого первого выпуска, очень тепло о них отзывается.</a:t>
            </a:r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428625" y="5000625"/>
            <a:ext cx="3500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Татьяна Николаевна с детьми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76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Всегда с детьми</a:t>
            </a:r>
            <a:endParaRPr lang="ru-RU" dirty="0"/>
          </a:p>
        </p:txBody>
      </p:sp>
      <p:pic>
        <p:nvPicPr>
          <p:cNvPr id="28675" name="Содержимое 3" descr="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428750"/>
            <a:ext cx="3929062" cy="4857750"/>
          </a:xfrm>
        </p:spPr>
      </p:pic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4643438" y="2428875"/>
            <a:ext cx="421481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Мы часто вспоминаем наши первые школьные годы, интересные уроки, различные внеклассные мероприятия, которые с нами проводила наша учительница</a:t>
            </a:r>
            <a:r>
              <a:rPr lang="ru-RU" sz="2000"/>
              <a:t>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Сорок лет в родной школе</a:t>
            </a:r>
            <a:endParaRPr lang="ru-RU" dirty="0"/>
          </a:p>
        </p:txBody>
      </p:sp>
      <p:pic>
        <p:nvPicPr>
          <p:cNvPr id="11267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1928813"/>
            <a:ext cx="4357687" cy="2697162"/>
          </a:xfrm>
        </p:spPr>
      </p:pic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4643438" y="1714500"/>
            <a:ext cx="407193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Как быстро летят школьные годы! Кажется , совсем недавно мы пришли в первый класс. А сейчас мы девятиклассники, нас ждут первые экзамены, первый выпускной. И нам очень хочется в преддверии окончания девятого класса рассказать о своей первой учительнице – Татьяне Николаевне Соколовой, которая первой повела нас по дороге знаний.</a:t>
            </a:r>
          </a:p>
        </p:txBody>
      </p:sp>
      <p:sp>
        <p:nvSpPr>
          <p:cNvPr id="11269" name="TextBox 8"/>
          <p:cNvSpPr txBox="1">
            <a:spLocks noChangeArrowheads="1"/>
          </p:cNvSpPr>
          <p:nvPr/>
        </p:nvSpPr>
        <p:spPr bwMode="auto">
          <a:xfrm>
            <a:off x="285750" y="4714875"/>
            <a:ext cx="2608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Наш класс в 2003 году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Всегда с детьми</a:t>
            </a:r>
            <a:endParaRPr lang="ru-RU" dirty="0"/>
          </a:p>
        </p:txBody>
      </p:sp>
      <p:pic>
        <p:nvPicPr>
          <p:cNvPr id="15363" name="Picture 3" descr="C:\Documents and Settings\Олег\Рабочий стол\214124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4000500"/>
            <a:ext cx="3214688" cy="2630488"/>
          </a:xfrm>
        </p:spPr>
      </p:pic>
      <p:pic>
        <p:nvPicPr>
          <p:cNvPr id="15364" name="Picture 4" descr="C:\Documents and Settings\Олег\Рабочий стол\3535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1285875"/>
            <a:ext cx="3214688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6" descr="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4143375"/>
            <a:ext cx="36322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TextBox 7"/>
          <p:cNvSpPr txBox="1">
            <a:spLocks noChangeArrowheads="1"/>
          </p:cNvSpPr>
          <p:nvPr/>
        </p:nvSpPr>
        <p:spPr bwMode="auto">
          <a:xfrm>
            <a:off x="3714750" y="1357313"/>
            <a:ext cx="54292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Больше всего нам запомнились –</a:t>
            </a:r>
          </a:p>
          <a:p>
            <a:r>
              <a:rPr lang="ru-RU" sz="2000"/>
              <a:t>игра «Счастливый случай»,</a:t>
            </a:r>
          </a:p>
          <a:p>
            <a:r>
              <a:rPr lang="ru-RU" sz="2000"/>
              <a:t>викторина «Путешествие в мир сказок и приключений»,</a:t>
            </a:r>
          </a:p>
          <a:p>
            <a:r>
              <a:rPr lang="ru-RU" sz="2000"/>
              <a:t>конкурсы «А ну-ка, мальчики!», «А ну-ка, девочки!»</a:t>
            </a:r>
          </a:p>
          <a:p>
            <a:r>
              <a:rPr lang="ru-RU" sz="2000"/>
              <a:t>КВН по русскому языку,</a:t>
            </a:r>
          </a:p>
          <a:p>
            <a:r>
              <a:rPr lang="ru-RU" sz="2000"/>
              <a:t>«Поле чудес».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Интересы и увлечения</a:t>
            </a:r>
            <a:endParaRPr lang="ru-RU" dirty="0"/>
          </a:p>
        </p:txBody>
      </p:sp>
      <p:pic>
        <p:nvPicPr>
          <p:cNvPr id="30723" name="Содержимое 3" descr="1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3500438"/>
            <a:ext cx="4214813" cy="3046412"/>
          </a:xfrm>
        </p:spPr>
      </p:pic>
      <p:pic>
        <p:nvPicPr>
          <p:cNvPr id="30724" name="Рисунок 3" descr="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0" y="3429000"/>
            <a:ext cx="40576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Box 4"/>
          <p:cNvSpPr txBox="1">
            <a:spLocks noChangeArrowheads="1"/>
          </p:cNvSpPr>
          <p:nvPr/>
        </p:nvSpPr>
        <p:spPr bwMode="auto">
          <a:xfrm>
            <a:off x="214313" y="1571625"/>
            <a:ext cx="87153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Работа занимает очень большое место в жизни Татьяны Николаевны. Школа -   это её второй дом.</a:t>
            </a:r>
          </a:p>
          <a:p>
            <a:r>
              <a:rPr lang="ru-RU" sz="2000"/>
              <a:t>     Как и дома, в школе бывают праздники. Поэтому Татьяну Николаевну часто можно видеть на сцене, исполняющую песню или играющую с детьми в различные интересные игры. </a:t>
            </a:r>
          </a:p>
          <a:p>
            <a:endParaRPr lang="ru-RU" sz="20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Интересы и увлечения</a:t>
            </a:r>
            <a:endParaRPr lang="ru-RU" dirty="0"/>
          </a:p>
        </p:txBody>
      </p:sp>
      <p:pic>
        <p:nvPicPr>
          <p:cNvPr id="12290" name="Picture 2" descr="C:\Documents and Settings\Олег\Рабочий стол\Фото\21 и 22 снизу вверх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285875"/>
            <a:ext cx="2819400" cy="4441825"/>
          </a:xfrm>
        </p:spPr>
      </p:pic>
      <p:pic>
        <p:nvPicPr>
          <p:cNvPr id="12291" name="Picture 3" descr="C:\Documents and Settings\Олег\Рабочий стол\Фото\23 и 24 сверху вниз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1285875"/>
            <a:ext cx="4230688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Box 4"/>
          <p:cNvSpPr txBox="1">
            <a:spLocks noChangeArrowheads="1"/>
          </p:cNvSpPr>
          <p:nvPr/>
        </p:nvSpPr>
        <p:spPr bwMode="auto">
          <a:xfrm>
            <a:off x="928688" y="5929313"/>
            <a:ext cx="8215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С молодых лет Татьяна Николаевна любила путешествовать.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Интересы и увлечения</a:t>
            </a:r>
            <a:endParaRPr lang="ru-RU" dirty="0"/>
          </a:p>
        </p:txBody>
      </p:sp>
      <p:pic>
        <p:nvPicPr>
          <p:cNvPr id="11267" name="Picture 3" descr="C:\Documents and Settings\Олег\Рабочий стол\11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1285875"/>
            <a:ext cx="25590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C:\Documents and Settings\Олег\Рабочий стол\111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3000375"/>
            <a:ext cx="3309937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Содержимое 5"/>
          <p:cNvSpPr>
            <a:spLocks noGrp="1"/>
          </p:cNvSpPr>
          <p:nvPr>
            <p:ph idx="1"/>
          </p:nvPr>
        </p:nvSpPr>
        <p:spPr>
          <a:xfrm flipV="1">
            <a:off x="8786813" y="1500188"/>
            <a:ext cx="204787" cy="5397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2774" name="TextBox 6"/>
          <p:cNvSpPr txBox="1">
            <a:spLocks noChangeArrowheads="1"/>
          </p:cNvSpPr>
          <p:nvPr/>
        </p:nvSpPr>
        <p:spPr bwMode="auto">
          <a:xfrm>
            <a:off x="3500438" y="1500188"/>
            <a:ext cx="5000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Любимым увлечением было катание на лыжах.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Интересы и увлечения</a:t>
            </a:r>
            <a:endParaRPr lang="ru-RU" dirty="0"/>
          </a:p>
        </p:txBody>
      </p:sp>
      <p:pic>
        <p:nvPicPr>
          <p:cNvPr id="33795" name="Содержимое 3" descr="1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71688" y="1571625"/>
            <a:ext cx="5072062" cy="3451225"/>
          </a:xfrm>
        </p:spPr>
      </p:pic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642938" y="5357813"/>
            <a:ext cx="8001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Не чужд нашей учительнице и физический труд. В летнее время на даче она может и землю копать, и картошку прополоть, и грядки полить, и крышу починить.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Достижения учеников</a:t>
            </a:r>
            <a:endParaRPr lang="ru-RU" dirty="0"/>
          </a:p>
        </p:txBody>
      </p:sp>
      <p:pic>
        <p:nvPicPr>
          <p:cNvPr id="34819" name="Содержимое 3" descr="1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500188"/>
            <a:ext cx="2236787" cy="3071812"/>
          </a:xfrm>
        </p:spPr>
      </p:pic>
      <p:pic>
        <p:nvPicPr>
          <p:cNvPr id="4" name="Рисунок 3" descr="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1500188"/>
            <a:ext cx="22860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43188" y="1071563"/>
            <a:ext cx="378618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Когда на дворе первое сентября, Татьяна Николаевна вновь в работе. Неотъемлемой частью её работы является подготовка учащихся к различным конкурсам и олимпиадам. Среди её учеников есть призёры районных олимпиад (Питиримова А. – русский язык) и призёры городских конкурсов (Ястребова Надежда). Татьяна Николаевна  разработала сценарий праздника «Овеянные славою флаг наш и герб» и заняла первое место по городу.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4643438"/>
            <a:ext cx="2714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Городской творческий конкурс «Счастливы вместе»,3 место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357938" y="4643438"/>
            <a:ext cx="2786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Городская акция «Сын. Отец. Отечество», </a:t>
            </a:r>
          </a:p>
          <a:p>
            <a:r>
              <a:rPr lang="ru-RU" sz="1600"/>
              <a:t> 3 место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Почётные грамоты за добросовестный труд</a:t>
            </a:r>
            <a:endParaRPr lang="ru-RU" dirty="0"/>
          </a:p>
        </p:txBody>
      </p:sp>
      <p:pic>
        <p:nvPicPr>
          <p:cNvPr id="2050" name="Picture 2" descr="C:\Documents and Settings\Олег\Рабочий стол\Награды\Награда 4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3500438"/>
            <a:ext cx="4222750" cy="2986087"/>
          </a:xfrm>
        </p:spPr>
      </p:pic>
      <p:pic>
        <p:nvPicPr>
          <p:cNvPr id="2051" name="Picture 3" descr="C:\Documents and Settings\Олег\Рабочий стол\Награды\Награда 5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9788" y="1500188"/>
            <a:ext cx="419417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7188" y="1857375"/>
            <a:ext cx="4143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Добросовестный труд Татьяны Николаевны отмечен грамотами департамента образования.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Почётные грамоты за добросовестный труд</a:t>
            </a:r>
            <a:endParaRPr lang="ru-RU" dirty="0"/>
          </a:p>
        </p:txBody>
      </p:sp>
      <p:pic>
        <p:nvPicPr>
          <p:cNvPr id="1026" name="Picture 2" descr="C:\Documents and Settings\Олег\Рабочий стол\Награды\Награда 1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428750"/>
            <a:ext cx="4024312" cy="2414588"/>
          </a:xfrm>
        </p:spPr>
      </p:pic>
      <p:pic>
        <p:nvPicPr>
          <p:cNvPr id="1029" name="Picture 5" descr="C:\Documents and Settings\Олег\Рабочий стол\Награды\Награда 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000500"/>
            <a:ext cx="3998912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Documents and Settings\Олег\Рабочий стол\Награды\Награда 3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357313"/>
            <a:ext cx="4357687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Это мы - Выпуск 2005 года</a:t>
            </a:r>
            <a:endParaRPr lang="ru-RU" dirty="0"/>
          </a:p>
        </p:txBody>
      </p:sp>
      <p:pic>
        <p:nvPicPr>
          <p:cNvPr id="4" name="Содержимое 3" descr="выпусуники000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1500188"/>
            <a:ext cx="6899275" cy="480695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Это тоже мы - Выпуск 2005 года:</a:t>
            </a:r>
            <a:br>
              <a:rPr lang="ru-RU" dirty="0" smtClean="0"/>
            </a:br>
            <a:r>
              <a:rPr lang="ru-RU" dirty="0" smtClean="0"/>
              <a:t> впереди 5-ый класс</a:t>
            </a:r>
            <a:endParaRPr lang="ru-RU" dirty="0"/>
          </a:p>
        </p:txBody>
      </p:sp>
      <p:pic>
        <p:nvPicPr>
          <p:cNvPr id="4" name="Содержимое 3" descr="выпусуники000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28688" y="1714500"/>
            <a:ext cx="7381875" cy="46434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Школьные годы чудесные</a:t>
            </a:r>
            <a:endParaRPr lang="ru-RU" dirty="0"/>
          </a:p>
        </p:txBody>
      </p:sp>
      <p:pic>
        <p:nvPicPr>
          <p:cNvPr id="2050" name="Picture 2" descr="C:\Documents and Settings\Олег\Рабочий стол\Соколова Т.Н\Фото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3" y="1643063"/>
            <a:ext cx="2895600" cy="3381375"/>
          </a:xfrm>
        </p:spPr>
      </p:pic>
      <p:sp>
        <p:nvSpPr>
          <p:cNvPr id="12292" name="Прямоугольник 8"/>
          <p:cNvSpPr>
            <a:spLocks noChangeArrowheads="1"/>
          </p:cNvSpPr>
          <p:nvPr/>
        </p:nvSpPr>
        <p:spPr bwMode="auto">
          <a:xfrm>
            <a:off x="642938" y="5072063"/>
            <a:ext cx="2171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00"/>
                </a:solidFill>
                <a:latin typeface="Franklin Gothic Book" pitchFamily="34" charset="0"/>
              </a:rPr>
              <a:t>Первый раз в первый класс</a:t>
            </a:r>
          </a:p>
        </p:txBody>
      </p:sp>
      <p:sp>
        <p:nvSpPr>
          <p:cNvPr id="12293" name="TextBox 6"/>
          <p:cNvSpPr txBox="1">
            <a:spLocks noChangeArrowheads="1"/>
          </p:cNvSpPr>
          <p:nvPr/>
        </p:nvSpPr>
        <p:spPr bwMode="auto">
          <a:xfrm>
            <a:off x="3286125" y="1500188"/>
            <a:ext cx="5643563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Родилась Татьяна Николаевна (тогда ещё Таня Любимцева) 16 февраля 1959 года в городе Горьком в семье рабочих. Когда ей исполнилось семь лет, она пошла учиться в школу. Тогда в 1966 году это была </a:t>
            </a:r>
            <a:r>
              <a:rPr lang="ru-RU" sz="2800" i="1"/>
              <a:t>восьмилетняя</a:t>
            </a:r>
            <a:r>
              <a:rPr lang="ru-RU" sz="2800"/>
              <a:t> школа №139.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Авторы презентации: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u-RU" smtClean="0"/>
              <a:t>Кривихин Артём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mtClean="0"/>
              <a:t>Зеличенко Вероника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mtClean="0"/>
              <a:t>Благочиннова Екатерина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mtClean="0"/>
              <a:t>Рябова Дарья</a:t>
            </a:r>
          </a:p>
          <a:p>
            <a:pPr eaLnBrk="1" hangingPunct="1"/>
            <a:endParaRPr lang="ru-RU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mtClean="0"/>
              <a:t>9 «А» класс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mtClean="0"/>
              <a:t>2010 год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Школьные годы чудесные</a:t>
            </a:r>
            <a:endParaRPr lang="ru-RU" dirty="0"/>
          </a:p>
        </p:txBody>
      </p:sp>
      <p:pic>
        <p:nvPicPr>
          <p:cNvPr id="7" name="Picture 4" descr="C:\Documents and Settings\Олег\Рабочий стол\Фото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3357563"/>
            <a:ext cx="4525963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Содержимое 10"/>
          <p:cNvSpPr>
            <a:spLocks noGrp="1"/>
          </p:cNvSpPr>
          <p:nvPr>
            <p:ph idx="1"/>
          </p:nvPr>
        </p:nvSpPr>
        <p:spPr>
          <a:xfrm flipH="1">
            <a:off x="-214313" y="4643438"/>
            <a:ext cx="519113" cy="143668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3317" name="TextBox 12"/>
          <p:cNvSpPr txBox="1">
            <a:spLocks noChangeArrowheads="1"/>
          </p:cNvSpPr>
          <p:nvPr/>
        </p:nvSpPr>
        <p:spPr bwMode="auto">
          <a:xfrm>
            <a:off x="357188" y="1785938"/>
            <a:ext cx="86439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Школьница Таня Любимцева была активисткой, возглавляла совет отряда и входила в совет дружины школы. Она росла девочкой спортивной, поэтому принимала участие во многих спортивных соревнованиях.</a:t>
            </a:r>
          </a:p>
        </p:txBody>
      </p:sp>
      <p:sp>
        <p:nvSpPr>
          <p:cNvPr id="13318" name="TextBox 13"/>
          <p:cNvSpPr txBox="1">
            <a:spLocks noChangeArrowheads="1"/>
          </p:cNvSpPr>
          <p:nvPr/>
        </p:nvSpPr>
        <p:spPr bwMode="auto">
          <a:xfrm>
            <a:off x="500063" y="4143375"/>
            <a:ext cx="3714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Совет дружины школы возглавляет старшая вожатая Никитина Г.В.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Школьные годы чудесные</a:t>
            </a:r>
            <a:endParaRPr lang="ru-RU" dirty="0"/>
          </a:p>
        </p:txBody>
      </p:sp>
      <p:sp>
        <p:nvSpPr>
          <p:cNvPr id="14339" name="Содержимое 7"/>
          <p:cNvSpPr>
            <a:spLocks noGrp="1"/>
          </p:cNvSpPr>
          <p:nvPr>
            <p:ph idx="1"/>
          </p:nvPr>
        </p:nvSpPr>
        <p:spPr>
          <a:xfrm flipH="1">
            <a:off x="3714750" y="3500438"/>
            <a:ext cx="142875" cy="714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4340" name="Picture 6" descr="C:\Documents and Settings\Олег\Рабочий стол\Фото\23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714625"/>
            <a:ext cx="5572125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357188" y="1357313"/>
            <a:ext cx="8501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Училась она хорошо. В нашей школе ещё работают учителя, которые учили её. Это Трусова Галина Александровна и Артюхина Елена Семёновна. Они отзываются о ней как о добросовестной, прилежной и ответственной ученице.</a:t>
            </a:r>
          </a:p>
        </p:txBody>
      </p:sp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6072188" y="4214813"/>
            <a:ext cx="285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10 «В» класс, 1976 год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Школьные годы чудесные</a:t>
            </a:r>
            <a:endParaRPr lang="ru-RU" dirty="0"/>
          </a:p>
        </p:txBody>
      </p:sp>
      <p:pic>
        <p:nvPicPr>
          <p:cNvPr id="11" name="Picture 13" descr="C:\Documents and Settings\Олег\Рабочий стол\Соколова Т.Н\Фото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928938"/>
            <a:ext cx="4286250" cy="2584450"/>
          </a:xfrm>
        </p:spPr>
      </p:pic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4572000" y="1500188"/>
            <a:ext cx="428625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Быстро пролетели школьные годы. Позади экзамены и выпускной вечер. Пришла пора выбирать свой жизненный путь. Татьяна Николаевна ни минуты не сомневалась, куда пойти учиться. Хоть в её семье не было педагогов, но она с первого класса мечтала стать учительницей и пронесла эту мечту через все школьные годы.</a:t>
            </a:r>
          </a:p>
        </p:txBody>
      </p:sp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285750" y="2214563"/>
            <a:ext cx="4214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Выпускной вечер, 1976 год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Мечта сбылась - вот и пединститут</a:t>
            </a:r>
            <a:endParaRPr lang="ru-RU" dirty="0"/>
          </a:p>
        </p:txBody>
      </p:sp>
      <p:pic>
        <p:nvPicPr>
          <p:cNvPr id="8" name="Рисунок 7" descr="Институт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143250"/>
            <a:ext cx="400050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Содержимое 8" descr="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66700" y="6034088"/>
            <a:ext cx="30163" cy="46037"/>
          </a:xfrm>
        </p:spPr>
      </p:pic>
      <p:pic>
        <p:nvPicPr>
          <p:cNvPr id="16389" name="Рисунок 9" descr="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1285875"/>
            <a:ext cx="2500312" cy="376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10"/>
          <p:cNvSpPr txBox="1">
            <a:spLocks noChangeArrowheads="1"/>
          </p:cNvSpPr>
          <p:nvPr/>
        </p:nvSpPr>
        <p:spPr bwMode="auto">
          <a:xfrm>
            <a:off x="214313" y="5429250"/>
            <a:ext cx="2500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Первый курс института</a:t>
            </a:r>
          </a:p>
        </p:txBody>
      </p:sp>
      <p:sp>
        <p:nvSpPr>
          <p:cNvPr id="16391" name="TextBox 12"/>
          <p:cNvSpPr txBox="1">
            <a:spLocks noChangeArrowheads="1"/>
          </p:cNvSpPr>
          <p:nvPr/>
        </p:nvSpPr>
        <p:spPr bwMode="auto">
          <a:xfrm>
            <a:off x="4714875" y="6357938"/>
            <a:ext cx="4000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Четвёртый курс института</a:t>
            </a:r>
          </a:p>
        </p:txBody>
      </p:sp>
      <p:sp>
        <p:nvSpPr>
          <p:cNvPr id="16392" name="TextBox 13"/>
          <p:cNvSpPr txBox="1">
            <a:spLocks noChangeArrowheads="1"/>
          </p:cNvSpPr>
          <p:nvPr/>
        </p:nvSpPr>
        <p:spPr bwMode="auto">
          <a:xfrm>
            <a:off x="2857500" y="1357313"/>
            <a:ext cx="52863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В 1976 году она поступила в Горьковский государственный педагогический институт им. М. Горького на педагогический факультет по специальности «Педагогика и методика начального обучения».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1" grpId="0"/>
      <p:bldP spid="163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Мечта сбылась – вот и пединститут</a:t>
            </a:r>
            <a:endParaRPr lang="ru-RU" dirty="0"/>
          </a:p>
        </p:txBody>
      </p:sp>
      <p:pic>
        <p:nvPicPr>
          <p:cNvPr id="4" name="Picture 3" descr="C:\Documents and Settings\Олег\Рабочий стол\5 и 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1357313"/>
            <a:ext cx="4365625" cy="3492500"/>
          </a:xfrm>
          <a:noFill/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214313" y="1428750"/>
            <a:ext cx="40005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Её активная жизнь продолжается и в институте. Она становится физоргом группы и участвует во многих спортивных соревнованиях, особенно по лёгкой атлетике и волейболу. Татьяна Николаевна хорошо поёт и вскоре становится солисткой Академического хора педагогического института.</a:t>
            </a:r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4500563" y="5214938"/>
            <a:ext cx="428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 турпоходе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Институт-это не только учёба</a:t>
            </a:r>
            <a:endParaRPr lang="ru-RU" dirty="0"/>
          </a:p>
        </p:txBody>
      </p:sp>
      <p:pic>
        <p:nvPicPr>
          <p:cNvPr id="10" name="Picture 3" descr="C:\Documents and Settings\Олег\Рабочий стол\133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214438"/>
            <a:ext cx="4000500" cy="2887662"/>
          </a:xfrm>
          <a:noFill/>
        </p:spPr>
      </p:pic>
      <p:pic>
        <p:nvPicPr>
          <p:cNvPr id="18436" name="Picture 3" descr="C:\Documents and Settings\Олег\Рабочий стол\1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3071813"/>
            <a:ext cx="45005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285750" y="4357688"/>
            <a:ext cx="3857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Какой же институт без «картошки»</a:t>
            </a:r>
          </a:p>
        </p:txBody>
      </p:sp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4357688" y="6286500"/>
            <a:ext cx="4500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Стройотряд «Пилигрим»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3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410</TotalTime>
  <Words>995</Words>
  <Application>Microsoft Office PowerPoint</Application>
  <PresentationFormat>Экран (4:3)</PresentationFormat>
  <Paragraphs>90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Franklin Gothic Medium</vt:lpstr>
      <vt:lpstr>Franklin Gothic Book</vt:lpstr>
      <vt:lpstr>Wingdings 2</vt:lpstr>
      <vt:lpstr>Calibri</vt:lpstr>
      <vt:lpstr>Wingdings</vt:lpstr>
      <vt:lpstr>Трек</vt:lpstr>
      <vt:lpstr> учительница первая моя</vt:lpstr>
      <vt:lpstr>Сорок лет в родной школе</vt:lpstr>
      <vt:lpstr>Школьные годы чудесные</vt:lpstr>
      <vt:lpstr>Школьные годы чудесные</vt:lpstr>
      <vt:lpstr>Школьные годы чудесные</vt:lpstr>
      <vt:lpstr>Школьные годы чудесные</vt:lpstr>
      <vt:lpstr>Мечта сбылась - вот и пединститут</vt:lpstr>
      <vt:lpstr>Мечта сбылась – вот и пединститут</vt:lpstr>
      <vt:lpstr>Институт-это не только учёба</vt:lpstr>
      <vt:lpstr>Институт-это не только учёба</vt:lpstr>
      <vt:lpstr>Институт-это не только учёба</vt:lpstr>
      <vt:lpstr>Первые шаги молодого учителя</vt:lpstr>
      <vt:lpstr>Трудовая деятельность</vt:lpstr>
      <vt:lpstr>Трудовая деятельность</vt:lpstr>
      <vt:lpstr>семья</vt:lpstr>
      <vt:lpstr>Семья</vt:lpstr>
      <vt:lpstr>Выпускники 1980-2010 годов</vt:lpstr>
      <vt:lpstr>Выпускники 1980-2010 годов</vt:lpstr>
      <vt:lpstr>Всегда с детьми</vt:lpstr>
      <vt:lpstr>Всегда с детьми</vt:lpstr>
      <vt:lpstr>Интересы и увлечения</vt:lpstr>
      <vt:lpstr>Интересы и увлечения</vt:lpstr>
      <vt:lpstr>Интересы и увлечения</vt:lpstr>
      <vt:lpstr>Интересы и увлечения</vt:lpstr>
      <vt:lpstr>Достижения учеников</vt:lpstr>
      <vt:lpstr>Почётные грамоты за добросовестный труд</vt:lpstr>
      <vt:lpstr>Почётные грамоты за добросовестный труд</vt:lpstr>
      <vt:lpstr>Это мы - Выпуск 2005 года</vt:lpstr>
      <vt:lpstr>Это тоже мы - Выпуск 2005 года:  впереди 5-ый класс</vt:lpstr>
      <vt:lpstr>Авторы презентации: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учительница первая моя</dc:title>
  <cp:lastModifiedBy>-</cp:lastModifiedBy>
  <cp:revision>60</cp:revision>
  <dcterms:created xsi:type="dcterms:W3CDTF">2010-03-28T11:03:55Z</dcterms:created>
  <dcterms:modified xsi:type="dcterms:W3CDTF">2015-02-09T11:50:35Z</dcterms:modified>
</cp:coreProperties>
</file>