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10" r:id="rId1"/>
  </p:sldMasterIdLst>
  <p:notesMasterIdLst>
    <p:notesMasterId r:id="rId29"/>
  </p:notesMasterIdLst>
  <p:sldIdLst>
    <p:sldId id="256" r:id="rId2"/>
    <p:sldId id="263" r:id="rId3"/>
    <p:sldId id="258" r:id="rId4"/>
    <p:sldId id="257" r:id="rId5"/>
    <p:sldId id="264" r:id="rId6"/>
    <p:sldId id="283" r:id="rId7"/>
    <p:sldId id="284" r:id="rId8"/>
    <p:sldId id="265" r:id="rId9"/>
    <p:sldId id="285" r:id="rId10"/>
    <p:sldId id="266" r:id="rId11"/>
    <p:sldId id="286" r:id="rId12"/>
    <p:sldId id="287" r:id="rId13"/>
    <p:sldId id="267" r:id="rId14"/>
    <p:sldId id="288" r:id="rId15"/>
    <p:sldId id="268" r:id="rId16"/>
    <p:sldId id="289" r:id="rId17"/>
    <p:sldId id="290" r:id="rId18"/>
    <p:sldId id="269" r:id="rId19"/>
    <p:sldId id="271" r:id="rId20"/>
    <p:sldId id="270" r:id="rId21"/>
    <p:sldId id="291" r:id="rId22"/>
    <p:sldId id="292" r:id="rId23"/>
    <p:sldId id="293" r:id="rId24"/>
    <p:sldId id="272" r:id="rId25"/>
    <p:sldId id="273" r:id="rId26"/>
    <p:sldId id="301" r:id="rId27"/>
    <p:sldId id="302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1D424AB-66EE-4FD9-A8F8-485F71257B16}">
          <p14:sldIdLst>
            <p14:sldId id="256"/>
            <p14:sldId id="263"/>
            <p14:sldId id="258"/>
            <p14:sldId id="257"/>
            <p14:sldId id="264"/>
            <p14:sldId id="283"/>
            <p14:sldId id="284"/>
            <p14:sldId id="265"/>
            <p14:sldId id="285"/>
            <p14:sldId id="266"/>
            <p14:sldId id="286"/>
            <p14:sldId id="287"/>
            <p14:sldId id="267"/>
            <p14:sldId id="288"/>
            <p14:sldId id="268"/>
            <p14:sldId id="289"/>
            <p14:sldId id="290"/>
            <p14:sldId id="269"/>
            <p14:sldId id="271"/>
            <p14:sldId id="270"/>
            <p14:sldId id="291"/>
            <p14:sldId id="292"/>
            <p14:sldId id="293"/>
            <p14:sldId id="272"/>
            <p14:sldId id="273"/>
            <p14:sldId id="301"/>
            <p14:sldId id="30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8480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344D84-9AFB-497E-A393-DC336BA19D2E}" styleName="Средний стиль 3 —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0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9BA598-1D29-4457-8F62-3529B57E725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32D95-2EAA-4D27-8AC0-EE55D6868DA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8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82175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8271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92684" y="274639"/>
            <a:ext cx="2523067" cy="615473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619252" y="274639"/>
            <a:ext cx="7370233" cy="61547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5831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5778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35847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619252" y="1600201"/>
            <a:ext cx="4946649" cy="4829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769100" y="1600201"/>
            <a:ext cx="4946651" cy="4829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62964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5027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5238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8322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31282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85744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1" y="274638"/>
            <a:ext cx="10096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075" name="Текст 2"/>
          <p:cNvSpPr>
            <a:spLocks noGrp="1"/>
          </p:cNvSpPr>
          <p:nvPr>
            <p:ph type="body" idx="1"/>
          </p:nvPr>
        </p:nvSpPr>
        <p:spPr bwMode="auto">
          <a:xfrm>
            <a:off x="1619251" y="1600201"/>
            <a:ext cx="10096500" cy="4829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61BEF0D-F0BB-DE4B-95CE-6DB70DBA9567}" type="datetimeFigureOut">
              <a:rPr lang="en-US" smtClean="0"/>
              <a:pPr/>
              <a:t>2/5/2015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9812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1" r:id="rId1"/>
    <p:sldLayoutId id="2147483812" r:id="rId2"/>
    <p:sldLayoutId id="2147483813" r:id="rId3"/>
    <p:sldLayoutId id="2147483814" r:id="rId4"/>
    <p:sldLayoutId id="2147483815" r:id="rId5"/>
    <p:sldLayoutId id="2147483816" r:id="rId6"/>
    <p:sldLayoutId id="2147483817" r:id="rId7"/>
    <p:sldLayoutId id="2147483818" r:id="rId8"/>
    <p:sldLayoutId id="2147483819" r:id="rId9"/>
    <p:sldLayoutId id="2147483820" r:id="rId10"/>
    <p:sldLayoutId id="2147483821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 kern="1200">
          <a:solidFill>
            <a:srgbClr val="984807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984807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%D0%91%D0%BE%D0%BB%D1%8C%D1%88%D0%BE%D0%B9_%D0%9A%D0%B0%D0%B2%D0%BA%D0%B0%D0%B7" TargetMode="External"/><Relationship Id="rId3" Type="http://schemas.openxmlformats.org/officeDocument/2006/relationships/hyperlink" Target="https://ru.wikipedia.org/wiki/%D0%93%D0%BB%D0%B0%D0%B2%D0%BD%D1%8B%D0%B9_%D0%9A%D0%B0%D0%B2%D0%BA%D0%B0%D0%B7%D1%81%D0%BA%D0%B8%D0%B9_%D1%85%D1%80%D0%B5%D0%B1%D0%B5%D1%82" TargetMode="External"/><Relationship Id="rId7" Type="http://schemas.openxmlformats.org/officeDocument/2006/relationships/hyperlink" Target="https://ru.wikipedia.org/wiki/%D0%94%D0%B0%D0%B3%D0%B5%D1%81%D1%82%D0%B0%D0%BD" TargetMode="External"/><Relationship Id="rId2" Type="http://schemas.openxmlformats.org/officeDocument/2006/relationships/hyperlink" Target="https://ru.wikipedia.org/wiki/%D0%94%D0%BE%D0%BB%D1%8C%D0%BC%D0%B5%D0%BD%D0%BD%D0%B0%D1%8F_%D0%BA%D1%83%D0%BB%D1%8C%D1%82%D1%83%D1%80%D0%B0_%D0%97%D0%B0%D0%BF%D0%B0%D0%B4%D0%BD%D0%BE%D0%B3%D0%BE_%D0%9A%D0%B0%D0%B2%D0%BA%D0%B0%D0%B7%D0%B0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A%D1%83%D0%B1%D0%B0%D0%BD%D1%8C_(%D1%80%D0%B5%D0%BA%D0%B0)" TargetMode="External"/><Relationship Id="rId5" Type="http://schemas.openxmlformats.org/officeDocument/2006/relationships/hyperlink" Target="https://ru.wikipedia.org/wiki/%D0%A1%D0%B5%D0%B2%D0%B5%D1%80%D0%BD%D1%8B%D0%B9_%D0%9A%D0%B0%D0%B2%D0%BA%D0%B0%D0%B7" TargetMode="External"/><Relationship Id="rId4" Type="http://schemas.openxmlformats.org/officeDocument/2006/relationships/hyperlink" Target="https://ru.wikipedia.org/wiki/%D0%9F%D1%80%D0%B8%D1%83%D1%80%D0%B0%D0%BB%D1%8C%D0%B5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19129" y="-603553"/>
            <a:ext cx="10449902" cy="2745380"/>
          </a:xfrm>
        </p:spPr>
        <p:txBody>
          <a:bodyPr>
            <a:noAutofit/>
          </a:bodyPr>
          <a:lstStyle/>
          <a:p>
            <a:r>
              <a:rPr lang="ru-RU" sz="6600" i="1" dirty="0" smtClean="0"/>
              <a:t>История</a:t>
            </a:r>
            <a:br>
              <a:rPr lang="ru-RU" sz="6600" i="1" dirty="0" smtClean="0"/>
            </a:br>
            <a:r>
              <a:rPr lang="ru-RU" sz="6600" i="1" dirty="0" smtClean="0"/>
              <a:t>Ставропольского края</a:t>
            </a:r>
            <a:endParaRPr lang="ru-RU" sz="66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2072267" y="233272"/>
            <a:ext cx="8915399" cy="1126283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Урок №1</a:t>
            </a:r>
            <a:endParaRPr lang="ru-RU" sz="28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673000" y="2008228"/>
            <a:ext cx="91227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4400" b="1" i="1" dirty="0" smtClean="0"/>
              <a:t>Тема:</a:t>
            </a:r>
            <a:r>
              <a:rPr lang="ru-RU" altLang="ru-RU" sz="4400" b="1" i="1" dirty="0"/>
              <a:t> </a:t>
            </a:r>
            <a:r>
              <a:rPr lang="ru-RU" altLang="ru-RU" sz="4400" b="1" i="1" dirty="0" smtClean="0"/>
              <a:t>глубокая древность</a:t>
            </a:r>
            <a:endParaRPr lang="ru-RU" altLang="ru-RU" sz="4400" b="1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89243" y="6019164"/>
            <a:ext cx="83735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i="1" dirty="0" smtClean="0"/>
              <a:t>Работу выполнил ученик 9 </a:t>
            </a:r>
            <a:r>
              <a:rPr lang="en-US" altLang="ru-RU" b="1" i="1" dirty="0" smtClean="0"/>
              <a:t>“</a:t>
            </a:r>
            <a:r>
              <a:rPr lang="ru-RU" altLang="ru-RU" b="1" i="1" dirty="0" smtClean="0"/>
              <a:t>А</a:t>
            </a:r>
            <a:r>
              <a:rPr lang="en-US" altLang="ru-RU" b="1" i="1" dirty="0" smtClean="0"/>
              <a:t>”</a:t>
            </a:r>
            <a:r>
              <a:rPr lang="ru-RU" altLang="ru-RU" b="1" i="1" dirty="0" smtClean="0"/>
              <a:t> Серов Алексей</a:t>
            </a:r>
            <a:br>
              <a:rPr lang="ru-RU" altLang="ru-RU" b="1" i="1" dirty="0" smtClean="0"/>
            </a:br>
            <a:r>
              <a:rPr lang="ru-RU" altLang="ru-RU" b="1" i="1" dirty="0" smtClean="0"/>
              <a:t>руководитель проекта: Учитель истории </a:t>
            </a:r>
            <a:r>
              <a:rPr lang="ru-RU" altLang="ru-RU" b="1" i="1" dirty="0" err="1"/>
              <a:t>Е</a:t>
            </a:r>
            <a:r>
              <a:rPr lang="ru-RU" altLang="ru-RU" b="1" i="1" dirty="0" err="1" smtClean="0"/>
              <a:t>нина</a:t>
            </a:r>
            <a:r>
              <a:rPr lang="ru-RU" altLang="ru-RU" b="1" i="1" dirty="0" smtClean="0"/>
              <a:t> Вера </a:t>
            </a:r>
            <a:r>
              <a:rPr lang="ru-RU" altLang="ru-RU" b="1" i="1" dirty="0" err="1" smtClean="0"/>
              <a:t>Анарьевна</a:t>
            </a:r>
            <a:r>
              <a:rPr lang="ru-RU" altLang="ru-RU" b="1" i="1" dirty="0" smtClean="0"/>
              <a:t> </a:t>
            </a:r>
            <a:endParaRPr lang="ru-RU" altLang="ru-RU" b="1" i="1" dirty="0"/>
          </a:p>
        </p:txBody>
      </p:sp>
      <p:sp>
        <p:nvSpPr>
          <p:cNvPr id="6" name="TextBox 5"/>
          <p:cNvSpPr txBox="1"/>
          <p:nvPr/>
        </p:nvSpPr>
        <p:spPr>
          <a:xfrm>
            <a:off x="2583809" y="2978652"/>
            <a:ext cx="81205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/>
              <a:t>Первобытное общество</a:t>
            </a:r>
            <a:endParaRPr lang="ru-RU" sz="4800" b="1" i="1" dirty="0"/>
          </a:p>
        </p:txBody>
      </p:sp>
    </p:spTree>
    <p:extLst>
      <p:ext uri="{BB962C8B-B14F-4D97-AF65-F5344CB8AC3E}">
        <p14:creationId xmlns:p14="http://schemas.microsoft.com/office/powerpoint/2010/main" val="379284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1" y="101643"/>
            <a:ext cx="10096500" cy="1143000"/>
          </a:xfrm>
        </p:spPr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54175846"/>
              </p:ext>
            </p:extLst>
          </p:nvPr>
        </p:nvGraphicFramePr>
        <p:xfrm>
          <a:off x="2281187" y="1494320"/>
          <a:ext cx="9201752" cy="296057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411159"/>
                <a:gridCol w="1640499"/>
                <a:gridCol w="4150094"/>
              </a:tblGrid>
              <a:tr h="297515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/>
                        <a:t>Культура,</a:t>
                      </a:r>
                      <a:r>
                        <a:rPr lang="ru-RU" sz="2800" b="1" i="1" baseline="0" dirty="0" smtClean="0"/>
                        <a:t> народ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/>
                        <a:t>Период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/>
                        <a:t>Особенности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2414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Племена</a:t>
                      </a:r>
                      <a:r>
                        <a:rPr lang="ru-RU" sz="2400" i="1" baseline="0" dirty="0" smtClean="0"/>
                        <a:t> майкопской культуры</a:t>
                      </a:r>
                    </a:p>
                    <a:p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Конец </a:t>
                      </a:r>
                      <a:r>
                        <a:rPr lang="en-US" sz="2400" i="1" dirty="0" smtClean="0"/>
                        <a:t>III - </a:t>
                      </a:r>
                      <a:r>
                        <a:rPr lang="ru-RU" sz="2400" i="1" dirty="0" smtClean="0"/>
                        <a:t>начало</a:t>
                      </a:r>
                      <a:r>
                        <a:rPr lang="en-US" sz="2400" i="1" dirty="0" smtClean="0"/>
                        <a:t> II</a:t>
                      </a:r>
                      <a:r>
                        <a:rPr lang="ru-RU" sz="2400" i="1" dirty="0" smtClean="0"/>
                        <a:t> тыс.</a:t>
                      </a:r>
                      <a:r>
                        <a:rPr lang="ru-RU" sz="2400" i="1" baseline="0" dirty="0" smtClean="0"/>
                        <a:t> до н.э.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- Занимались </a:t>
                      </a:r>
                      <a:r>
                        <a:rPr lang="ru-RU" sz="2400" i="1" baseline="0" dirty="0" smtClean="0"/>
                        <a:t>земледелием и скотоводством.</a:t>
                      </a:r>
                      <a:br>
                        <a:rPr lang="ru-RU" sz="2400" i="1" baseline="0" dirty="0" smtClean="0"/>
                      </a:br>
                      <a:endParaRPr lang="ru-RU" sz="2400" i="1" baseline="0" dirty="0" smtClean="0"/>
                    </a:p>
                    <a:p>
                      <a:r>
                        <a:rPr lang="ru-RU" sz="2400" i="1" baseline="0" dirty="0" smtClean="0"/>
                        <a:t>- Патриархально-родовое общество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58256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202" y="127687"/>
            <a:ext cx="100965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История Северокавказской культуры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4581" y="1270687"/>
            <a:ext cx="10096500" cy="4829175"/>
          </a:xfrm>
        </p:spPr>
        <p:txBody>
          <a:bodyPr/>
          <a:lstStyle/>
          <a:p>
            <a:r>
              <a:rPr lang="ru-RU" dirty="0" smtClean="0"/>
              <a:t>Памятники новой эпохи обычно относят к единообразной культурно – исторической общности, условно называемой </a:t>
            </a:r>
            <a:r>
              <a:rPr lang="en-US" dirty="0" smtClean="0"/>
              <a:t>“</a:t>
            </a:r>
            <a:r>
              <a:rPr lang="ru-RU" dirty="0" smtClean="0"/>
              <a:t>северокавказской</a:t>
            </a:r>
            <a:r>
              <a:rPr lang="en-US" dirty="0" smtClean="0"/>
              <a:t>”</a:t>
            </a:r>
            <a:r>
              <a:rPr lang="ru-RU" dirty="0" smtClean="0"/>
              <a:t> Эта культурная общность отчасти связана генетически с населением, создавшим майкопскую культуру. В основе хозяйства племён данной культуры было скотоводство. Видимо, именно тогда были освоены высокогорные луга, на которых в тёплое время года выпасался скот.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3721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5110" y="0"/>
            <a:ext cx="10096500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5500" y="801131"/>
            <a:ext cx="10096500" cy="482917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(на зиму его отгоняли на равнину) Так зарождалось на </a:t>
            </a:r>
            <a:r>
              <a:rPr lang="ru-RU" i="1" dirty="0"/>
              <a:t>К</a:t>
            </a:r>
            <a:r>
              <a:rPr lang="ru-RU" i="1" dirty="0" smtClean="0"/>
              <a:t>авказе отгонное, или </a:t>
            </a:r>
            <a:r>
              <a:rPr lang="ru-RU" i="1" dirty="0" err="1" smtClean="0"/>
              <a:t>яйлажное</a:t>
            </a:r>
            <a:r>
              <a:rPr lang="ru-RU" i="1" dirty="0" smtClean="0"/>
              <a:t> </a:t>
            </a:r>
            <a:r>
              <a:rPr lang="ru-RU" i="1" dirty="0" smtClean="0"/>
              <a:t>скотоводство.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Земледелие играло вспомогательную роль. Использовались почвы речных долин, лессовые отложения, </a:t>
            </a:r>
            <a:r>
              <a:rPr lang="ru-RU" i="1" dirty="0" err="1" smtClean="0"/>
              <a:t>обробатываемые</a:t>
            </a:r>
            <a:r>
              <a:rPr lang="ru-RU" i="1" dirty="0" smtClean="0"/>
              <a:t> мотыгой применялись </a:t>
            </a:r>
            <a:r>
              <a:rPr lang="ru-RU" i="1" dirty="0" err="1" smtClean="0"/>
              <a:t>кремнёво</a:t>
            </a:r>
            <a:r>
              <a:rPr lang="ru-RU" i="1" dirty="0" smtClean="0"/>
              <a:t> – деревянные и бронзовые серпы. Признаки социального расслоения общества не прослеживается.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79268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85154" y="118119"/>
            <a:ext cx="10096500" cy="1143000"/>
          </a:xfrm>
        </p:spPr>
        <p:txBody>
          <a:bodyPr/>
          <a:lstStyle/>
          <a:p>
            <a:r>
              <a:rPr lang="ru-RU" dirty="0" smtClean="0"/>
              <a:t>Северокавказская культура</a:t>
            </a:r>
            <a:endParaRPr lang="ru-RU" dirty="0"/>
          </a:p>
        </p:txBody>
      </p:sp>
      <p:pic>
        <p:nvPicPr>
          <p:cNvPr id="3074" name="Picture 2" descr="http://i.piccy.info/i7/5a09a2d4c4315cf7b5bd8efa59d1ca2b/4-47-584/64615422/DSC_800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9879" y="1417638"/>
            <a:ext cx="3792353" cy="49522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 rot="5400000">
            <a:off x="8608602" y="3468118"/>
            <a:ext cx="5573093" cy="6309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dirty="0" smtClean="0"/>
              <a:t>II </a:t>
            </a:r>
            <a:r>
              <a:rPr lang="ru-RU" dirty="0" smtClean="0"/>
              <a:t>тыс. до н.э.</a:t>
            </a:r>
          </a:p>
        </p:txBody>
      </p:sp>
      <p:pic>
        <p:nvPicPr>
          <p:cNvPr id="3076" name="Picture 4" descr="http://donovedenie.ru/_ph/2/536748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2860" y="1417638"/>
            <a:ext cx="3228188" cy="473187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595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8264" y="533291"/>
            <a:ext cx="4230773" cy="317513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623" y="540616"/>
            <a:ext cx="4657875" cy="316781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3584" y="3967083"/>
            <a:ext cx="7987227" cy="249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8821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964" y="85168"/>
            <a:ext cx="10096500" cy="1143000"/>
          </a:xfrm>
        </p:spPr>
        <p:txBody>
          <a:bodyPr/>
          <a:lstStyle/>
          <a:p>
            <a:r>
              <a:rPr lang="ru-RU" dirty="0" smtClean="0"/>
              <a:t>Таблица</a:t>
            </a:r>
            <a:endParaRPr lang="ru-RU" dirty="0"/>
          </a:p>
        </p:txBody>
      </p:sp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47140458"/>
              </p:ext>
            </p:extLst>
          </p:nvPr>
        </p:nvGraphicFramePr>
        <p:xfrm>
          <a:off x="2254517" y="1417639"/>
          <a:ext cx="9211376" cy="321505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28135"/>
                <a:gridCol w="2279583"/>
                <a:gridCol w="3603658"/>
              </a:tblGrid>
              <a:tr h="383324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Культура,</a:t>
                      </a:r>
                      <a:r>
                        <a:rPr lang="ru-RU" sz="2800" b="1" i="1" baseline="0" dirty="0" smtClean="0"/>
                        <a:t> народ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Период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Особенности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6896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Племена</a:t>
                      </a:r>
                      <a:r>
                        <a:rPr lang="ru-RU" sz="2400" i="1" baseline="0" dirty="0" smtClean="0"/>
                        <a:t> северокавказской культуры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II</a:t>
                      </a:r>
                      <a:r>
                        <a:rPr lang="ru-RU" sz="2400" i="1" dirty="0" smtClean="0"/>
                        <a:t> тыс.</a:t>
                      </a:r>
                      <a:r>
                        <a:rPr lang="ru-RU" sz="2400" i="1" baseline="0" dirty="0" smtClean="0"/>
                        <a:t> до н.э.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- Полукочевое</a:t>
                      </a:r>
                      <a:r>
                        <a:rPr lang="ru-RU" sz="2400" i="1" baseline="0" dirty="0" smtClean="0"/>
                        <a:t> скотоводство.</a:t>
                      </a:r>
                      <a:br>
                        <a:rPr lang="ru-RU" sz="2400" i="1" baseline="0" dirty="0" smtClean="0"/>
                      </a:br>
                      <a:endParaRPr lang="ru-RU" sz="2400" i="1" baseline="0" dirty="0" smtClean="0"/>
                    </a:p>
                    <a:p>
                      <a:r>
                        <a:rPr lang="ru-RU" sz="2400" i="1" baseline="0" dirty="0" smtClean="0"/>
                        <a:t>- Социального расслоения общества нет.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5594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27488" y="135926"/>
            <a:ext cx="10096500" cy="1143000"/>
          </a:xfrm>
        </p:spPr>
        <p:txBody>
          <a:bodyPr/>
          <a:lstStyle/>
          <a:p>
            <a:r>
              <a:rPr lang="ru-RU" dirty="0" smtClean="0"/>
              <a:t>История катакомбной культуры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14668" y="1361305"/>
            <a:ext cx="10096500" cy="4829175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i="1" dirty="0" smtClean="0"/>
              <a:t>На </a:t>
            </a:r>
            <a:r>
              <a:rPr lang="ru-RU" i="1" dirty="0"/>
              <a:t>С</a:t>
            </a:r>
            <a:r>
              <a:rPr lang="ru-RU" i="1" dirty="0" smtClean="0"/>
              <a:t>таврополье с его широкими степными пространствами, раннее чем в других регионах Северного </a:t>
            </a:r>
            <a:r>
              <a:rPr lang="ru-RU" i="1" dirty="0"/>
              <a:t>К</a:t>
            </a:r>
            <a:r>
              <a:rPr lang="ru-RU" i="1" dirty="0" smtClean="0"/>
              <a:t>авказа распространились племена относящиеся к катакомбной культурно – исторической общности – явлению бронзового века. Племена катакомбной культуры занимались скотоводством: разведением овец и крупного рогатого скота. Следов земледелия у этих племён</a:t>
            </a:r>
          </a:p>
          <a:p>
            <a:pPr marL="0" indent="0">
              <a:buNone/>
            </a:pPr>
            <a:r>
              <a:rPr lang="ru-RU" i="1" dirty="0"/>
              <a:t>н</a:t>
            </a:r>
            <a:r>
              <a:rPr lang="ru-RU" i="1" dirty="0" smtClean="0"/>
              <a:t>е обнаружена. Отличительная особенность – высокий уровень керамического производства: формы сосудов  </a:t>
            </a:r>
          </a:p>
          <a:p>
            <a:pPr marL="0" indent="0">
              <a:buNone/>
            </a:pPr>
            <a:r>
              <a:rPr lang="ru-RU" i="1" dirty="0"/>
              <a:t>с</a:t>
            </a:r>
            <a:r>
              <a:rPr lang="ru-RU" i="1" dirty="0" smtClean="0"/>
              <a:t>амые разнообразные. 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9249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36872" y="0"/>
            <a:ext cx="100965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Период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9251" y="972795"/>
            <a:ext cx="10096500" cy="482917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Степные катакомбные племена не смешивались с </a:t>
            </a:r>
          </a:p>
          <a:p>
            <a:pPr marL="0" indent="0">
              <a:buNone/>
            </a:pPr>
            <a:r>
              <a:rPr lang="ru-RU" i="1" dirty="0" smtClean="0"/>
              <a:t>«</a:t>
            </a:r>
            <a:r>
              <a:rPr lang="ru-RU" i="1" dirty="0" err="1" smtClean="0"/>
              <a:t>северокавказцами</a:t>
            </a:r>
            <a:r>
              <a:rPr lang="ru-RU" i="1" dirty="0" smtClean="0"/>
              <a:t>», </a:t>
            </a:r>
            <a:r>
              <a:rPr lang="ru-RU" i="1" dirty="0" smtClean="0"/>
              <a:t>но в поздний период «16 – 14 век до н. э.» носители </a:t>
            </a:r>
            <a:r>
              <a:rPr lang="ru-RU" i="1" dirty="0" err="1" smtClean="0"/>
              <a:t>северокавкзской</a:t>
            </a:r>
            <a:r>
              <a:rPr lang="ru-RU" i="1" dirty="0" smtClean="0"/>
              <a:t> культуры,</a:t>
            </a:r>
          </a:p>
          <a:p>
            <a:pPr marL="0" indent="0">
              <a:buNone/>
            </a:pPr>
            <a:r>
              <a:rPr lang="ru-RU" i="1" dirty="0" smtClean="0"/>
              <a:t>оттеснялись «</a:t>
            </a:r>
            <a:r>
              <a:rPr lang="ru-RU" i="1" dirty="0" err="1" smtClean="0"/>
              <a:t>катакомбниками</a:t>
            </a:r>
            <a:r>
              <a:rPr lang="ru-RU" i="1" dirty="0" smtClean="0"/>
              <a:t>» в горы, что прослеживается по курганам у станицы Суворовской, </a:t>
            </a:r>
            <a:r>
              <a:rPr lang="ru-RU" i="1" dirty="0" err="1" smtClean="0"/>
              <a:t>Усть</a:t>
            </a:r>
            <a:r>
              <a:rPr lang="ru-RU" i="1" dirty="0" smtClean="0"/>
              <a:t>- </a:t>
            </a:r>
            <a:r>
              <a:rPr lang="ru-RU" i="1" dirty="0" err="1" smtClean="0"/>
              <a:t>Джегуты</a:t>
            </a:r>
            <a:r>
              <a:rPr lang="ru-RU" i="1" dirty="0" smtClean="0"/>
              <a:t>. Имело место жёстких форм патриархально – общественных </a:t>
            </a:r>
            <a:r>
              <a:rPr lang="ru-RU" i="1" dirty="0" smtClean="0"/>
              <a:t>отношениях, выделялись </a:t>
            </a:r>
            <a:r>
              <a:rPr lang="ru-RU" i="1" dirty="0" smtClean="0"/>
              <a:t>богатством и властью. </a:t>
            </a:r>
            <a:r>
              <a:rPr lang="ru-RU" i="1" dirty="0"/>
              <a:t>П</a:t>
            </a:r>
            <a:r>
              <a:rPr lang="ru-RU" i="1" dirty="0" smtClean="0"/>
              <a:t>роисхождение всей катакомбной общности остаётся загадочным.</a:t>
            </a:r>
          </a:p>
          <a:p>
            <a:pPr marL="0" indent="0">
              <a:buNone/>
            </a:pPr>
            <a:r>
              <a:rPr lang="ru-RU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22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Катакомбная культура</a:t>
            </a:r>
            <a:endParaRPr lang="ru-RU" dirty="0"/>
          </a:p>
        </p:txBody>
      </p:sp>
      <p:pic>
        <p:nvPicPr>
          <p:cNvPr id="4098" name="Picture 2" descr="http://ukrmap.su/program2009/wh6/5/1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1" y="1417638"/>
            <a:ext cx="4267200" cy="32755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encrypted-tbn3.gstatic.com/images?q=tbn:ANd9GcRYBBJTx1Oc4rUMeQR3hwSWOFQJedHA1DviKGEcR0xfoBieXZm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40721" y="3055430"/>
            <a:ext cx="4235314" cy="33747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893245" y="5836222"/>
            <a:ext cx="5719212" cy="54173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dirty="0" smtClean="0"/>
              <a:t>II </a:t>
            </a:r>
            <a:r>
              <a:rPr lang="ru-RU" dirty="0" smtClean="0"/>
              <a:t>тыс. до н.э.</a:t>
            </a:r>
          </a:p>
        </p:txBody>
      </p:sp>
    </p:spTree>
    <p:extLst>
      <p:ext uri="{BB962C8B-B14F-4D97-AF65-F5344CB8AC3E}">
        <p14:creationId xmlns:p14="http://schemas.microsoft.com/office/powerpoint/2010/main" val="167165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Катакомбские</a:t>
            </a:r>
            <a:r>
              <a:rPr lang="ru-RU" dirty="0" smtClean="0"/>
              <a:t> </a:t>
            </a:r>
            <a:r>
              <a:rPr lang="ru-RU" dirty="0" err="1" smtClean="0"/>
              <a:t>захоранения</a:t>
            </a:r>
            <a:endParaRPr lang="ru-RU" dirty="0"/>
          </a:p>
        </p:txBody>
      </p:sp>
      <p:pic>
        <p:nvPicPr>
          <p:cNvPr id="5122" name="Picture 2" descr="http://upload.wikimedia.org/wikipedia/commons/8/88/Yamna_culture_tomb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1292" y="1417638"/>
            <a:ext cx="4056507" cy="4829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rostovnews.net/wp-content/uploads/2011/10/%D0%BF%D0%BE%D0%B3%D1%80%D0%B5%D0%B1%D0%B5%D0%BD%D0%B8%D0%B5-%D1%8F%D0%BC%D0%BD%D0%BE%D0%B9-%D0%BA%D1%83%D0%BB%D1%8C%D1%82%D1%83%D1%80%D1%8B-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5525" y="2046287"/>
            <a:ext cx="4762500" cy="35718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167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2250" y="1868822"/>
            <a:ext cx="10096500" cy="1143000"/>
          </a:xfrm>
        </p:spPr>
        <p:txBody>
          <a:bodyPr/>
          <a:lstStyle/>
          <a:p>
            <a:r>
              <a:rPr lang="ru-RU" dirty="0" smtClean="0"/>
              <a:t>Задачи урока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30845" y="1157440"/>
            <a:ext cx="9719309" cy="102749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- Изучить историю Ставропольского края в древности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542250" y="101383"/>
            <a:ext cx="10096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ru-RU" smtClean="0"/>
              <a:t>Цель урока</a:t>
            </a:r>
            <a:endParaRPr lang="ru-RU" dirty="0" smtClean="0"/>
          </a:p>
        </p:txBody>
      </p:sp>
      <p:sp>
        <p:nvSpPr>
          <p:cNvPr id="5" name="Объект 2"/>
          <p:cNvSpPr txBox="1">
            <a:spLocks/>
          </p:cNvSpPr>
          <p:nvPr/>
        </p:nvSpPr>
        <p:spPr bwMode="auto">
          <a:xfrm>
            <a:off x="1919441" y="2905628"/>
            <a:ext cx="9719309" cy="350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914400">
              <a:buFont typeface="Arial" panose="020B0604020202020204" pitchFamily="34" charset="0"/>
              <a:buNone/>
            </a:pPr>
            <a:r>
              <a:rPr lang="ru-RU" i="1" dirty="0" smtClean="0"/>
              <a:t>- Познакомить учащихся с древней историей нашего края </a:t>
            </a:r>
            <a:br>
              <a:rPr lang="ru-RU" i="1" dirty="0" smtClean="0"/>
            </a:br>
            <a:r>
              <a:rPr lang="ru-RU" i="1" dirty="0" smtClean="0"/>
              <a:t>- Прививать интерес к исследовательской и самостоятельной работе с историческими источниками</a:t>
            </a:r>
            <a:br>
              <a:rPr lang="ru-RU" i="1" dirty="0" smtClean="0"/>
            </a:br>
            <a:r>
              <a:rPr lang="ru-RU" i="1" dirty="0" smtClean="0"/>
              <a:t>- Воспитывать патриотизм и любовь к краю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31018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Таблица</a:t>
            </a:r>
          </a:p>
        </p:txBody>
      </p:sp>
      <p:graphicFrame>
        <p:nvGraphicFramePr>
          <p:cNvPr id="4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8807285"/>
              </p:ext>
            </p:extLst>
          </p:nvPr>
        </p:nvGraphicFramePr>
        <p:xfrm>
          <a:off x="2254517" y="1417638"/>
          <a:ext cx="9211376" cy="4309393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28135"/>
                <a:gridCol w="2279583"/>
                <a:gridCol w="3603658"/>
              </a:tblGrid>
              <a:tr h="536290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Культура,</a:t>
                      </a:r>
                      <a:r>
                        <a:rPr lang="ru-RU" sz="2800" b="1" i="1" baseline="0" dirty="0" smtClean="0"/>
                        <a:t> народ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Период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Особенности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3103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Племена</a:t>
                      </a:r>
                      <a:r>
                        <a:rPr lang="ru-RU" sz="2400" i="1" baseline="0" dirty="0" smtClean="0"/>
                        <a:t> </a:t>
                      </a:r>
                      <a:r>
                        <a:rPr lang="ru-RU" sz="2400" i="1" baseline="0" dirty="0" err="1" smtClean="0"/>
                        <a:t>катакомбской</a:t>
                      </a:r>
                      <a:r>
                        <a:rPr lang="ru-RU" sz="2400" i="1" baseline="0" dirty="0" smtClean="0"/>
                        <a:t> культуры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i="1" dirty="0" smtClean="0"/>
                        <a:t>II</a:t>
                      </a:r>
                      <a:r>
                        <a:rPr lang="ru-RU" sz="2400" i="1" dirty="0" smtClean="0"/>
                        <a:t> тыс.</a:t>
                      </a:r>
                      <a:r>
                        <a:rPr lang="ru-RU" sz="2400" i="1" baseline="0" dirty="0" smtClean="0"/>
                        <a:t> до н.э.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- Керамическое</a:t>
                      </a:r>
                      <a:r>
                        <a:rPr lang="ru-RU" sz="2400" i="1" baseline="0" dirty="0" smtClean="0"/>
                        <a:t> производство</a:t>
                      </a:r>
                      <a:br>
                        <a:rPr lang="ru-RU" sz="2400" i="1" baseline="0" dirty="0" smtClean="0"/>
                      </a:br>
                      <a:endParaRPr lang="ru-RU" sz="2400" i="1" baseline="0" dirty="0" smtClean="0"/>
                    </a:p>
                    <a:p>
                      <a:r>
                        <a:rPr lang="ru-RU" sz="2400" i="1" baseline="0" dirty="0" smtClean="0"/>
                        <a:t>- Выделение более богатых старейшин</a:t>
                      </a:r>
                    </a:p>
                    <a:p>
                      <a:endParaRPr lang="ru-RU" sz="2400" i="1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i="1" baseline="0" dirty="0" smtClean="0"/>
                        <a:t>- Занимались скотоводством</a:t>
                      </a:r>
                    </a:p>
                    <a:p>
                      <a:pPr marL="0" indent="0">
                        <a:buFontTx/>
                        <a:buNone/>
                      </a:pP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1597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8599" y="101643"/>
            <a:ext cx="10096500" cy="1143000"/>
          </a:xfrm>
        </p:spPr>
        <p:txBody>
          <a:bodyPr/>
          <a:lstStyle/>
          <a:p>
            <a:r>
              <a:rPr lang="ru-RU" dirty="0" smtClean="0"/>
              <a:t>История </a:t>
            </a:r>
            <a:r>
              <a:rPr lang="ru-RU" dirty="0" err="1"/>
              <a:t>К</a:t>
            </a:r>
            <a:r>
              <a:rPr lang="ru-RU" dirty="0" err="1" smtClean="0"/>
              <a:t>обанской</a:t>
            </a:r>
            <a:r>
              <a:rPr lang="ru-RU" dirty="0" smtClean="0"/>
              <a:t> культуры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48599" y="1186978"/>
            <a:ext cx="10125848" cy="5044689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Формирование </a:t>
            </a:r>
            <a:r>
              <a:rPr lang="ru-RU" i="1" dirty="0" err="1" smtClean="0"/>
              <a:t>кобанской</a:t>
            </a:r>
            <a:r>
              <a:rPr lang="ru-RU" i="1" dirty="0" smtClean="0"/>
              <a:t> культуры началось с 14 – 13 века до н. э. в высокогорьях Центрального Кавказа. На территории края поселений и могильников </a:t>
            </a:r>
            <a:r>
              <a:rPr lang="ru-RU" i="1" dirty="0" err="1" smtClean="0"/>
              <a:t>кобанской</a:t>
            </a:r>
            <a:r>
              <a:rPr lang="ru-RU" i="1" dirty="0" smtClean="0"/>
              <a:t> культуры выявлено много</a:t>
            </a:r>
          </a:p>
          <a:p>
            <a:pPr marL="0" indent="0">
              <a:buNone/>
            </a:pPr>
            <a:r>
              <a:rPr lang="ru-RU" i="1" dirty="0" smtClean="0"/>
              <a:t> в </a:t>
            </a:r>
            <a:r>
              <a:rPr lang="ru-RU" i="1" dirty="0" err="1" smtClean="0"/>
              <a:t>Пятигорье</a:t>
            </a:r>
            <a:r>
              <a:rPr lang="ru-RU" i="1" dirty="0" smtClean="0"/>
              <a:t> , а также в районе </a:t>
            </a:r>
            <a:r>
              <a:rPr lang="ru-RU" i="1" dirty="0" err="1" smtClean="0"/>
              <a:t>Саврополя</a:t>
            </a:r>
            <a:r>
              <a:rPr lang="ru-RU" i="1" dirty="0" smtClean="0"/>
              <a:t> , село </a:t>
            </a:r>
          </a:p>
          <a:p>
            <a:pPr marL="0" indent="0">
              <a:buNone/>
            </a:pPr>
            <a:r>
              <a:rPr lang="ru-RU" i="1" dirty="0" smtClean="0"/>
              <a:t>Александровское. В погребения обилие глиняной посуды. Лощёные и тщательного обжига. Великолепные украшения и оружие из бронзы, формы и декор порой достигают высокого уровня </a:t>
            </a:r>
            <a:r>
              <a:rPr lang="ru-RU" i="1" dirty="0" err="1" smtClean="0"/>
              <a:t>искуств</a:t>
            </a:r>
            <a:r>
              <a:rPr lang="ru-RU" i="1" dirty="0" smtClean="0"/>
              <a:t>.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495318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15409" y="304442"/>
            <a:ext cx="10096500" cy="482917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Ставрополье выделяются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могильники </a:t>
            </a:r>
            <a:r>
              <a:rPr lang="ru-RU" i="1" dirty="0" smtClean="0"/>
              <a:t>в районе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Кисловодска </a:t>
            </a:r>
            <a:r>
              <a:rPr lang="ru-RU" i="1" dirty="0" smtClean="0"/>
              <a:t>и Ставрополья.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Поселения </a:t>
            </a:r>
            <a:r>
              <a:rPr lang="ru-RU" i="1" dirty="0" err="1" smtClean="0"/>
              <a:t>кобанской</a:t>
            </a:r>
            <a:r>
              <a:rPr lang="ru-RU" i="1" dirty="0" smtClean="0"/>
              <a:t>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культуры </a:t>
            </a:r>
            <a:r>
              <a:rPr lang="ru-RU" i="1" dirty="0" smtClean="0"/>
              <a:t>известны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достаточно </a:t>
            </a:r>
            <a:r>
              <a:rPr lang="ru-RU" i="1" dirty="0" smtClean="0"/>
              <a:t>широко</a:t>
            </a:r>
            <a:r>
              <a:rPr lang="ru-RU" i="1" dirty="0" smtClean="0"/>
              <a:t>.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Судя по </a:t>
            </a:r>
            <a:r>
              <a:rPr lang="ru-RU" i="1" dirty="0" smtClean="0"/>
              <a:t>погребениям</a:t>
            </a:r>
          </a:p>
          <a:p>
            <a:pPr marL="0" indent="0">
              <a:buNone/>
            </a:pPr>
            <a:r>
              <a:rPr lang="ru-RU" i="1" dirty="0" smtClean="0"/>
              <a:t> </a:t>
            </a:r>
            <a:r>
              <a:rPr lang="ru-RU" i="1" dirty="0" smtClean="0"/>
              <a:t>господствовал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патриархально </a:t>
            </a:r>
            <a:r>
              <a:rPr lang="ru-RU" i="1" dirty="0" smtClean="0"/>
              <a:t>– </a:t>
            </a:r>
            <a:endParaRPr lang="ru-RU" i="1" dirty="0" smtClean="0"/>
          </a:p>
          <a:p>
            <a:pPr marL="0" indent="0">
              <a:buNone/>
            </a:pPr>
            <a:r>
              <a:rPr lang="ru-RU" i="1" dirty="0" smtClean="0"/>
              <a:t>родовой </a:t>
            </a:r>
            <a:r>
              <a:rPr lang="ru-RU" i="1" dirty="0" smtClean="0"/>
              <a:t>строй.    </a:t>
            </a:r>
            <a:endParaRPr lang="ru-RU" i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2539" y="2039634"/>
            <a:ext cx="5897029" cy="3597768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968348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2368" y="417441"/>
            <a:ext cx="4024183" cy="280724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909" y="3334487"/>
            <a:ext cx="3561642" cy="325098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6551" y="992661"/>
            <a:ext cx="5450874" cy="5062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30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0493" y="0"/>
            <a:ext cx="10096500" cy="1143000"/>
          </a:xfrm>
        </p:spPr>
        <p:txBody>
          <a:bodyPr/>
          <a:lstStyle/>
          <a:p>
            <a:r>
              <a:rPr lang="ru-RU" dirty="0" err="1" smtClean="0"/>
              <a:t>Кобанская</a:t>
            </a:r>
            <a:r>
              <a:rPr lang="ru-RU" dirty="0" smtClean="0"/>
              <a:t> культура</a:t>
            </a:r>
            <a:endParaRPr lang="ru-RU" dirty="0"/>
          </a:p>
        </p:txBody>
      </p:sp>
      <p:pic>
        <p:nvPicPr>
          <p:cNvPr id="6146" name="Picture 2" descr="http://www.kavkaz-uzel.ru/system/attachments/0001/7826/%D0%B0%D0%BF%D1%80_view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0074" y="942548"/>
            <a:ext cx="7997339" cy="522689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88482" y="2536574"/>
            <a:ext cx="10096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endParaRPr lang="ru-RU" dirty="0" smtClean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328" y="2940835"/>
            <a:ext cx="10096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endParaRPr lang="ru-RU" dirty="0" smtClean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088482" y="6169443"/>
            <a:ext cx="5754187" cy="651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XIV – XIII 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вв. до н.э.</a:t>
            </a:r>
          </a:p>
        </p:txBody>
      </p:sp>
    </p:spTree>
    <p:extLst>
      <p:ext uri="{BB962C8B-B14F-4D97-AF65-F5344CB8AC3E}">
        <p14:creationId xmlns:p14="http://schemas.microsoft.com/office/powerpoint/2010/main" val="3626561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97870" y="0"/>
            <a:ext cx="10096500" cy="1143000"/>
          </a:xfrm>
        </p:spPr>
        <p:txBody>
          <a:bodyPr/>
          <a:lstStyle/>
          <a:p>
            <a:r>
              <a:rPr lang="ru-RU" dirty="0"/>
              <a:t>Таблица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77404921"/>
              </p:ext>
            </p:extLst>
          </p:nvPr>
        </p:nvGraphicFramePr>
        <p:xfrm>
          <a:off x="2282994" y="916286"/>
          <a:ext cx="9132568" cy="501685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299661"/>
                <a:gridCol w="2260080"/>
                <a:gridCol w="3572827"/>
              </a:tblGrid>
              <a:tr h="536290"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Культура,</a:t>
                      </a:r>
                      <a:r>
                        <a:rPr lang="ru-RU" sz="2800" b="1" i="1" baseline="0" dirty="0" smtClean="0"/>
                        <a:t> народ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/>
                        <a:t>Период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err="1" smtClean="0"/>
                        <a:t>Особености</a:t>
                      </a:r>
                      <a:r>
                        <a:rPr lang="ru-RU" sz="2800" b="1" i="1" baseline="0" dirty="0" smtClean="0"/>
                        <a:t> </a:t>
                      </a:r>
                      <a:endParaRPr lang="ru-RU" sz="28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73103"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Племена</a:t>
                      </a:r>
                      <a:r>
                        <a:rPr lang="ru-RU" sz="2400" i="1" baseline="0" dirty="0" smtClean="0"/>
                        <a:t> </a:t>
                      </a:r>
                      <a:r>
                        <a:rPr lang="ru-RU" sz="2400" i="1" baseline="0" dirty="0" err="1" smtClean="0"/>
                        <a:t>кобанской</a:t>
                      </a:r>
                      <a:r>
                        <a:rPr lang="ru-RU" sz="2400" i="1" baseline="0" dirty="0" smtClean="0"/>
                        <a:t> культуры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defTabSz="914400"/>
                      <a:r>
                        <a:rPr lang="en-US" sz="2400" i="1" dirty="0" smtClean="0">
                          <a:effectLst/>
                        </a:rPr>
                        <a:t>XIV – XIII </a:t>
                      </a:r>
                      <a:r>
                        <a:rPr lang="ru-RU" sz="2400" i="1" dirty="0" smtClean="0">
                          <a:effectLst/>
                        </a:rPr>
                        <a:t>вв. до н.э.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i="1" dirty="0" smtClean="0"/>
                        <a:t>- </a:t>
                      </a:r>
                      <a:r>
                        <a:rPr lang="ru-RU" sz="2400" i="1" dirty="0" err="1" smtClean="0"/>
                        <a:t>Кавказкая</a:t>
                      </a:r>
                      <a:r>
                        <a:rPr lang="ru-RU" sz="2400" i="1" dirty="0" smtClean="0"/>
                        <a:t> культура</a:t>
                      </a:r>
                      <a:r>
                        <a:rPr lang="ru-RU" sz="2400" i="1" baseline="0" dirty="0" smtClean="0"/>
                        <a:t/>
                      </a:r>
                      <a:br>
                        <a:rPr lang="ru-RU" sz="2400" i="1" baseline="0" dirty="0" smtClean="0"/>
                      </a:br>
                      <a:endParaRPr lang="ru-RU" sz="2400" i="1" baseline="0" dirty="0" smtClean="0"/>
                    </a:p>
                    <a:p>
                      <a:r>
                        <a:rPr lang="ru-RU" sz="2400" i="1" baseline="0" dirty="0" smtClean="0"/>
                        <a:t>- Художественные предметы, необычайно яркий расцвет бронзовой металлургии.  </a:t>
                      </a:r>
                    </a:p>
                    <a:p>
                      <a:endParaRPr lang="ru-RU" sz="2400" i="1" baseline="0" dirty="0" smtClean="0"/>
                    </a:p>
                    <a:p>
                      <a:pPr marL="0" indent="0">
                        <a:buFontTx/>
                        <a:buNone/>
                      </a:pPr>
                      <a:r>
                        <a:rPr lang="ru-RU" sz="2400" i="1" dirty="0" smtClean="0"/>
                        <a:t>-</a:t>
                      </a:r>
                      <a:r>
                        <a:rPr lang="ru-RU" sz="2400" i="1" baseline="0" dirty="0" smtClean="0"/>
                        <a:t> Родовой строй изжил себя, патриархат был последним его воплощением. </a:t>
                      </a:r>
                      <a:endParaRPr lang="ru-RU" sz="24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135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13" y="94736"/>
            <a:ext cx="10096500" cy="1143000"/>
          </a:xfrm>
        </p:spPr>
        <p:txBody>
          <a:bodyPr/>
          <a:lstStyle/>
          <a:p>
            <a:r>
              <a:rPr lang="ru-RU" dirty="0" smtClean="0"/>
              <a:t>Вопросы для повторения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95500" y="1237736"/>
            <a:ext cx="10096500" cy="4829175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/>
              <a:t>- Каковы самые яркие достижения племен          </a:t>
            </a:r>
            <a:r>
              <a:rPr lang="ru-RU" i="1" dirty="0" err="1" smtClean="0"/>
              <a:t>Кобанской</a:t>
            </a:r>
            <a:r>
              <a:rPr lang="ru-RU" i="1" dirty="0" smtClean="0"/>
              <a:t> культуры? 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- Где на Северном Кавказе она была распространена?</a:t>
            </a:r>
            <a:br>
              <a:rPr lang="ru-RU" i="1" dirty="0" smtClean="0"/>
            </a:br>
            <a:r>
              <a:rPr lang="ru-RU" i="1" dirty="0" smtClean="0"/>
              <a:t/>
            </a:r>
            <a:br>
              <a:rPr lang="ru-RU" i="1" dirty="0" smtClean="0"/>
            </a:br>
            <a:r>
              <a:rPr lang="ru-RU" i="1" dirty="0" smtClean="0"/>
              <a:t>- Какие религиозные верования и какие </a:t>
            </a:r>
            <a:r>
              <a:rPr lang="ru-RU" i="1" dirty="0" err="1" smtClean="0"/>
              <a:t>искуства</a:t>
            </a:r>
            <a:r>
              <a:rPr lang="ru-RU" i="1" dirty="0" smtClean="0"/>
              <a:t> существовали у первобытных племен Северного Кавказа, нашего края? 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2182648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46" y="2556519"/>
            <a:ext cx="10096500" cy="1143000"/>
          </a:xfrm>
        </p:spPr>
        <p:txBody>
          <a:bodyPr>
            <a:noAutofit/>
          </a:bodyPr>
          <a:lstStyle/>
          <a:p>
            <a:r>
              <a:rPr lang="ru-RU" sz="11500" dirty="0" smtClean="0"/>
              <a:t>СПАСИБО</a:t>
            </a:r>
            <a:endParaRPr lang="ru-RU" sz="11500" dirty="0"/>
          </a:p>
        </p:txBody>
      </p:sp>
    </p:spTree>
    <p:extLst>
      <p:ext uri="{BB962C8B-B14F-4D97-AF65-F5344CB8AC3E}">
        <p14:creationId xmlns:p14="http://schemas.microsoft.com/office/powerpoint/2010/main" val="2696531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251" y="111008"/>
            <a:ext cx="10096500" cy="1143000"/>
          </a:xfrm>
        </p:spPr>
        <p:txBody>
          <a:bodyPr/>
          <a:lstStyle/>
          <a:p>
            <a:r>
              <a:rPr lang="ru-RU" b="1" i="1" dirty="0" smtClean="0"/>
              <a:t>План урока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42668" y="1346733"/>
            <a:ext cx="959907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/>
              <a:t>1. Майкопская культура </a:t>
            </a:r>
            <a:br>
              <a:rPr lang="ru-RU" sz="2800" i="1" dirty="0" smtClean="0"/>
            </a:br>
            <a:r>
              <a:rPr lang="ru-RU" sz="2800" i="1" dirty="0" smtClean="0"/>
              <a:t>2. Племена </a:t>
            </a:r>
            <a:r>
              <a:rPr lang="ru-RU" sz="2800" i="1" dirty="0" err="1" smtClean="0"/>
              <a:t>Катакомбской</a:t>
            </a:r>
            <a:r>
              <a:rPr lang="ru-RU" sz="2800" i="1" dirty="0" smtClean="0"/>
              <a:t> культуры </a:t>
            </a:r>
            <a:br>
              <a:rPr lang="ru-RU" sz="2800" i="1" dirty="0" smtClean="0"/>
            </a:br>
            <a:r>
              <a:rPr lang="ru-RU" sz="2800" i="1" dirty="0" smtClean="0"/>
              <a:t>3. Северокавказская культура</a:t>
            </a:r>
          </a:p>
          <a:p>
            <a:r>
              <a:rPr lang="ru-RU" sz="2800" i="1" dirty="0" smtClean="0"/>
              <a:t>4. </a:t>
            </a:r>
            <a:r>
              <a:rPr lang="ru-RU" sz="2800" i="1" dirty="0" err="1" smtClean="0"/>
              <a:t>Кобанская</a:t>
            </a:r>
            <a:r>
              <a:rPr lang="ru-RU" sz="2800" i="1" dirty="0" smtClean="0"/>
              <a:t> культура</a:t>
            </a:r>
            <a:br>
              <a:rPr lang="ru-RU" sz="2800" i="1" dirty="0" smtClean="0"/>
            </a:b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540474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1733" y="91758"/>
            <a:ext cx="10096500" cy="1143000"/>
          </a:xfrm>
        </p:spPr>
        <p:txBody>
          <a:bodyPr/>
          <a:lstStyle/>
          <a:p>
            <a:r>
              <a:rPr lang="ru-RU" b="1" i="1" dirty="0" smtClean="0"/>
              <a:t>Вопросы для повторения</a:t>
            </a:r>
            <a:endParaRPr lang="ru-RU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305813" y="1157393"/>
            <a:ext cx="8125875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i="1" dirty="0" smtClean="0"/>
              <a:t>-Какие </a:t>
            </a:r>
            <a:r>
              <a:rPr lang="ru-RU" sz="3600" i="1" dirty="0"/>
              <a:t>древнейшие следы человеческого общества обнаружены на Ставрополье и в соседних районах Кавказа</a:t>
            </a:r>
            <a:r>
              <a:rPr lang="ru-RU" sz="3600" i="1" dirty="0" smtClean="0"/>
              <a:t>?</a:t>
            </a:r>
            <a:br>
              <a:rPr lang="ru-RU" sz="3600" i="1" dirty="0" smtClean="0"/>
            </a:br>
            <a:r>
              <a:rPr lang="ru-RU" sz="3600" i="1" dirty="0"/>
              <a:t/>
            </a:r>
            <a:br>
              <a:rPr lang="ru-RU" sz="3600" i="1" dirty="0"/>
            </a:br>
            <a:r>
              <a:rPr lang="ru-RU" sz="3600" i="1" dirty="0" smtClean="0"/>
              <a:t>-Когда </a:t>
            </a:r>
            <a:r>
              <a:rPr lang="ru-RU" sz="3600" i="1" dirty="0"/>
              <a:t>началась эпоха металла на территории Ставрополья, </a:t>
            </a:r>
            <a:r>
              <a:rPr lang="ru-RU" sz="3600" i="1" dirty="0" smtClean="0"/>
              <a:t>  Северного </a:t>
            </a:r>
            <a:r>
              <a:rPr lang="ru-RU" sz="3600" i="1" dirty="0"/>
              <a:t>Кавказа?</a:t>
            </a:r>
          </a:p>
        </p:txBody>
      </p:sp>
    </p:spTree>
    <p:extLst>
      <p:ext uri="{BB962C8B-B14F-4D97-AF65-F5344CB8AC3E}">
        <p14:creationId xmlns:p14="http://schemas.microsoft.com/office/powerpoint/2010/main" val="137806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1013" y="0"/>
            <a:ext cx="10096500" cy="1143000"/>
          </a:xfrm>
        </p:spPr>
        <p:txBody>
          <a:bodyPr/>
          <a:lstStyle/>
          <a:p>
            <a:r>
              <a:rPr lang="ru-RU" dirty="0"/>
              <a:t>Т</a:t>
            </a:r>
            <a:r>
              <a:rPr lang="ru-RU" dirty="0" smtClean="0"/>
              <a:t>аблица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9983066"/>
              </p:ext>
            </p:extLst>
          </p:nvPr>
        </p:nvGraphicFramePr>
        <p:xfrm>
          <a:off x="2118229" y="910238"/>
          <a:ext cx="9431220" cy="5273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65481"/>
                <a:gridCol w="2084173"/>
                <a:gridCol w="1540476"/>
                <a:gridCol w="5341090"/>
              </a:tblGrid>
              <a:tr h="440768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№</a:t>
                      </a:r>
                      <a:endParaRPr lang="ru-RU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Культура, народ</a:t>
                      </a:r>
                      <a:endParaRPr lang="ru-RU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Период</a:t>
                      </a:r>
                      <a:endParaRPr lang="ru-RU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/>
                        <a:t>Особенности</a:t>
                      </a:r>
                      <a:endParaRPr lang="ru-RU" sz="2400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5220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1</a:t>
                      </a:r>
                      <a:endParaRPr lang="ru-RU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Племена майкопской культуры</a:t>
                      </a:r>
                      <a:endParaRPr lang="ru-RU" sz="18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В </a:t>
                      </a:r>
                      <a:r>
                        <a:rPr lang="en-US" sz="1800" i="1" dirty="0" err="1" smtClean="0">
                          <a:latin typeface="Calibri" panose="020F0502020204030204" pitchFamily="34" charset="0"/>
                        </a:rPr>
                        <a:t>lll</a:t>
                      </a: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-начале</a:t>
                      </a:r>
                      <a:r>
                        <a:rPr lang="ru-RU" sz="1800" i="1" baseline="0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800" i="1" dirty="0" err="1" smtClean="0">
                          <a:latin typeface="Calibri" panose="020F0502020204030204" pitchFamily="34" charset="0"/>
                        </a:rPr>
                        <a:t>ll</a:t>
                      </a: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 тыс. до н. э.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Равнины и предгорья </a:t>
                      </a:r>
                      <a:r>
                        <a:rPr lang="ru-RU" sz="16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Предкавказья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 от Таманского полуострова до Чечни</a:t>
                      </a:r>
                      <a:endParaRPr lang="ru-RU" sz="16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1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2</a:t>
                      </a:r>
                      <a:endParaRPr lang="ru-RU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Племена северокавказской культуры</a:t>
                      </a:r>
                      <a:endParaRPr lang="ru-RU" sz="18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II тыс. до н. э</a:t>
                      </a:r>
                      <a:endParaRPr lang="ru-RU" sz="18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i="1" dirty="0" smtClean="0">
                          <a:latin typeface="Calibri" panose="020F0502020204030204" pitchFamily="34" charset="0"/>
                        </a:rPr>
                        <a:t>На Юго-Западе — с территориями распространения </a:t>
                      </a:r>
                      <a:r>
                        <a:rPr lang="ru-RU" sz="1600" i="1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2" tooltip="Дольменная культура Западного Кавказа"/>
                        </a:rPr>
                        <a:t>Дольменной</a:t>
                      </a:r>
                      <a:r>
                        <a:rPr lang="ru-RU" sz="160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2" tooltip="Дольменная культура Западного Кавказа"/>
                        </a:rPr>
                        <a:t> культуры Западного </a:t>
                      </a:r>
                      <a:r>
                        <a:rPr lang="ru-RU" sz="1600" i="1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2" tooltip="Дольменная культура Западного Кавказа"/>
                        </a:rPr>
                        <a:t>Кавказа</a:t>
                      </a:r>
                      <a:r>
                        <a:rPr lang="ru-RU" sz="1600" i="1" dirty="0" err="1" smtClean="0">
                          <a:latin typeface="Calibri" panose="020F0502020204030204" pitchFamily="34" charset="0"/>
                        </a:rPr>
                        <a:t>.На</a:t>
                      </a:r>
                      <a:r>
                        <a:rPr lang="ru-RU" sz="1600" i="1" dirty="0" smtClean="0">
                          <a:latin typeface="Calibri" panose="020F0502020204030204" pitchFamily="34" charset="0"/>
                        </a:rPr>
                        <a:t> Востоке — с древней культурой Дагестана, южная граница проходила по </a:t>
                      </a:r>
                      <a:r>
                        <a:rPr lang="ru-RU" sz="160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3" tooltip="Главный Кавказский хребет"/>
                        </a:rPr>
                        <a:t>Главному Кавказскому хребту</a:t>
                      </a:r>
                      <a:r>
                        <a:rPr lang="ru-RU" sz="1600" i="1" dirty="0" smtClean="0">
                          <a:latin typeface="Calibri" panose="020F0502020204030204" pitchFamily="34" charset="0"/>
                        </a:rPr>
                        <a:t>.</a:t>
                      </a:r>
                      <a:endParaRPr lang="ru-RU" sz="16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1201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3</a:t>
                      </a:r>
                      <a:endParaRPr lang="ru-RU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Племена катакомбной </a:t>
                      </a: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культуры</a:t>
                      </a:r>
                      <a:endParaRPr lang="ru-RU" sz="1800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3-м тыс. до н. э.</a:t>
                      </a:r>
                      <a:endParaRPr lang="ru-RU" sz="18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Распространённое в степной и лесостепной полосе от </a:t>
                      </a:r>
                      <a:r>
                        <a:rPr lang="ru-RU" sz="1600" b="0" i="1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4" tooltip="Приуралье"/>
                        </a:rPr>
                        <a:t>Приуралья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b="0" i="1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и</a:t>
                      </a:r>
                      <a:r>
                        <a:rPr lang="ru-RU" sz="1600" b="0" i="1" u="none" strike="noStrike" kern="1200" dirty="0" err="1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5" tooltip="Северный Кавказ"/>
                        </a:rPr>
                        <a:t>Северного</a:t>
                      </a:r>
                      <a:r>
                        <a:rPr lang="ru-RU" sz="16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5" tooltip="Северный Кавказ"/>
                        </a:rPr>
                        <a:t> Кавказа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до низовий Дуная</a:t>
                      </a:r>
                      <a:endParaRPr lang="ru-RU" sz="16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1613">
                <a:tc>
                  <a:txBody>
                    <a:bodyPr/>
                    <a:lstStyle/>
                    <a:p>
                      <a:r>
                        <a:rPr lang="ru-RU" sz="1800" i="1" dirty="0" smtClean="0"/>
                        <a:t>4</a:t>
                      </a:r>
                      <a:endParaRPr lang="ru-RU" sz="18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Племена </a:t>
                      </a:r>
                      <a:r>
                        <a:rPr lang="ru-RU" sz="1800" i="1" dirty="0" err="1" smtClean="0">
                          <a:latin typeface="Calibri" panose="020F0502020204030204" pitchFamily="34" charset="0"/>
                        </a:rPr>
                        <a:t>кобанской</a:t>
                      </a: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ru-RU" sz="1800" i="1" dirty="0" smtClean="0">
                          <a:latin typeface="Calibri" panose="020F0502020204030204" pitchFamily="34" charset="0"/>
                        </a:rPr>
                        <a:t>культуры</a:t>
                      </a:r>
                      <a:endParaRPr lang="ru-RU" sz="1800" i="1" dirty="0" smtClean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8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нач. I тыс. до н. э.</a:t>
                      </a:r>
                      <a:endParaRPr lang="ru-RU" sz="18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Представители культуры проживали от верховий реки </a:t>
                      </a:r>
                      <a:r>
                        <a:rPr lang="ru-RU" sz="16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6" tooltip="Кубань (река)"/>
                        </a:rPr>
                        <a:t>Кубань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 и до территорий современного </a:t>
                      </a:r>
                      <a:r>
                        <a:rPr lang="ru-RU" sz="16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7" tooltip="Дагестан"/>
                        </a:rPr>
                        <a:t>Дагестана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, область сосредоточения поселений находилась в центральной части региона, по обе стороны от </a:t>
                      </a:r>
                      <a:r>
                        <a:rPr lang="ru-RU" sz="1600" b="0" i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  <a:hlinkClick r:id="rId8" tooltip="Большой Кавказ"/>
                        </a:rPr>
                        <a:t>Большого Кавказского хребта</a:t>
                      </a:r>
                      <a:r>
                        <a:rPr lang="ru-RU" sz="1600" b="0" i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 </a:t>
                      </a:r>
                      <a:endParaRPr lang="ru-RU" sz="1600" i="1" dirty="0">
                        <a:latin typeface="Calibri" panose="020F05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70556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8678" y="76200"/>
            <a:ext cx="10096500" cy="1143000"/>
          </a:xfrm>
        </p:spPr>
        <p:txBody>
          <a:bodyPr/>
          <a:lstStyle/>
          <a:p>
            <a:r>
              <a:rPr lang="ru-RU" dirty="0" smtClean="0"/>
              <a:t>История майкопской культуры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9502" y="1210962"/>
            <a:ext cx="9631578" cy="4862857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ru-RU" i="1" dirty="0" smtClean="0"/>
              <a:t>Этот древнейший на Северном Кавказе народ, чье происхождение до настоящего времени остается загадочным, создал, судя по археологическим свидетельствам, очень богатую, своеобразную культуру. Хозяйство майкопских племен, основывалось на оседлом земледелии в долинах и поймах рек и домашнем скотоводстве.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i="1" dirty="0" smtClean="0"/>
              <a:t>Наряду с каменными топорами использовались орудия из меди и бронзы.</a:t>
            </a: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801057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059459" y="370703"/>
            <a:ext cx="9656292" cy="6058673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ru-RU" i="1" dirty="0" smtClean="0"/>
              <a:t>Майкопское общество было патриархально-родовое, но с ярко выраженной властью </a:t>
            </a:r>
            <a:r>
              <a:rPr lang="ru-RU" i="1" dirty="0" err="1" smtClean="0"/>
              <a:t>родо</a:t>
            </a:r>
            <a:r>
              <a:rPr lang="ru-RU" i="1" dirty="0" smtClean="0"/>
              <a:t>-племенных вождей.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ru-RU" i="1" dirty="0" smtClean="0"/>
              <a:t>К концу </a:t>
            </a:r>
            <a:r>
              <a:rPr lang="en-US" i="1" dirty="0" err="1" smtClean="0"/>
              <a:t>lll</a:t>
            </a:r>
            <a:r>
              <a:rPr lang="ru-RU" i="1" dirty="0" smtClean="0"/>
              <a:t> тысячелетия до н. э. начинается постепенное угасание майкопской культуры. В более южных районах на «</a:t>
            </a:r>
            <a:r>
              <a:rPr lang="ru-RU" i="1" dirty="0" err="1" smtClean="0"/>
              <a:t>майкопцев</a:t>
            </a:r>
            <a:r>
              <a:rPr lang="ru-RU" i="1" dirty="0" smtClean="0"/>
              <a:t>» могли неблагоприятно влиять племена </a:t>
            </a:r>
            <a:r>
              <a:rPr lang="ru-RU" i="1" dirty="0" err="1" smtClean="0"/>
              <a:t>дольменной</a:t>
            </a:r>
            <a:r>
              <a:rPr lang="ru-RU" i="1" dirty="0" smtClean="0"/>
              <a:t> культуры, названной так по оставленным этими племенами археологическим </a:t>
            </a:r>
            <a:r>
              <a:rPr lang="ru-RU" i="1" dirty="0" smtClean="0"/>
              <a:t>памятникам. </a:t>
            </a:r>
            <a:r>
              <a:rPr lang="en-US" i="1" dirty="0" err="1" smtClean="0"/>
              <a:t>ll</a:t>
            </a:r>
            <a:r>
              <a:rPr lang="ru-RU" i="1" dirty="0" smtClean="0"/>
              <a:t> </a:t>
            </a:r>
            <a:r>
              <a:rPr lang="ru-RU" i="1" dirty="0"/>
              <a:t>тысячелетия до н. </a:t>
            </a:r>
            <a:r>
              <a:rPr lang="ru-RU" i="1" dirty="0" smtClean="0"/>
              <a:t>э. уже не связывается с майкопской археологической культурой.</a:t>
            </a:r>
          </a:p>
        </p:txBody>
      </p:sp>
    </p:spTree>
    <p:extLst>
      <p:ext uri="{BB962C8B-B14F-4D97-AF65-F5344CB8AC3E}">
        <p14:creationId xmlns:p14="http://schemas.microsoft.com/office/powerpoint/2010/main" val="926337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52807" y="106859"/>
            <a:ext cx="10096500" cy="1143000"/>
          </a:xfrm>
        </p:spPr>
        <p:txBody>
          <a:bodyPr/>
          <a:lstStyle/>
          <a:p>
            <a:r>
              <a:rPr lang="ru-RU" dirty="0" smtClean="0"/>
              <a:t>Майкопская культура</a:t>
            </a:r>
            <a:endParaRPr lang="ru-RU" dirty="0"/>
          </a:p>
        </p:txBody>
      </p:sp>
      <p:pic>
        <p:nvPicPr>
          <p:cNvPr id="1026" name="Picture 2" descr="http://www.aheku.org/datas/users/1-myekuape.gif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3083" y="1476362"/>
            <a:ext cx="9148720" cy="35859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-1585962" y="5715000"/>
            <a:ext cx="100965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 kern="1200">
                <a:solidFill>
                  <a:srgbClr val="984807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984807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defTabSz="914400"/>
            <a:r>
              <a:rPr lang="en-US" dirty="0" smtClean="0"/>
              <a:t>III</a:t>
            </a:r>
            <a:r>
              <a:rPr lang="ru-RU" dirty="0" smtClean="0"/>
              <a:t> тыс. до н.э.</a:t>
            </a:r>
          </a:p>
        </p:txBody>
      </p:sp>
    </p:spTree>
    <p:extLst>
      <p:ext uri="{BB962C8B-B14F-4D97-AF65-F5344CB8AC3E}">
        <p14:creationId xmlns:p14="http://schemas.microsoft.com/office/powerpoint/2010/main" val="403135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Сосуды Майкопская культура. IV тыс. до н.э. Погребение у ст. Натухаевская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197" y="544704"/>
            <a:ext cx="5265300" cy="3157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nohchalla.com/images/stories/genezis/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2181" y="1070812"/>
            <a:ext cx="3952203" cy="4489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encrypted-tbn3.gstatic.com/images?q=tbn:ANd9GcRLz6-S76leWd6dlgAwVJoTyI2lqsoH6HnLsDWG38T2fZ0yfPu6tXnj3w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9197" y="3880493"/>
            <a:ext cx="5945780" cy="2297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0094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урока">
  <a:themeElements>
    <a:clrScheme name="Тема Offic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Тема Office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урока</Template>
  <TotalTime>546</TotalTime>
  <Words>739</Words>
  <Application>Microsoft Office PowerPoint</Application>
  <PresentationFormat>Широкоэкранный</PresentationFormat>
  <Paragraphs>115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0" baseType="lpstr">
      <vt:lpstr>Arial</vt:lpstr>
      <vt:lpstr>Calibri</vt:lpstr>
      <vt:lpstr>тема урока</vt:lpstr>
      <vt:lpstr>История Ставропольского края</vt:lpstr>
      <vt:lpstr>Задачи урока</vt:lpstr>
      <vt:lpstr>План урока</vt:lpstr>
      <vt:lpstr>Вопросы для повторения</vt:lpstr>
      <vt:lpstr>Таблица</vt:lpstr>
      <vt:lpstr>История майкопской культуры</vt:lpstr>
      <vt:lpstr>Презентация PowerPoint</vt:lpstr>
      <vt:lpstr>Майкопская культура</vt:lpstr>
      <vt:lpstr>Презентация PowerPoint</vt:lpstr>
      <vt:lpstr>Таблица</vt:lpstr>
      <vt:lpstr>История Северокавказской культуры</vt:lpstr>
      <vt:lpstr>Презентация PowerPoint</vt:lpstr>
      <vt:lpstr>Северокавказская культура</vt:lpstr>
      <vt:lpstr>Презентация PowerPoint</vt:lpstr>
      <vt:lpstr>Таблица</vt:lpstr>
      <vt:lpstr>История катакомбной культуры</vt:lpstr>
      <vt:lpstr>Период </vt:lpstr>
      <vt:lpstr>Катакомбная культура</vt:lpstr>
      <vt:lpstr>Катакомбские захоранения</vt:lpstr>
      <vt:lpstr>Таблица</vt:lpstr>
      <vt:lpstr>История Кобанской культуры</vt:lpstr>
      <vt:lpstr>Презентация PowerPoint</vt:lpstr>
      <vt:lpstr>Презентация PowerPoint</vt:lpstr>
      <vt:lpstr>Кобанская культура</vt:lpstr>
      <vt:lpstr>Таблица</vt:lpstr>
      <vt:lpstr>Вопросы для повторения</vt:lpstr>
      <vt:lpstr>СПАСИБО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Ставропольского края</dc:title>
  <dc:creator>User</dc:creator>
  <cp:lastModifiedBy>User</cp:lastModifiedBy>
  <cp:revision>68</cp:revision>
  <dcterms:created xsi:type="dcterms:W3CDTF">2015-01-16T09:24:03Z</dcterms:created>
  <dcterms:modified xsi:type="dcterms:W3CDTF">2015-02-05T07:56:46Z</dcterms:modified>
</cp:coreProperties>
</file>