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79" r:id="rId4"/>
    <p:sldId id="281" r:id="rId5"/>
    <p:sldId id="282" r:id="rId6"/>
    <p:sldId id="283" r:id="rId7"/>
    <p:sldId id="271" r:id="rId8"/>
    <p:sldId id="265" r:id="rId9"/>
    <p:sldId id="270" r:id="rId10"/>
    <p:sldId id="266" r:id="rId11"/>
    <p:sldId id="267" r:id="rId12"/>
    <p:sldId id="268" r:id="rId13"/>
    <p:sldId id="269" r:id="rId14"/>
    <p:sldId id="273" r:id="rId15"/>
    <p:sldId id="272" r:id="rId16"/>
    <p:sldId id="284" r:id="rId17"/>
    <p:sldId id="274" r:id="rId18"/>
    <p:sldId id="276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4" autoAdjust="0"/>
    <p:restoredTop sz="94590" autoAdjust="0"/>
  </p:normalViewPr>
  <p:slideViewPr>
    <p:cSldViewPr>
      <p:cViewPr>
        <p:scale>
          <a:sx n="78" d="100"/>
          <a:sy n="78" d="100"/>
        </p:scale>
        <p:origin x="-588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13" Type="http://schemas.openxmlformats.org/officeDocument/2006/relationships/image" Target="../media/image14.wmf"/><Relationship Id="rId18" Type="http://schemas.openxmlformats.org/officeDocument/2006/relationships/image" Target="../media/image19.wmf"/><Relationship Id="rId3" Type="http://schemas.openxmlformats.org/officeDocument/2006/relationships/image" Target="../media/image4.wmf"/><Relationship Id="rId21" Type="http://schemas.openxmlformats.org/officeDocument/2006/relationships/image" Target="../media/image22.wmf"/><Relationship Id="rId7" Type="http://schemas.openxmlformats.org/officeDocument/2006/relationships/image" Target="../media/image8.wmf"/><Relationship Id="rId12" Type="http://schemas.openxmlformats.org/officeDocument/2006/relationships/image" Target="../media/image13.wmf"/><Relationship Id="rId17" Type="http://schemas.openxmlformats.org/officeDocument/2006/relationships/image" Target="../media/image18.wmf"/><Relationship Id="rId2" Type="http://schemas.openxmlformats.org/officeDocument/2006/relationships/image" Target="../media/image3.wmf"/><Relationship Id="rId16" Type="http://schemas.openxmlformats.org/officeDocument/2006/relationships/image" Target="../media/image17.wmf"/><Relationship Id="rId20" Type="http://schemas.openxmlformats.org/officeDocument/2006/relationships/image" Target="../media/image21.wmf"/><Relationship Id="rId1" Type="http://schemas.openxmlformats.org/officeDocument/2006/relationships/image" Target="../media/image2.wmf"/><Relationship Id="rId6" Type="http://schemas.openxmlformats.org/officeDocument/2006/relationships/image" Target="../media/image7.wmf"/><Relationship Id="rId11" Type="http://schemas.openxmlformats.org/officeDocument/2006/relationships/image" Target="../media/image12.wmf"/><Relationship Id="rId5" Type="http://schemas.openxmlformats.org/officeDocument/2006/relationships/image" Target="../media/image6.wmf"/><Relationship Id="rId15" Type="http://schemas.openxmlformats.org/officeDocument/2006/relationships/image" Target="../media/image16.wmf"/><Relationship Id="rId10" Type="http://schemas.openxmlformats.org/officeDocument/2006/relationships/image" Target="../media/image11.wmf"/><Relationship Id="rId19" Type="http://schemas.openxmlformats.org/officeDocument/2006/relationships/image" Target="../media/image20.wmf"/><Relationship Id="rId4" Type="http://schemas.openxmlformats.org/officeDocument/2006/relationships/image" Target="../media/image5.wmf"/><Relationship Id="rId9" Type="http://schemas.openxmlformats.org/officeDocument/2006/relationships/image" Target="../media/image10.wmf"/><Relationship Id="rId14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image" Target="../media/image2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0C9A92-E4F3-443F-A284-4BCADDBDB9CB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D6CEBF-7CA7-4A80-8F42-43150DA734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0C9A92-E4F3-443F-A284-4BCADDBDB9CB}" type="datetimeFigureOut">
              <a:rPr lang="ru-RU" smtClean="0"/>
              <a:t>26.11.2014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6CEBF-7CA7-4A80-8F42-43150DA7347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5.w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6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27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9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28.w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13" Type="http://schemas.openxmlformats.org/officeDocument/2006/relationships/oleObject" Target="../embeddings/oleObject6.bin"/><Relationship Id="rId18" Type="http://schemas.openxmlformats.org/officeDocument/2006/relationships/image" Target="../media/image9.wmf"/><Relationship Id="rId26" Type="http://schemas.openxmlformats.org/officeDocument/2006/relationships/image" Target="../media/image13.wmf"/><Relationship Id="rId39" Type="http://schemas.openxmlformats.org/officeDocument/2006/relationships/oleObject" Target="../embeddings/oleObject19.bin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34" Type="http://schemas.openxmlformats.org/officeDocument/2006/relationships/image" Target="../media/image17.wmf"/><Relationship Id="rId42" Type="http://schemas.openxmlformats.org/officeDocument/2006/relationships/image" Target="../media/image21.wmf"/><Relationship Id="rId7" Type="http://schemas.openxmlformats.org/officeDocument/2006/relationships/oleObject" Target="../embeddings/oleObject3.bin"/><Relationship Id="rId12" Type="http://schemas.openxmlformats.org/officeDocument/2006/relationships/image" Target="../media/image6.w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2.bin"/><Relationship Id="rId33" Type="http://schemas.openxmlformats.org/officeDocument/2006/relationships/oleObject" Target="../embeddings/oleObject16.bin"/><Relationship Id="rId38" Type="http://schemas.openxmlformats.org/officeDocument/2006/relationships/image" Target="../media/image19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8.wmf"/><Relationship Id="rId20" Type="http://schemas.openxmlformats.org/officeDocument/2006/relationships/image" Target="../media/image10.wmf"/><Relationship Id="rId29" Type="http://schemas.openxmlformats.org/officeDocument/2006/relationships/oleObject" Target="../embeddings/oleObject14.bin"/><Relationship Id="rId41" Type="http://schemas.openxmlformats.org/officeDocument/2006/relationships/oleObject" Target="../embeddings/oleObject20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2.wmf"/><Relationship Id="rId32" Type="http://schemas.openxmlformats.org/officeDocument/2006/relationships/image" Target="../media/image16.wmf"/><Relationship Id="rId37" Type="http://schemas.openxmlformats.org/officeDocument/2006/relationships/oleObject" Target="../embeddings/oleObject18.bin"/><Relationship Id="rId40" Type="http://schemas.openxmlformats.org/officeDocument/2006/relationships/image" Target="../media/image20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28" Type="http://schemas.openxmlformats.org/officeDocument/2006/relationships/image" Target="../media/image14.wmf"/><Relationship Id="rId36" Type="http://schemas.openxmlformats.org/officeDocument/2006/relationships/image" Target="../media/image18.wmf"/><Relationship Id="rId10" Type="http://schemas.openxmlformats.org/officeDocument/2006/relationships/image" Target="../media/image5.wmf"/><Relationship Id="rId19" Type="http://schemas.openxmlformats.org/officeDocument/2006/relationships/oleObject" Target="../embeddings/oleObject9.bin"/><Relationship Id="rId31" Type="http://schemas.openxmlformats.org/officeDocument/2006/relationships/oleObject" Target="../embeddings/oleObject15.bin"/><Relationship Id="rId44" Type="http://schemas.openxmlformats.org/officeDocument/2006/relationships/image" Target="../media/image22.wmf"/><Relationship Id="rId4" Type="http://schemas.openxmlformats.org/officeDocument/2006/relationships/image" Target="../media/image2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7.wmf"/><Relationship Id="rId22" Type="http://schemas.openxmlformats.org/officeDocument/2006/relationships/image" Target="../media/image11.wmf"/><Relationship Id="rId27" Type="http://schemas.openxmlformats.org/officeDocument/2006/relationships/oleObject" Target="../embeddings/oleObject13.bin"/><Relationship Id="rId30" Type="http://schemas.openxmlformats.org/officeDocument/2006/relationships/image" Target="../media/image15.wmf"/><Relationship Id="rId35" Type="http://schemas.openxmlformats.org/officeDocument/2006/relationships/oleObject" Target="../embeddings/oleObject17.bin"/><Relationship Id="rId43" Type="http://schemas.openxmlformats.org/officeDocument/2006/relationships/oleObject" Target="../embeddings/oleObject21.bin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4.wmf"/><Relationship Id="rId5" Type="http://schemas.openxmlformats.org/officeDocument/2006/relationships/oleObject" Target="../embeddings/oleObject23.bin"/><Relationship Id="rId4" Type="http://schemas.openxmlformats.org/officeDocument/2006/relationships/image" Target="../media/image2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285720" y="2357430"/>
            <a:ext cx="6643734" cy="4066534"/>
            <a:chOff x="1115616" y="2146448"/>
            <a:chExt cx="7165477" cy="4615496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146448"/>
              <a:ext cx="7165477" cy="220074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1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Взаимно обратные числа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2187089" y="5085184"/>
              <a:ext cx="5084703" cy="16767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Автор : </a:t>
              </a:r>
              <a:r>
                <a:rPr lang="ru-RU" dirty="0" err="1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Баканова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 Надежда Сергеевна, 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учитель 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математики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МБОУ </a:t>
              </a: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«СОШ 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№ 70» 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г. Барнаул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2014</a:t>
              </a:r>
              <a:endParaRPr lang="ru-RU" dirty="0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lnSpc>
                <a:spcPct val="160000"/>
              </a:lnSpc>
              <a:buNone/>
              <a:defRPr/>
            </a:pPr>
            <a:r>
              <a:rPr lang="ru-RU" sz="4000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Выполните умножение устно:</a:t>
            </a:r>
          </a:p>
          <a:p>
            <a:pPr algn="ctr">
              <a:lnSpc>
                <a:spcPct val="160000"/>
              </a:lnSpc>
              <a:defRPr/>
            </a:pPr>
            <a:endParaRPr lang="ru-RU" sz="4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220000"/>
              </a:lnSpc>
              <a:defRPr/>
            </a:pPr>
            <a:endParaRPr lang="ru-RU" b="1" dirty="0"/>
          </a:p>
          <a:p>
            <a:pPr algn="ctr">
              <a:lnSpc>
                <a:spcPct val="220000"/>
              </a:lnSpc>
              <a:defRPr/>
            </a:pPr>
            <a:endParaRPr lang="ru-RU" b="1" dirty="0"/>
          </a:p>
          <a:p>
            <a:pPr algn="ctr">
              <a:lnSpc>
                <a:spcPct val="220000"/>
              </a:lnSpc>
              <a:defRPr/>
            </a:pPr>
            <a:endParaRPr lang="ru-RU" b="1" dirty="0"/>
          </a:p>
          <a:p>
            <a:pPr algn="ctr">
              <a:lnSpc>
                <a:spcPct val="220000"/>
              </a:lnSpc>
              <a:defRPr/>
            </a:pPr>
            <a:endParaRPr lang="ru-RU" b="1" dirty="0"/>
          </a:p>
          <a:p>
            <a:pPr marL="0" indent="0" algn="ctr">
              <a:lnSpc>
                <a:spcPct val="220000"/>
              </a:lnSpc>
              <a:buNone/>
              <a:defRPr/>
            </a:pPr>
            <a:r>
              <a:rPr lang="ru-RU" b="1" dirty="0"/>
              <a:t>Чем интересны получившееся результаты</a:t>
            </a:r>
            <a:r>
              <a:rPr lang="en-US" b="1" dirty="0"/>
              <a:t>?</a:t>
            </a:r>
            <a:endParaRPr lang="ru-RU" b="1" dirty="0"/>
          </a:p>
          <a:p>
            <a:pPr marL="0" indent="0">
              <a:buNone/>
            </a:pPr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48905642"/>
              </p:ext>
            </p:extLst>
          </p:nvPr>
        </p:nvGraphicFramePr>
        <p:xfrm>
          <a:off x="1403648" y="2204864"/>
          <a:ext cx="5429250" cy="2552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Формула" r:id="rId3" imgW="2578100" imgH="1219200" progId="Equation.3">
                  <p:embed/>
                </p:oleObj>
              </mc:Choice>
              <mc:Fallback>
                <p:oleObj name="Формула" r:id="rId3" imgW="2578100" imgH="1219200" progId="Equation.3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2204864"/>
                        <a:ext cx="5429250" cy="25527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4003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692696"/>
            <a:ext cx="648072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altLang="ru-RU" sz="2800" b="1" u="sng" dirty="0"/>
              <a:t>Определение:</a:t>
            </a:r>
          </a:p>
          <a:p>
            <a:pPr>
              <a:lnSpc>
                <a:spcPct val="90000"/>
              </a:lnSpc>
            </a:pPr>
            <a:r>
              <a:rPr lang="ru-RU" altLang="ru-RU" sz="2800" b="1" dirty="0"/>
              <a:t>         	 два числа, произведение которых    	равно 1, называются взаимно  	обратными числами.</a:t>
            </a:r>
          </a:p>
          <a:p>
            <a:pPr>
              <a:lnSpc>
                <a:spcPct val="90000"/>
              </a:lnSpc>
            </a:pPr>
            <a:endParaRPr lang="ru-RU" altLang="ru-RU" sz="2800" b="1" dirty="0"/>
          </a:p>
          <a:p>
            <a:pPr>
              <a:lnSpc>
                <a:spcPct val="90000"/>
              </a:lnSpc>
            </a:pPr>
            <a:r>
              <a:rPr lang="ru-RU" altLang="ru-RU" sz="2800" b="1" dirty="0"/>
              <a:t>Приведите примеры таких чисел…</a:t>
            </a:r>
          </a:p>
          <a:p>
            <a:pPr>
              <a:lnSpc>
                <a:spcPct val="90000"/>
              </a:lnSpc>
            </a:pPr>
            <a:endParaRPr lang="ru-RU" altLang="ru-RU" sz="2800" b="1" dirty="0"/>
          </a:p>
          <a:p>
            <a:pPr>
              <a:lnSpc>
                <a:spcPct val="90000"/>
              </a:lnSpc>
            </a:pPr>
            <a:r>
              <a:rPr lang="ru-RU" altLang="ru-RU" sz="2800" b="1" u="sng" dirty="0"/>
              <a:t>Мотив:</a:t>
            </a:r>
            <a:r>
              <a:rPr lang="ru-RU" altLang="ru-RU" sz="2800" b="1" dirty="0"/>
              <a:t> </a:t>
            </a:r>
          </a:p>
          <a:p>
            <a:pPr algn="ctr">
              <a:lnSpc>
                <a:spcPct val="90000"/>
              </a:lnSpc>
            </a:pPr>
            <a:r>
              <a:rPr lang="ru-RU" altLang="ru-RU" sz="2800" b="1" dirty="0"/>
              <a:t>		данные числа необходимы для </a:t>
            </a:r>
            <a:r>
              <a:rPr lang="ru-RU" altLang="ru-RU" sz="2800" b="1" dirty="0" smtClean="0"/>
              <a:t>выполнения </a:t>
            </a:r>
            <a:r>
              <a:rPr lang="ru-RU" altLang="ru-RU" sz="2800" b="1" dirty="0"/>
              <a:t>деления 	обыкновенных дробей </a:t>
            </a:r>
          </a:p>
          <a:p>
            <a:pPr algn="ctr">
              <a:lnSpc>
                <a:spcPct val="90000"/>
              </a:lnSpc>
            </a:pPr>
            <a:r>
              <a:rPr lang="ru-RU" altLang="ru-RU" sz="2800" b="1" dirty="0"/>
              <a:t>	</a:t>
            </a:r>
            <a:r>
              <a:rPr lang="ru-RU" altLang="ru-RU" sz="2800" b="1" dirty="0" smtClean="0"/>
              <a:t>(</a:t>
            </a:r>
            <a:r>
              <a:rPr lang="ru-RU" altLang="ru-RU" sz="2800" b="1" dirty="0"/>
              <a:t>в дальнейшем), при решении 	уравнений, для упрощения 	операции умножения смешанных </a:t>
            </a:r>
          </a:p>
          <a:p>
            <a:pPr algn="ctr">
              <a:lnSpc>
                <a:spcPct val="90000"/>
              </a:lnSpc>
            </a:pPr>
            <a:r>
              <a:rPr lang="ru-RU" altLang="ru-RU" sz="2800" b="1" dirty="0"/>
              <a:t>		чисел и т. д.</a:t>
            </a:r>
            <a:endParaRPr lang="ru-RU" alt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0348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lnSpc>
                <a:spcPct val="160000"/>
              </a:lnSpc>
              <a:buNone/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Выясним будут ли взаимно  обратными числа:</a:t>
            </a:r>
          </a:p>
          <a:p>
            <a:pPr algn="ctr">
              <a:lnSpc>
                <a:spcPct val="160000"/>
              </a:lnSpc>
              <a:defRPr/>
            </a:pPr>
            <a:endParaRPr lang="ru-RU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160000"/>
              </a:lnSpc>
              <a:defRPr/>
            </a:pPr>
            <a:endParaRPr lang="ru-RU" sz="3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160000"/>
              </a:lnSpc>
              <a:defRPr/>
            </a:pPr>
            <a:endParaRPr lang="ru-RU" sz="3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160000"/>
              </a:lnSpc>
              <a:defRPr/>
            </a:pPr>
            <a:endParaRPr lang="ru-RU" sz="3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160000"/>
              </a:lnSpc>
              <a:defRPr/>
            </a:pPr>
            <a:endParaRPr lang="ru-RU" sz="3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160000"/>
              </a:lnSpc>
              <a:defRPr/>
            </a:pPr>
            <a:endParaRPr lang="ru-RU" sz="36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0" indent="0" algn="ctr">
              <a:lnSpc>
                <a:spcPct val="160000"/>
              </a:lnSpc>
              <a:buNone/>
              <a:defRPr/>
            </a:pPr>
            <a:endParaRPr lang="ru-RU" b="1" dirty="0" smtClean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0" indent="0" algn="ctr">
              <a:lnSpc>
                <a:spcPct val="160000"/>
              </a:lnSpc>
              <a:buNone/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FFFFFF"/>
                  </a:outerShdw>
                </a:effectLst>
              </a:rPr>
              <a:t>Почему 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вы так решили, ответ обосновать</a:t>
            </a:r>
          </a:p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367838"/>
              </p:ext>
            </p:extLst>
          </p:nvPr>
        </p:nvGraphicFramePr>
        <p:xfrm>
          <a:off x="755576" y="1412776"/>
          <a:ext cx="6663680" cy="360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6" name="Формула" r:id="rId3" imgW="1943100" imgH="1244600" progId="Equation.3">
                  <p:embed/>
                </p:oleObj>
              </mc:Choice>
              <mc:Fallback>
                <p:oleObj name="Формула" r:id="rId3" imgW="1943100" imgH="12446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1412776"/>
                        <a:ext cx="6663680" cy="360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3712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lnSpc>
                <a:spcPct val="90000"/>
              </a:lnSpc>
              <a:buNone/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Найдите число, обратное числам:</a:t>
            </a:r>
          </a:p>
          <a:p>
            <a:pPr algn="ctr">
              <a:lnSpc>
                <a:spcPct val="160000"/>
              </a:lnSpc>
              <a:defRPr/>
            </a:pPr>
            <a:endParaRPr lang="ru-RU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160000"/>
              </a:lnSpc>
              <a:defRPr/>
            </a:pPr>
            <a:endParaRPr lang="ru-RU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160000"/>
              </a:lnSpc>
              <a:buFontTx/>
              <a:buChar char="-"/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Как вы поступали</a:t>
            </a:r>
            <a:r>
              <a:rPr lang="en-U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?</a:t>
            </a:r>
            <a:endParaRPr lang="ru-RU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160000"/>
              </a:lnSpc>
              <a:buFontTx/>
              <a:buChar char="-"/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Какими правилами вы пользовались</a:t>
            </a:r>
            <a:r>
              <a:rPr lang="en-U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?</a:t>
            </a:r>
            <a:endParaRPr lang="ru-RU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160000"/>
              </a:lnSpc>
              <a:buFontTx/>
              <a:buChar char="-"/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К какому числу нет обратного и почему</a:t>
            </a:r>
            <a:r>
              <a:rPr lang="en-U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?</a:t>
            </a:r>
          </a:p>
          <a:p>
            <a:pPr>
              <a:lnSpc>
                <a:spcPct val="160000"/>
              </a:lnSpc>
              <a:buFontTx/>
              <a:buChar char="-"/>
              <a:defRPr/>
            </a:pP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У какого числа обратное число равно данному числу</a:t>
            </a:r>
            <a:r>
              <a:rPr lang="en-US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?</a:t>
            </a:r>
            <a:endParaRPr lang="ru-RU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26737951"/>
              </p:ext>
            </p:extLst>
          </p:nvPr>
        </p:nvGraphicFramePr>
        <p:xfrm>
          <a:off x="1187624" y="1412776"/>
          <a:ext cx="6553200" cy="106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Формула" r:id="rId3" imgW="2425700" imgH="393700" progId="Equation.3">
                  <p:embed/>
                </p:oleObj>
              </mc:Choice>
              <mc:Fallback>
                <p:oleObj name="Формула" r:id="rId3" imgW="2425700" imgH="3937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624" y="1412776"/>
                        <a:ext cx="6553200" cy="10636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117330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Работа в тетрадях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№ 577</a:t>
            </a:r>
          </a:p>
          <a:p>
            <a:r>
              <a:rPr lang="ru-RU" sz="4000" dirty="0" smtClean="0"/>
              <a:t>№ 578</a:t>
            </a:r>
          </a:p>
          <a:p>
            <a:r>
              <a:rPr lang="ru-RU" sz="4000" dirty="0" smtClean="0"/>
              <a:t>№ 579</a:t>
            </a:r>
          </a:p>
        </p:txBody>
      </p:sp>
    </p:spTree>
    <p:extLst>
      <p:ext uri="{BB962C8B-B14F-4D97-AF65-F5344CB8AC3E}">
        <p14:creationId xmlns:p14="http://schemas.microsoft.com/office/powerpoint/2010/main" val="1820941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47500" lnSpcReduction="20000"/>
          </a:bodyPr>
          <a:lstStyle/>
          <a:p>
            <a:pPr marL="0" indent="0" algn="ctr">
              <a:lnSpc>
                <a:spcPct val="160000"/>
              </a:lnSpc>
              <a:buNone/>
              <a:defRPr/>
            </a:pPr>
            <a:r>
              <a:rPr lang="ru-RU" sz="4000" b="1" u="sng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Подведение итогов:</a:t>
            </a:r>
          </a:p>
          <a:p>
            <a:pPr>
              <a:lnSpc>
                <a:spcPct val="150000"/>
              </a:lnSpc>
              <a:buFontTx/>
              <a:buAutoNum type="arabicPeriod"/>
              <a:defRPr/>
            </a:pPr>
            <a:r>
              <a:rPr lang="ru-RU" sz="4600" b="1" dirty="0"/>
              <a:t>Что мы сегодня повторили</a:t>
            </a:r>
            <a:r>
              <a:rPr lang="en-US" sz="4600" b="1" dirty="0"/>
              <a:t>?</a:t>
            </a:r>
          </a:p>
          <a:p>
            <a:pPr>
              <a:lnSpc>
                <a:spcPct val="150000"/>
              </a:lnSpc>
              <a:buFontTx/>
              <a:buAutoNum type="arabicPeriod"/>
              <a:defRPr/>
            </a:pPr>
            <a:r>
              <a:rPr lang="ru-RU" sz="4600" b="1" dirty="0"/>
              <a:t>С какими числами мы познакомились </a:t>
            </a:r>
            <a:r>
              <a:rPr lang="en-US" sz="4000" b="1" dirty="0"/>
              <a:t>?</a:t>
            </a:r>
            <a:endParaRPr lang="ru-RU" sz="4000" b="1" dirty="0"/>
          </a:p>
          <a:p>
            <a:pPr>
              <a:lnSpc>
                <a:spcPct val="150000"/>
              </a:lnSpc>
              <a:buFontTx/>
              <a:buAutoNum type="arabicPeriod"/>
              <a:defRPr/>
            </a:pPr>
            <a:r>
              <a:rPr lang="ru-RU" sz="5100" b="1" dirty="0"/>
              <a:t>Зачем они нужны </a:t>
            </a:r>
            <a:r>
              <a:rPr lang="en-US" sz="5100" b="1" dirty="0"/>
              <a:t>?</a:t>
            </a:r>
            <a:endParaRPr lang="ru-RU" sz="5100" b="1" dirty="0"/>
          </a:p>
          <a:p>
            <a:pPr>
              <a:lnSpc>
                <a:spcPct val="150000"/>
              </a:lnSpc>
              <a:buFontTx/>
              <a:buAutoNum type="arabicPeriod"/>
              <a:defRPr/>
            </a:pPr>
            <a:r>
              <a:rPr lang="ru-RU" sz="5100" b="1" dirty="0"/>
              <a:t>Как найти взаимно обратное число к обыкновенной дроби, к натуральному числу, к смешанному числу </a:t>
            </a:r>
            <a:r>
              <a:rPr lang="en-US" sz="5100" b="1" dirty="0"/>
              <a:t>?</a:t>
            </a:r>
            <a:endParaRPr lang="ru-RU" sz="5100" b="1" dirty="0"/>
          </a:p>
          <a:p>
            <a:pPr>
              <a:lnSpc>
                <a:spcPct val="150000"/>
              </a:lnSpc>
              <a:buFontTx/>
              <a:buAutoNum type="arabicPeriod"/>
              <a:defRPr/>
            </a:pPr>
            <a:r>
              <a:rPr lang="ru-RU" sz="5100" b="1" dirty="0"/>
              <a:t>К какому числу нельзя найти взаимно обратное число </a:t>
            </a:r>
            <a:r>
              <a:rPr lang="en-US" sz="5100" b="1" dirty="0"/>
              <a:t>?</a:t>
            </a:r>
            <a:endParaRPr lang="ru-RU" sz="5100" b="1" dirty="0"/>
          </a:p>
          <a:p>
            <a:pPr>
              <a:lnSpc>
                <a:spcPct val="150000"/>
              </a:lnSpc>
              <a:buFontTx/>
              <a:buAutoNum type="arabicPeriod"/>
              <a:defRPr/>
            </a:pPr>
            <a:r>
              <a:rPr lang="ru-RU" sz="5100" b="1" dirty="0"/>
              <a:t>Что еще вы научились делать сегодня </a:t>
            </a:r>
            <a:r>
              <a:rPr lang="en-US" sz="5100" b="1" dirty="0"/>
              <a:t>?</a:t>
            </a:r>
            <a:endParaRPr lang="ru-RU" sz="5100" b="1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2982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5400" dirty="0" smtClean="0"/>
              <a:t>Существует ли:</a:t>
            </a:r>
            <a:endParaRPr lang="ru-RU" sz="54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716463" y="1125538"/>
            <a:ext cx="3898900" cy="3095625"/>
          </a:xfrm>
          <a:prstGeom prst="wave">
            <a:avLst>
              <a:gd name="adj1" fmla="val 12500"/>
              <a:gd name="adj2" fmla="val -5179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/>
          </a:bodyPr>
          <a:lstStyle/>
          <a:p>
            <a:pPr algn="ctr">
              <a:buFont typeface="Arial" charset="0"/>
              <a:buNone/>
              <a:defRPr/>
            </a:pPr>
            <a:r>
              <a:rPr lang="ru-RU" sz="3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число обратное самому себе?</a:t>
            </a:r>
            <a:endParaRPr lang="ru-RU" sz="3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Волна 4"/>
          <p:cNvSpPr/>
          <p:nvPr/>
        </p:nvSpPr>
        <p:spPr>
          <a:xfrm>
            <a:off x="468313" y="3789363"/>
            <a:ext cx="3959225" cy="3068637"/>
          </a:xfrm>
          <a:prstGeom prst="wave">
            <a:avLst>
              <a:gd name="adj1" fmla="val 12500"/>
              <a:gd name="adj2" fmla="val -3566"/>
            </a:avLst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число, которое не имеет себе обратного?</a:t>
            </a:r>
          </a:p>
        </p:txBody>
      </p:sp>
      <p:sp>
        <p:nvSpPr>
          <p:cNvPr id="6" name="Пятно 1 5"/>
          <p:cNvSpPr/>
          <p:nvPr/>
        </p:nvSpPr>
        <p:spPr>
          <a:xfrm rot="2243004">
            <a:off x="417513" y="1230313"/>
            <a:ext cx="3600450" cy="2595562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Пятно 2 6"/>
          <p:cNvSpPr/>
          <p:nvPr/>
        </p:nvSpPr>
        <p:spPr>
          <a:xfrm rot="2810702">
            <a:off x="5652294" y="3982244"/>
            <a:ext cx="2930525" cy="2808287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graphicFrame>
        <p:nvGraphicFramePr>
          <p:cNvPr id="8" name="Object 8"/>
          <p:cNvGraphicFramePr>
            <a:graphicFrameLocks noChangeAspect="1"/>
          </p:cNvGraphicFramePr>
          <p:nvPr/>
        </p:nvGraphicFramePr>
        <p:xfrm>
          <a:off x="1763713" y="1773238"/>
          <a:ext cx="863600" cy="1290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2" name="Формула" r:id="rId3" imgW="126720" imgH="177480" progId="Equation.3">
                  <p:embed/>
                </p:oleObj>
              </mc:Choice>
              <mc:Fallback>
                <p:oleObj name="Формула" r:id="rId3" imgW="12672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63713" y="1773238"/>
                        <a:ext cx="863600" cy="12906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3"/>
          <p:cNvGraphicFramePr>
            <a:graphicFrameLocks noChangeAspect="1"/>
          </p:cNvGraphicFramePr>
          <p:nvPr/>
        </p:nvGraphicFramePr>
        <p:xfrm>
          <a:off x="6732588" y="4724400"/>
          <a:ext cx="558800" cy="118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173" name="Формула" r:id="rId5" imgW="88560" imgH="164880" progId="Equation.3">
                  <p:embed/>
                </p:oleObj>
              </mc:Choice>
              <mc:Fallback>
                <p:oleObj name="Формула" r:id="rId5" imgW="8856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588" y="4724400"/>
                        <a:ext cx="558800" cy="1181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1080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 decel="100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800" decel="100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19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animBg="1"/>
      <p:bldP spid="6" grpId="0" animBg="1"/>
      <p:bldP spid="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0070C0"/>
                </a:solidFill>
              </a:rPr>
              <a:t>Домашнее задание: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400" b="1" dirty="0" smtClean="0"/>
              <a:t>П. 13-14 определения</a:t>
            </a:r>
          </a:p>
          <a:p>
            <a:pPr marL="0" indent="0" algn="ctr">
              <a:buNone/>
            </a:pPr>
            <a:r>
              <a:rPr lang="ru-RU" sz="4400" b="1" dirty="0" smtClean="0"/>
              <a:t>№ 591-593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val="2965133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0208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57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Какие математические действия с обыкновенными дробями изучили?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altLang="ru-RU" sz="5400" b="1" dirty="0">
                <a:latin typeface="Times New Roman" pitchFamily="18" charset="0"/>
                <a:cs typeface="Times New Roman" pitchFamily="18" charset="0"/>
              </a:rPr>
              <a:t>сложение</a:t>
            </a:r>
          </a:p>
          <a:p>
            <a:pPr>
              <a:buNone/>
            </a:pPr>
            <a:r>
              <a:rPr lang="ru-RU" altLang="ru-RU" sz="5400" b="1" dirty="0">
                <a:latin typeface="Times New Roman" pitchFamily="18" charset="0"/>
                <a:cs typeface="Times New Roman" pitchFamily="18" charset="0"/>
              </a:rPr>
              <a:t>				вычитание</a:t>
            </a:r>
          </a:p>
          <a:p>
            <a:pPr>
              <a:buNone/>
            </a:pPr>
            <a:r>
              <a:rPr lang="ru-RU" altLang="ru-RU" sz="5400" b="1" dirty="0">
                <a:latin typeface="Times New Roman" pitchFamily="18" charset="0"/>
                <a:cs typeface="Times New Roman" pitchFamily="18" charset="0"/>
              </a:rPr>
              <a:t>умножение </a:t>
            </a:r>
          </a:p>
          <a:p>
            <a:pPr marL="0" indent="0">
              <a:buNone/>
            </a:pP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187520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Какое действие осталось изучить?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altLang="ru-RU" sz="6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ru-RU" altLang="ru-RU" sz="6000" b="1" dirty="0" smtClean="0">
                <a:latin typeface="Times New Roman" pitchFamily="18" charset="0"/>
                <a:cs typeface="Times New Roman" pitchFamily="18" charset="0"/>
              </a:rPr>
              <a:t>деление</a:t>
            </a:r>
            <a:endParaRPr lang="ru-RU" altLang="ru-RU" sz="60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795105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Расшифруйте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370013" y="1676400"/>
            <a:ext cx="7450137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09600" indent="-609600">
              <a:lnSpc>
                <a:spcPct val="80000"/>
              </a:lnSpc>
              <a:spcBef>
                <a:spcPct val="20000"/>
              </a:spcBef>
              <a:defRPr/>
            </a:pPr>
            <a:endParaRPr lang="ru-RU" sz="2400" dirty="0">
              <a:latin typeface="+mj-lt"/>
            </a:endParaRPr>
          </a:p>
        </p:txBody>
      </p:sp>
      <p:graphicFrame>
        <p:nvGraphicFramePr>
          <p:cNvPr id="7" name="Object 8"/>
          <p:cNvGraphicFramePr>
            <a:graphicFrameLocks noChangeAspect="1"/>
          </p:cNvGraphicFramePr>
          <p:nvPr/>
        </p:nvGraphicFramePr>
        <p:xfrm>
          <a:off x="3327400" y="2636838"/>
          <a:ext cx="4346575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7" name="Формула" r:id="rId3" imgW="1091880" imgH="393480" progId="Equation.3">
                  <p:embed/>
                </p:oleObj>
              </mc:Choice>
              <mc:Fallback>
                <p:oleObj name="Формула" r:id="rId3" imgW="10918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27400" y="2636838"/>
                        <a:ext cx="4346575" cy="1079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80" name="Object 9"/>
          <p:cNvGraphicFramePr>
            <a:graphicFrameLocks noChangeAspect="1"/>
          </p:cNvGraphicFramePr>
          <p:nvPr>
            <p:ph idx="1"/>
          </p:nvPr>
        </p:nvGraphicFramePr>
        <p:xfrm>
          <a:off x="539750" y="3895725"/>
          <a:ext cx="3887788" cy="1082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8" name="Формула" r:id="rId5" imgW="1282680" imgH="393480" progId="Equation.3">
                  <p:embed/>
                </p:oleObj>
              </mc:Choice>
              <mc:Fallback>
                <p:oleObj name="Формула" r:id="rId5" imgW="1282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750" y="3895725"/>
                        <a:ext cx="3887788" cy="10826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10"/>
          <p:cNvGraphicFramePr>
            <a:graphicFrameLocks noChangeAspect="1"/>
          </p:cNvGraphicFramePr>
          <p:nvPr/>
        </p:nvGraphicFramePr>
        <p:xfrm>
          <a:off x="4427538" y="3860800"/>
          <a:ext cx="4321175" cy="1131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9" name="Формула" r:id="rId7" imgW="1104840" imgH="393480" progId="Equation.3">
                  <p:embed/>
                </p:oleObj>
              </mc:Choice>
              <mc:Fallback>
                <p:oleObj name="Формула" r:id="rId7" imgW="11048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27538" y="3860800"/>
                        <a:ext cx="4321175" cy="11318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Таблица 24"/>
          <p:cNvGraphicFramePr>
            <a:graphicFrameLocks noGrp="1"/>
          </p:cNvGraphicFramePr>
          <p:nvPr/>
        </p:nvGraphicFramePr>
        <p:xfrm>
          <a:off x="684213" y="1397000"/>
          <a:ext cx="7921624" cy="1239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203"/>
                <a:gridCol w="990203"/>
                <a:gridCol w="990203"/>
                <a:gridCol w="990203"/>
                <a:gridCol w="990203"/>
                <a:gridCol w="990203"/>
                <a:gridCol w="990203"/>
                <a:gridCol w="990203"/>
              </a:tblGrid>
              <a:tr h="651178"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17" marB="45717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17" marB="45717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17" marB="45717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17" marB="45717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17" marB="45717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17" marB="45717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17" marB="45717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49" marR="91449" marT="45717" marB="45717"/>
                </a:tc>
              </a:tr>
              <a:tr h="5886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6" marR="68586" marT="0" marB="0"/>
                </a:tc>
              </a:tr>
            </a:tbl>
          </a:graphicData>
        </a:graphic>
      </p:graphicFrame>
      <p:graphicFrame>
        <p:nvGraphicFramePr>
          <p:cNvPr id="23" name="Object 14"/>
          <p:cNvGraphicFramePr>
            <a:graphicFrameLocks noChangeAspect="1"/>
          </p:cNvGraphicFramePr>
          <p:nvPr/>
        </p:nvGraphicFramePr>
        <p:xfrm>
          <a:off x="1187450" y="2565400"/>
          <a:ext cx="2017713" cy="12239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0" name="Формула" r:id="rId9" imgW="495000" imgH="393480" progId="Equation.3">
                  <p:embed/>
                </p:oleObj>
              </mc:Choice>
              <mc:Fallback>
                <p:oleObj name="Формула" r:id="rId9" imgW="4950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7450" y="2565400"/>
                        <a:ext cx="2017713" cy="12239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15"/>
          <p:cNvGraphicFramePr>
            <a:graphicFrameLocks noChangeAspect="1"/>
          </p:cNvGraphicFramePr>
          <p:nvPr/>
        </p:nvGraphicFramePr>
        <p:xfrm>
          <a:off x="4787900" y="1484313"/>
          <a:ext cx="720725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1" name="Формула" r:id="rId11" imgW="279360" imgH="393480" progId="Equation.3">
                  <p:embed/>
                </p:oleObj>
              </mc:Choice>
              <mc:Fallback>
                <p:oleObj name="Формула" r:id="rId11" imgW="2793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87900" y="1484313"/>
                        <a:ext cx="720725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16"/>
          <p:cNvGraphicFramePr>
            <a:graphicFrameLocks noChangeAspect="1"/>
          </p:cNvGraphicFramePr>
          <p:nvPr/>
        </p:nvGraphicFramePr>
        <p:xfrm>
          <a:off x="952500" y="1484313"/>
          <a:ext cx="323850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2" name="Формула" r:id="rId13" imgW="152280" imgH="393480" progId="Equation.3">
                  <p:embed/>
                </p:oleObj>
              </mc:Choice>
              <mc:Fallback>
                <p:oleObj name="Формула" r:id="rId13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2500" y="1484313"/>
                        <a:ext cx="323850" cy="504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17"/>
          <p:cNvGraphicFramePr>
            <a:graphicFrameLocks noChangeAspect="1"/>
          </p:cNvGraphicFramePr>
          <p:nvPr/>
        </p:nvGraphicFramePr>
        <p:xfrm>
          <a:off x="1908175" y="1484313"/>
          <a:ext cx="431800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3" name="Формула" r:id="rId15" imgW="139680" imgH="393480" progId="Equation.3">
                  <p:embed/>
                </p:oleObj>
              </mc:Choice>
              <mc:Fallback>
                <p:oleObj name="Формула" r:id="rId15" imgW="1396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8175" y="1484313"/>
                        <a:ext cx="431800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18"/>
          <p:cNvGraphicFramePr>
            <a:graphicFrameLocks noChangeAspect="1"/>
          </p:cNvGraphicFramePr>
          <p:nvPr/>
        </p:nvGraphicFramePr>
        <p:xfrm>
          <a:off x="2932113" y="1484313"/>
          <a:ext cx="487362" cy="504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4" name="Формула" r:id="rId17" imgW="152280" imgH="393480" progId="Equation.3">
                  <p:embed/>
                </p:oleObj>
              </mc:Choice>
              <mc:Fallback>
                <p:oleObj name="Формула" r:id="rId17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32113" y="1484313"/>
                        <a:ext cx="487362" cy="504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19"/>
          <p:cNvGraphicFramePr>
            <a:graphicFrameLocks noChangeAspect="1"/>
          </p:cNvGraphicFramePr>
          <p:nvPr/>
        </p:nvGraphicFramePr>
        <p:xfrm>
          <a:off x="3941763" y="1484313"/>
          <a:ext cx="414337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5" name="Формула" r:id="rId19" imgW="152280" imgH="393480" progId="Equation.3">
                  <p:embed/>
                </p:oleObj>
              </mc:Choice>
              <mc:Fallback>
                <p:oleObj name="Формула" r:id="rId19" imgW="15228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941763" y="1484313"/>
                        <a:ext cx="414337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20"/>
          <p:cNvGraphicFramePr>
            <a:graphicFrameLocks noChangeAspect="1"/>
          </p:cNvGraphicFramePr>
          <p:nvPr/>
        </p:nvGraphicFramePr>
        <p:xfrm>
          <a:off x="7885113" y="1412875"/>
          <a:ext cx="503237" cy="5762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6" name="Формула" r:id="rId21" imgW="203040" imgH="393480" progId="Equation.3">
                  <p:embed/>
                </p:oleObj>
              </mc:Choice>
              <mc:Fallback>
                <p:oleObj name="Формула" r:id="rId21" imgW="20304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85113" y="1412875"/>
                        <a:ext cx="503237" cy="5762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6" name="Object 21"/>
          <p:cNvGraphicFramePr>
            <a:graphicFrameLocks noChangeAspect="1"/>
          </p:cNvGraphicFramePr>
          <p:nvPr/>
        </p:nvGraphicFramePr>
        <p:xfrm>
          <a:off x="6996113" y="1484313"/>
          <a:ext cx="384175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7" name="Формула" r:id="rId23" imgW="126720" imgH="164880" progId="Equation.3">
                  <p:embed/>
                </p:oleObj>
              </mc:Choice>
              <mc:Fallback>
                <p:oleObj name="Формула" r:id="rId23" imgW="1267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96113" y="1484313"/>
                        <a:ext cx="384175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217" name="Object 22"/>
          <p:cNvGraphicFramePr>
            <a:graphicFrameLocks noChangeAspect="1"/>
          </p:cNvGraphicFramePr>
          <p:nvPr/>
        </p:nvGraphicFramePr>
        <p:xfrm>
          <a:off x="5997575" y="1484313"/>
          <a:ext cx="303213" cy="43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8" name="Формула" r:id="rId25" imgW="88560" imgH="164880" progId="Equation.3">
                  <p:embed/>
                </p:oleObj>
              </mc:Choice>
              <mc:Fallback>
                <p:oleObj name="Формула" r:id="rId25" imgW="8856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97575" y="1484313"/>
                        <a:ext cx="303213" cy="43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7"/>
          <p:cNvGraphicFramePr>
            <a:graphicFrameLocks noChangeAspect="1"/>
          </p:cNvGraphicFramePr>
          <p:nvPr/>
        </p:nvGraphicFramePr>
        <p:xfrm>
          <a:off x="3779838" y="5300663"/>
          <a:ext cx="2160587" cy="11318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79" name="Формула" r:id="rId27" imgW="495000" imgH="393480" progId="Equation.3">
                  <p:embed/>
                </p:oleObj>
              </mc:Choice>
              <mc:Fallback>
                <p:oleObj name="Формула" r:id="rId27" imgW="49500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9838" y="5300663"/>
                        <a:ext cx="2160587" cy="113188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49"/>
          <p:cNvGraphicFramePr>
            <a:graphicFrameLocks noChangeAspect="1"/>
          </p:cNvGraphicFramePr>
          <p:nvPr/>
        </p:nvGraphicFramePr>
        <p:xfrm>
          <a:off x="4716463" y="2205038"/>
          <a:ext cx="792162" cy="3857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0" name="Формула" r:id="rId29" imgW="330120" imgH="164880" progId="Equation.3">
                  <p:embed/>
                </p:oleObj>
              </mc:Choice>
              <mc:Fallback>
                <p:oleObj name="Формула" r:id="rId29" imgW="330120" imgH="1648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6463" y="2205038"/>
                        <a:ext cx="792162" cy="38576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50"/>
          <p:cNvGraphicFramePr>
            <a:graphicFrameLocks noChangeAspect="1"/>
          </p:cNvGraphicFramePr>
          <p:nvPr/>
        </p:nvGraphicFramePr>
        <p:xfrm>
          <a:off x="5795963" y="2205038"/>
          <a:ext cx="700087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1" name="Формула" r:id="rId31" imgW="291960" imgH="139680" progId="Equation.3">
                  <p:embed/>
                </p:oleObj>
              </mc:Choice>
              <mc:Fallback>
                <p:oleObj name="Формула" r:id="rId31" imgW="29196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5963" y="2205038"/>
                        <a:ext cx="700087" cy="327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51"/>
          <p:cNvGraphicFramePr>
            <a:graphicFrameLocks noChangeAspect="1"/>
          </p:cNvGraphicFramePr>
          <p:nvPr/>
        </p:nvGraphicFramePr>
        <p:xfrm>
          <a:off x="6732588" y="2205038"/>
          <a:ext cx="639762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2" name="Формула" r:id="rId33" imgW="266400" imgH="139680" progId="Equation.3">
                  <p:embed/>
                </p:oleObj>
              </mc:Choice>
              <mc:Fallback>
                <p:oleObj name="Формула" r:id="rId33" imgW="26640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32588" y="2205038"/>
                        <a:ext cx="639762" cy="327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52"/>
          <p:cNvGraphicFramePr>
            <a:graphicFrameLocks noChangeAspect="1"/>
          </p:cNvGraphicFramePr>
          <p:nvPr/>
        </p:nvGraphicFramePr>
        <p:xfrm>
          <a:off x="7812088" y="2205038"/>
          <a:ext cx="487362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3" name="Формула" r:id="rId35" imgW="203040" imgH="139680" progId="Equation.3">
                  <p:embed/>
                </p:oleObj>
              </mc:Choice>
              <mc:Fallback>
                <p:oleObj name="Формула" r:id="rId35" imgW="20304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12088" y="2205038"/>
                        <a:ext cx="487362" cy="327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53"/>
          <p:cNvGraphicFramePr>
            <a:graphicFrameLocks noChangeAspect="1"/>
          </p:cNvGraphicFramePr>
          <p:nvPr/>
        </p:nvGraphicFramePr>
        <p:xfrm>
          <a:off x="827088" y="2205038"/>
          <a:ext cx="609600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4" name="Формула" r:id="rId37" imgW="253800" imgH="139680" progId="Equation.3">
                  <p:embed/>
                </p:oleObj>
              </mc:Choice>
              <mc:Fallback>
                <p:oleObj name="Формула" r:id="rId37" imgW="25380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27088" y="2205038"/>
                        <a:ext cx="609600" cy="327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54"/>
          <p:cNvGraphicFramePr>
            <a:graphicFrameLocks noChangeAspect="1"/>
          </p:cNvGraphicFramePr>
          <p:nvPr/>
        </p:nvGraphicFramePr>
        <p:xfrm>
          <a:off x="1828800" y="2233613"/>
          <a:ext cx="517525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5" name="Формула" r:id="rId39" imgW="215640" imgH="139680" progId="Equation.3">
                  <p:embed/>
                </p:oleObj>
              </mc:Choice>
              <mc:Fallback>
                <p:oleObj name="Формула" r:id="rId39" imgW="21564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28800" y="2233613"/>
                        <a:ext cx="517525" cy="327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55"/>
          <p:cNvGraphicFramePr>
            <a:graphicFrameLocks noChangeAspect="1"/>
          </p:cNvGraphicFramePr>
          <p:nvPr/>
        </p:nvGraphicFramePr>
        <p:xfrm>
          <a:off x="2852738" y="2233613"/>
          <a:ext cx="487362" cy="3270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6" name="Формула" r:id="rId41" imgW="203040" imgH="139680" progId="Equation.3">
                  <p:embed/>
                </p:oleObj>
              </mc:Choice>
              <mc:Fallback>
                <p:oleObj name="Формула" r:id="rId41" imgW="203040" imgH="1396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52738" y="2233613"/>
                        <a:ext cx="487362" cy="3270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56"/>
          <p:cNvGraphicFramePr>
            <a:graphicFrameLocks noChangeAspect="1"/>
          </p:cNvGraphicFramePr>
          <p:nvPr/>
        </p:nvGraphicFramePr>
        <p:xfrm>
          <a:off x="3851275" y="2133600"/>
          <a:ext cx="487363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87" name="Формула" r:id="rId43" imgW="203040" imgH="177480" progId="Equation.3">
                  <p:embed/>
                </p:oleObj>
              </mc:Choice>
              <mc:Fallback>
                <p:oleObj name="Формула" r:id="rId43" imgW="203040" imgH="177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51275" y="2133600"/>
                        <a:ext cx="487363" cy="415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35751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2000" fill="hold"/>
                                        <p:tgtEl>
                                          <p:spTgt spid="921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 nodeType="clickPar">
                      <p:stCondLst>
                        <p:cond delay="indefinite"/>
                      </p:stCondLst>
                      <p:childTnLst>
                        <p:par>
                          <p:cTn id="5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7" dur="2000" fill="hold"/>
                                        <p:tgtEl>
                                          <p:spTgt spid="3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 nodeType="clickPar">
                      <p:stCondLst>
                        <p:cond delay="indefinite"/>
                      </p:stCondLst>
                      <p:childTnLst>
                        <p:par>
                          <p:cTn id="6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4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5" dur="2000" fill="hold"/>
                                        <p:tgtEl>
                                          <p:spTgt spid="92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 nodeType="clickPar">
                      <p:stCondLst>
                        <p:cond delay="indefinite"/>
                      </p:stCondLst>
                      <p:childTnLst>
                        <p:par>
                          <p:cTn id="7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2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73" dur="2000" fill="hold"/>
                                        <p:tgtEl>
                                          <p:spTgt spid="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7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1" dur="2000" fill="hold"/>
                                        <p:tgtEl>
                                          <p:spTgt spid="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 nodeType="clickPar">
                      <p:stCondLst>
                        <p:cond delay="indefinite"/>
                      </p:stCondLst>
                      <p:childTnLst>
                        <p:par>
                          <p:cTn id="8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8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9" dur="2000" fill="hold"/>
                                        <p:tgtEl>
                                          <p:spTgt spid="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 nodeType="clickPar">
                      <p:stCondLst>
                        <p:cond delay="indefinite"/>
                      </p:stCondLst>
                      <p:childTnLst>
                        <p:par>
                          <p:cTn id="9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7" dur="2000" fill="hold"/>
                                        <p:tgtEl>
                                          <p:spTgt spid="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dirty="0" smtClean="0"/>
              <a:t>27.11.2014</a:t>
            </a:r>
          </a:p>
          <a:p>
            <a:pPr marL="0" indent="0" algn="ctr">
              <a:buNone/>
            </a:pPr>
            <a:r>
              <a:rPr lang="ru-RU" sz="4000" b="1" dirty="0" smtClean="0"/>
              <a:t> Взаимно обратные числа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28924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>
              <a:defRPr/>
            </a:pPr>
            <a:r>
              <a:rPr lang="ru-RU" b="1" i="1" dirty="0" smtClean="0">
                <a:solidFill>
                  <a:srgbClr val="0070C0"/>
                </a:solidFill>
              </a:rPr>
              <a:t>Цели:</a:t>
            </a:r>
            <a:endParaRPr lang="ru-RU" b="1" i="1" dirty="0">
              <a:solidFill>
                <a:srgbClr val="0070C0"/>
              </a:solidFill>
            </a:endParaRP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ввести  понятия «взаимно обратные числа», «число обратное данному»;</a:t>
            </a:r>
          </a:p>
          <a:p>
            <a:pPr eaLnBrk="1" hangingPunct="1"/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способствовать закреплению умений складывать, вычитать, умножать, сокращать обыкновенные дроби; приводить смешанное число и натуральное число в неправильную дробь, десятичную дробь в обыкновенную дробь;</a:t>
            </a:r>
          </a:p>
          <a:p>
            <a:pPr eaLnBrk="1" hangingPunct="1"/>
            <a:r>
              <a:rPr lang="ru-RU" altLang="ru-RU" sz="2800" b="1" dirty="0" smtClean="0">
                <a:latin typeface="Times New Roman" pitchFamily="18" charset="0"/>
                <a:cs typeface="Times New Roman" pitchFamily="18" charset="0"/>
              </a:rPr>
              <a:t>способствовать формированию умения анализировать, обобщать, логически мыслить. </a:t>
            </a:r>
          </a:p>
          <a:p>
            <a:pPr eaLnBrk="1" hangingPunct="1"/>
            <a:endParaRPr lang="ru-RU" altLang="ru-RU" dirty="0" smtClean="0"/>
          </a:p>
        </p:txBody>
      </p:sp>
    </p:spTree>
    <p:extLst>
      <p:ext uri="{BB962C8B-B14F-4D97-AF65-F5344CB8AC3E}">
        <p14:creationId xmlns:p14="http://schemas.microsoft.com/office/powerpoint/2010/main" val="1802411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 </a:t>
            </a:r>
          </a:p>
          <a:p>
            <a:pPr marL="0" indent="0" algn="ctr">
              <a:buNone/>
            </a:pPr>
            <a:endParaRPr lang="ru-RU" sz="4000" b="1" i="1" dirty="0">
              <a:solidFill>
                <a:srgbClr val="0070C0"/>
              </a:solidFill>
            </a:endParaRPr>
          </a:p>
          <a:p>
            <a:pPr marL="0" indent="0" algn="ctr">
              <a:buNone/>
            </a:pPr>
            <a:r>
              <a:rPr lang="ru-RU" sz="6000" b="1" i="1" dirty="0" smtClean="0">
                <a:solidFill>
                  <a:srgbClr val="0070C0"/>
                </a:solidFill>
              </a:rPr>
              <a:t>Посчитаем устно</a:t>
            </a:r>
            <a:endParaRPr lang="ru-RU" sz="6000" b="1" i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2225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  <a:t>Правила:</a:t>
            </a:r>
            <a:b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425355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lnSpc>
                <a:spcPct val="160000"/>
              </a:lnSpc>
              <a:buNone/>
              <a:defRPr/>
            </a:pPr>
            <a:endParaRPr lang="ru-RU" sz="4000" b="1" dirty="0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lnSpc>
                <a:spcPct val="220000"/>
              </a:lnSpc>
              <a:buFontTx/>
              <a:buAutoNum type="arabicPeriod"/>
              <a:defRPr/>
            </a:pPr>
            <a:r>
              <a:rPr lang="ru-RU" b="1" dirty="0"/>
              <a:t>Умножение дроби на натуральное число.</a:t>
            </a:r>
          </a:p>
          <a:p>
            <a:pPr>
              <a:lnSpc>
                <a:spcPct val="220000"/>
              </a:lnSpc>
              <a:buFontTx/>
              <a:buAutoNum type="arabicPeriod"/>
              <a:defRPr/>
            </a:pPr>
            <a:r>
              <a:rPr lang="ru-RU" b="1" dirty="0"/>
              <a:t>Умножение двух обыкновенных дробей.</a:t>
            </a:r>
          </a:p>
          <a:p>
            <a:pPr>
              <a:lnSpc>
                <a:spcPct val="220000"/>
              </a:lnSpc>
              <a:buFontTx/>
              <a:buAutoNum type="arabicPeriod"/>
              <a:defRPr/>
            </a:pPr>
            <a:r>
              <a:rPr lang="ru-RU" b="1" dirty="0"/>
              <a:t>Умножение смешанных чисел.</a:t>
            </a:r>
          </a:p>
          <a:p>
            <a:pPr>
              <a:lnSpc>
                <a:spcPct val="220000"/>
              </a:lnSpc>
              <a:buFontTx/>
              <a:buAutoNum type="arabicPeriod"/>
              <a:defRPr/>
            </a:pPr>
            <a:r>
              <a:rPr lang="ru-RU" b="1" dirty="0"/>
              <a:t>Перевод смешанной дроби в неправильную дробь.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2181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Представьте в виде неправильной дроби: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6271165"/>
              </p:ext>
            </p:extLst>
          </p:nvPr>
        </p:nvGraphicFramePr>
        <p:xfrm>
          <a:off x="755576" y="2348880"/>
          <a:ext cx="7385789" cy="12791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Формула" r:id="rId3" imgW="2273300" imgH="393700" progId="Equation.3">
                  <p:embed/>
                </p:oleObj>
              </mc:Choice>
              <mc:Fallback>
                <p:oleObj name="Формула" r:id="rId3" imgW="2273300" imgH="393700" progId="Equation.3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5576" y="2348880"/>
                        <a:ext cx="7385789" cy="127910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0991574"/>
              </p:ext>
            </p:extLst>
          </p:nvPr>
        </p:nvGraphicFramePr>
        <p:xfrm>
          <a:off x="899592" y="4221087"/>
          <a:ext cx="6912768" cy="10843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Формула" r:id="rId5" imgW="2286000" imgH="393700" progId="Equation.3">
                  <p:embed/>
                </p:oleObj>
              </mc:Choice>
              <mc:Fallback>
                <p:oleObj name="Формула" r:id="rId5" imgW="2286000" imgH="3937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9592" y="4221087"/>
                        <a:ext cx="6912768" cy="108438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5787678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366092"/>
      </a:hlink>
      <a:folHlink>
        <a:srgbClr val="24406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</TotalTime>
  <Words>271</Words>
  <Application>Microsoft Office PowerPoint</Application>
  <PresentationFormat>Экран (4:3)</PresentationFormat>
  <Paragraphs>79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Microsoft Equation 3.0</vt:lpstr>
      <vt:lpstr>Презентация PowerPoint</vt:lpstr>
      <vt:lpstr>Какие математические действия с обыкновенными дробями изучили?</vt:lpstr>
      <vt:lpstr>Какое действие осталось изучить?</vt:lpstr>
      <vt:lpstr>Расшифруйте</vt:lpstr>
      <vt:lpstr>Презентация PowerPoint</vt:lpstr>
      <vt:lpstr>Цели:</vt:lpstr>
      <vt:lpstr>Презентация PowerPoint</vt:lpstr>
      <vt:lpstr>Правила: </vt:lpstr>
      <vt:lpstr>Представьте в виде неправильной дроби:</vt:lpstr>
      <vt:lpstr>Презентация PowerPoint</vt:lpstr>
      <vt:lpstr>Презентация PowerPoint</vt:lpstr>
      <vt:lpstr>Презентация PowerPoint</vt:lpstr>
      <vt:lpstr>Презентация PowerPoint</vt:lpstr>
      <vt:lpstr>Работа в тетрадях</vt:lpstr>
      <vt:lpstr>Презентация PowerPoint</vt:lpstr>
      <vt:lpstr>Существует ли:</vt:lpstr>
      <vt:lpstr>Домашнее задание: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13</cp:revision>
  <dcterms:created xsi:type="dcterms:W3CDTF">2014-07-09T08:33:20Z</dcterms:created>
  <dcterms:modified xsi:type="dcterms:W3CDTF">2014-11-26T16:17:31Z</dcterms:modified>
</cp:coreProperties>
</file>