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2" r:id="rId9"/>
    <p:sldId id="273" r:id="rId10"/>
    <p:sldId id="274" r:id="rId11"/>
    <p:sldId id="276" r:id="rId12"/>
    <p:sldId id="275" r:id="rId13"/>
    <p:sldId id="278" r:id="rId14"/>
    <p:sldId id="277" r:id="rId15"/>
    <p:sldId id="270" r:id="rId16"/>
    <p:sldId id="262" r:id="rId17"/>
    <p:sldId id="264" r:id="rId18"/>
    <p:sldId id="266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22" autoAdjust="0"/>
  </p:normalViewPr>
  <p:slideViewPr>
    <p:cSldViewPr>
      <p:cViewPr varScale="1">
        <p:scale>
          <a:sx n="48" d="100"/>
          <a:sy n="48" d="100"/>
        </p:scale>
        <p:origin x="-130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8BD03-89AB-4DD6-9F22-2FAC17A35313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4AAD4-4A42-43A1-BDD8-27C817E4E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35C528A-9CDA-4E85-8AEA-8DD64E4CB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EDA1-8DFD-498F-95E4-4254FF09B1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314E9-6BA7-4A62-8B39-592A9EE8A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FFAA3C-753C-4941-A329-F2225D6D3B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1E042A6-ABA1-4393-8D84-BF39C46440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BBDE8B-A14B-4AD5-9190-AA58437C45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4384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715000" y="16002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4384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715000" y="3924300"/>
            <a:ext cx="31242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84B760F-A106-4CCE-ADE5-B047F44EFE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06DDDB0-45BA-4DA3-A643-CAD0FC6789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B9262A9-3F2D-4FDE-B80C-FE97D9428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36C54-69B8-4FD7-9DD9-C04AF2EDDB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F10D8-365D-4418-B30E-D6DC72AB96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161FAC-EE0C-410B-A3F8-7C90C5778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8BAB-AA6D-421F-8FCE-26494A6E1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D125C4-30D2-47DF-B30E-3033E6D060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EF82CC-26F4-486C-B6F2-0612728D8E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89FC0E-3181-4FBD-B805-5AB9027A2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</p:sldLayoutIdLst>
  <p:transition spd="slow">
    <p:dissolve/>
    <p:sndAc>
      <p:stSnd>
        <p:snd r:embed="rId17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slide" Target="slide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slide" Target="slide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3327F6C297AB74C10EA40DE1AEF4A988AC2A516CC7545AB28D375CF5FDD66AC3F168B73F6AAE039u3iAK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slide" Target="slid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im1-tub-ru.yandex.net/i?id=155400639-4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4248472" cy="3501008"/>
          </a:xfrm>
          <a:prstGeom prst="rect">
            <a:avLst/>
          </a:prstGeom>
          <a:noFill/>
        </p:spPr>
      </p:pic>
      <p:pic>
        <p:nvPicPr>
          <p:cNvPr id="2054" name="Picture 6" descr="http://img0.liveinternet.ru/images/attach/c/0/46/816/46816724_zaschita_pra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429000"/>
            <a:ext cx="4572000" cy="3429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560" y="3717032"/>
            <a:ext cx="4248472" cy="2520280"/>
          </a:xfrm>
          <a:ln/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	</a:t>
            </a:r>
          </a:p>
          <a:p>
            <a:pPr algn="ctr">
              <a:buNone/>
            </a:pPr>
            <a:r>
              <a:rPr lang="ru-RU" sz="4000" b="1" i="1" dirty="0" smtClean="0"/>
              <a:t>Защита прав потребителя</a:t>
            </a:r>
            <a:endParaRPr lang="ru-RU" sz="3600" b="1" i="1" dirty="0" smtClean="0"/>
          </a:p>
          <a:p>
            <a:endParaRPr lang="ru-RU" sz="28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ПРОВЕРЬ СЕБЯ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/>
          </a:p>
          <a:p>
            <a:pPr algn="ctr"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1209" name="Rectangle 9"/>
          <p:cNvSpPr>
            <a:spLocks noGrp="1" noChangeArrowheads="1"/>
          </p:cNvSpPr>
          <p:nvPr>
            <p:ph sz="quarter" idx="2"/>
          </p:nvPr>
        </p:nvSpPr>
        <p:spPr>
          <a:xfrm>
            <a:off x="2771775" y="1557338"/>
            <a:ext cx="3124200" cy="4495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dirty="0"/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Comic Sans MS" pitchFamily="66" charset="0"/>
              </a:rPr>
              <a:t>Какова максимальная продолжительность гарантийного ремонта вещи с недостатками?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1204" name="Oval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1557338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45 дней	</a:t>
            </a:r>
            <a:endParaRPr lang="ru-RU" dirty="0"/>
          </a:p>
        </p:txBody>
      </p:sp>
      <p:sp>
        <p:nvSpPr>
          <p:cNvPr id="51205" name="Oval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16688" y="2492375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20 дней</a:t>
            </a:r>
            <a:endParaRPr lang="ru-RU" dirty="0"/>
          </a:p>
        </p:txBody>
      </p:sp>
      <p:sp>
        <p:nvSpPr>
          <p:cNvPr id="51206" name="Oval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16688" y="3500438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 месяц</a:t>
            </a:r>
            <a:endParaRPr lang="ru-RU" dirty="0"/>
          </a:p>
        </p:txBody>
      </p:sp>
      <p:sp>
        <p:nvSpPr>
          <p:cNvPr id="51207" name="Oval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444208" y="4509120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 месяца</a:t>
            </a:r>
            <a:endParaRPr lang="ru-RU" dirty="0"/>
          </a:p>
        </p:txBody>
      </p:sp>
      <p:sp>
        <p:nvSpPr>
          <p:cNvPr id="51208" name="Oval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300192" y="5516563"/>
            <a:ext cx="2089746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180 рабочих дней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ПРОВЕРЬ СЕБЯ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/>
          </a:p>
          <a:p>
            <a:pPr algn="ctr"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3257" name="Rectangle 9"/>
          <p:cNvSpPr>
            <a:spLocks noGrp="1" noChangeArrowheads="1"/>
          </p:cNvSpPr>
          <p:nvPr>
            <p:ph sz="quarter" idx="2"/>
          </p:nvPr>
        </p:nvSpPr>
        <p:spPr>
          <a:xfrm>
            <a:off x="1403648" y="1628775"/>
            <a:ext cx="4492327" cy="4495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dirty="0"/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latin typeface="Comic Sans MS" pitchFamily="66" charset="0"/>
              </a:rPr>
              <a:t>Какие </a:t>
            </a:r>
            <a:r>
              <a:rPr lang="ru-RU" b="1" dirty="0" smtClean="0">
                <a:latin typeface="Comic Sans MS" pitchFamily="66" charset="0"/>
              </a:rPr>
              <a:t>качественные непродовольственные товары  не подлежат возврату и обмену?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53252" name="Oval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1557338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джинсы</a:t>
            </a:r>
            <a:endParaRPr lang="ru-RU" dirty="0"/>
          </a:p>
        </p:txBody>
      </p:sp>
      <p:sp>
        <p:nvSpPr>
          <p:cNvPr id="53253" name="Oval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2492375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обувь</a:t>
            </a:r>
            <a:endParaRPr lang="ru-RU" dirty="0"/>
          </a:p>
        </p:txBody>
      </p:sp>
      <p:sp>
        <p:nvSpPr>
          <p:cNvPr id="53254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88224" y="3429000"/>
            <a:ext cx="1729234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кукла</a:t>
            </a:r>
            <a:endParaRPr lang="ru-RU" dirty="0"/>
          </a:p>
        </p:txBody>
      </p:sp>
      <p:sp>
        <p:nvSpPr>
          <p:cNvPr id="53255" name="Oval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216" y="4509120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зонт</a:t>
            </a:r>
            <a:endParaRPr lang="ru-RU" dirty="0"/>
          </a:p>
        </p:txBody>
      </p:sp>
      <p:sp>
        <p:nvSpPr>
          <p:cNvPr id="53256" name="Oval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372200" y="5517232"/>
            <a:ext cx="2017738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автомобиль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3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3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3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ПРОВЕРЬ СЕБЯ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/>
          </a:p>
          <a:p>
            <a:pPr algn="ctr"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2233" name="Rectangle 9"/>
          <p:cNvSpPr>
            <a:spLocks noGrp="1" noChangeArrowheads="1"/>
          </p:cNvSpPr>
          <p:nvPr>
            <p:ph sz="quarter" idx="2"/>
          </p:nvPr>
        </p:nvSpPr>
        <p:spPr>
          <a:xfrm>
            <a:off x="2916238" y="1628775"/>
            <a:ext cx="3124200" cy="4495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/>
              <a:t>Каков максимальный срок службы товара, если он не указан изготовителем (продавцом)?</a:t>
            </a:r>
            <a:endParaRPr lang="ru-RU" dirty="0"/>
          </a:p>
        </p:txBody>
      </p:sp>
      <p:sp>
        <p:nvSpPr>
          <p:cNvPr id="52228" name="Oval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1557338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 год</a:t>
            </a:r>
            <a:endParaRPr lang="ru-RU" dirty="0"/>
          </a:p>
        </p:txBody>
      </p:sp>
      <p:sp>
        <p:nvSpPr>
          <p:cNvPr id="52229" name="Oval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2492375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6 месяцев</a:t>
            </a:r>
            <a:endParaRPr lang="ru-RU" dirty="0"/>
          </a:p>
        </p:txBody>
      </p:sp>
      <p:sp>
        <p:nvSpPr>
          <p:cNvPr id="52230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216" y="3573016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14 дней</a:t>
            </a:r>
            <a:endParaRPr lang="ru-RU" dirty="0"/>
          </a:p>
        </p:txBody>
      </p:sp>
      <p:sp>
        <p:nvSpPr>
          <p:cNvPr id="52231" name="Oval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16688" y="4508500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10 лет</a:t>
            </a:r>
            <a:endParaRPr lang="ru-RU" dirty="0"/>
          </a:p>
        </p:txBody>
      </p:sp>
      <p:sp>
        <p:nvSpPr>
          <p:cNvPr id="52232" name="Oval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5516563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 года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/>
              <a:t>The end</a:t>
            </a:r>
            <a:endParaRPr 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ubTitle" idx="1"/>
          </p:nvPr>
        </p:nvSpPr>
        <p:spPr>
          <a:ln/>
        </p:spPr>
        <p:txBody>
          <a:bodyPr/>
          <a:lstStyle/>
          <a:p>
            <a:r>
              <a:rPr lang="ru-RU" sz="6000">
                <a:latin typeface="Comic Sans MS" pitchFamily="66" charset="0"/>
              </a:rPr>
              <a:t>конец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144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144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144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WordArt 4"/>
          <p:cNvSpPr>
            <a:spLocks noChangeArrowheads="1" noChangeShapeType="1" noTextEdit="1"/>
          </p:cNvSpPr>
          <p:nvPr/>
        </p:nvSpPr>
        <p:spPr bwMode="auto">
          <a:xfrm>
            <a:off x="2700338" y="1628775"/>
            <a:ext cx="5832475" cy="338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ОШИБКА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04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Срок гарантийного ремонта – 45 дней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34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484784"/>
            <a:ext cx="7200800" cy="4392488"/>
          </a:xfrm>
        </p:spPr>
      </p:pic>
      <p:sp>
        <p:nvSpPr>
          <p:cNvPr id="39947" name="WordArt 11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84438" y="6092825"/>
            <a:ext cx="1533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НАЗАД</a:t>
            </a:r>
          </a:p>
        </p:txBody>
      </p:sp>
      <p:sp>
        <p:nvSpPr>
          <p:cNvPr id="5122" name="AutoShape 2" descr="http://im1-tub-ru.yandex.net/i?id=511824619-62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Товары, не подлежащие возврату и замене:</a:t>
            </a:r>
            <a:endParaRPr lang="ru-RU" dirty="0"/>
          </a:p>
        </p:txBody>
      </p:sp>
      <p:sp>
        <p:nvSpPr>
          <p:cNvPr id="20499" name="WordArt 19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56325" y="6334125"/>
            <a:ext cx="1533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НАЗАД</a:t>
            </a:r>
          </a:p>
        </p:txBody>
      </p:sp>
      <p:pic>
        <p:nvPicPr>
          <p:cNvPr id="1026" name="Picture 2" descr="C:\Users\123\Desktop\34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340768"/>
            <a:ext cx="7488832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467600" cy="56166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cs typeface="Aharoni" pitchFamily="2" charset="-79"/>
              </a:rPr>
              <a:t>Если в </a:t>
            </a:r>
            <a:r>
              <a:rPr lang="ru-RU" sz="2800" dirty="0" smtClean="0">
                <a:solidFill>
                  <a:schemeClr val="tx1"/>
                </a:solidFill>
                <a:cs typeface="Aharoni" pitchFamily="2" charset="-79"/>
              </a:rPr>
              <a:t>соответствии с пунктом 1 </a:t>
            </a:r>
            <a:r>
              <a:rPr lang="ru-RU" sz="2800" dirty="0" smtClean="0">
                <a:solidFill>
                  <a:schemeClr val="tx1"/>
                </a:solidFill>
                <a:cs typeface="Aharoni" pitchFamily="2" charset="-79"/>
                <a:hlinkClick r:id="rId3"/>
              </a:rPr>
              <a:t>статьи 5 настоящего Закона изготовитель (исполнитель) не установил на товар </a:t>
            </a:r>
            <a:r>
              <a:rPr lang="ru-RU" sz="2800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800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800" dirty="0" smtClean="0">
                <a:solidFill>
                  <a:schemeClr val="tx1"/>
                </a:solidFill>
                <a:cs typeface="Aharoni" pitchFamily="2" charset="-79"/>
                <a:hlinkClick r:id="rId3"/>
              </a:rPr>
              <a:t>(работу) срок службы, вред подлежит возмещению в случае его причинения в течение</a:t>
            </a:r>
            <a:r>
              <a:rPr lang="ru-RU" sz="2800" i="1" dirty="0" smtClean="0">
                <a:solidFill>
                  <a:schemeClr val="tx1"/>
                </a:solidFill>
                <a:cs typeface="Aharoni" pitchFamily="2" charset="-79"/>
                <a:hlinkClick r:id="rId3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cs typeface="Aharoni" pitchFamily="2" charset="-79"/>
                <a:hlinkClick r:id="rId3"/>
              </a:rPr>
              <a:t>десяти лет </a:t>
            </a:r>
            <a:r>
              <a:rPr lang="ru-RU" sz="2800" i="1" dirty="0" smtClean="0">
                <a:solidFill>
                  <a:schemeClr val="tx1"/>
                </a:solidFill>
                <a:cs typeface="Aharoni" pitchFamily="2" charset="-79"/>
                <a:hlinkClick r:id="rId3"/>
              </a:rPr>
              <a:t>со дня передачи товара (работы) потребителю, а если день передачи установить невозможно, с даты изготовления товара (окончания выполнения работы).</a:t>
            </a:r>
            <a:endParaRPr lang="ru-RU" sz="2800" i="1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24591" name="WordArt 15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56325" y="6334125"/>
            <a:ext cx="1533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НАЗАД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1-я ступень – дошкольное образование</a:t>
            </a:r>
            <a:endParaRPr lang="ru-RU" dirty="0"/>
          </a:p>
        </p:txBody>
      </p:sp>
      <p:sp>
        <p:nvSpPr>
          <p:cNvPr id="28691" name="WordArt 19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6092825"/>
            <a:ext cx="1533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НАЗАД</a:t>
            </a:r>
          </a:p>
        </p:txBody>
      </p:sp>
      <p:pic>
        <p:nvPicPr>
          <p:cNvPr id="6145" name="Picture 1" descr="C:\Users\123\Desktop\1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412776"/>
            <a:ext cx="2983592" cy="2348830"/>
          </a:xfrm>
          <a:prstGeom prst="rect">
            <a:avLst/>
          </a:prstGeom>
          <a:noFill/>
        </p:spPr>
      </p:pic>
      <p:pic>
        <p:nvPicPr>
          <p:cNvPr id="11" name="Picture 17" descr="http://okski.ru/wp-content/uploads/2011/07/shkolia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700809"/>
            <a:ext cx="3124200" cy="3988338"/>
          </a:xfrm>
          <a:prstGeom prst="rect">
            <a:avLst/>
          </a:prstGeom>
          <a:noFill/>
        </p:spPr>
      </p:pic>
      <p:pic>
        <p:nvPicPr>
          <p:cNvPr id="6146" name="Picture 2" descr="C:\Users\123\Desktop\678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717032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7467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Претензии по недостаткам при отсутствии гарантийного срока предъявляются в течении 2 лет</a:t>
            </a:r>
            <a:endParaRPr lang="ru-RU" dirty="0"/>
          </a:p>
        </p:txBody>
      </p:sp>
      <p:pic>
        <p:nvPicPr>
          <p:cNvPr id="9" name="Содержимое 8" descr="l7qTt0a5CyhSkVeU8UWQig-articl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2348880"/>
            <a:ext cx="4176464" cy="4193696"/>
          </a:xfrm>
        </p:spPr>
      </p:pic>
      <p:sp>
        <p:nvSpPr>
          <p:cNvPr id="32780" name="WordArt 1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227763" y="5805488"/>
            <a:ext cx="1533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НАЗАД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Основные права потребителя</a:t>
            </a:r>
            <a:endParaRPr lang="ru-RU" dirty="0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2411412" y="2205038"/>
            <a:ext cx="1800547" cy="107994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на </a:t>
            </a:r>
          </a:p>
          <a:p>
            <a:pPr algn="ctr"/>
            <a:r>
              <a:rPr lang="ru-RU" dirty="0" smtClean="0"/>
              <a:t>просвещение</a:t>
            </a:r>
            <a:endParaRPr lang="ru-RU" dirty="0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2916238" y="3933825"/>
            <a:ext cx="165576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На </a:t>
            </a:r>
          </a:p>
          <a:p>
            <a:pPr algn="ctr"/>
            <a:r>
              <a:rPr lang="ru-RU" dirty="0" smtClean="0"/>
              <a:t>информацию</a:t>
            </a:r>
            <a:endParaRPr lang="ru-RU" dirty="0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4643438" y="5229225"/>
            <a:ext cx="165576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На </a:t>
            </a:r>
          </a:p>
          <a:p>
            <a:pPr algn="ctr"/>
            <a:r>
              <a:rPr lang="ru-RU" dirty="0" smtClean="0"/>
              <a:t>качество</a:t>
            </a:r>
            <a:endParaRPr lang="ru-RU" dirty="0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6516216" y="2276872"/>
            <a:ext cx="2448272" cy="108012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На судебную защиту </a:t>
            </a:r>
          </a:p>
          <a:p>
            <a:pPr algn="ctr"/>
            <a:r>
              <a:rPr lang="ru-RU" dirty="0" smtClean="0"/>
              <a:t>и возмещение вреда</a:t>
            </a:r>
            <a:endParaRPr lang="ru-RU" dirty="0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6588125" y="3933825"/>
            <a:ext cx="165576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На</a:t>
            </a:r>
          </a:p>
          <a:p>
            <a:pPr algn="ctr"/>
            <a:r>
              <a:rPr lang="ru-RU" dirty="0" smtClean="0"/>
              <a:t> безопасность</a:t>
            </a:r>
            <a:endParaRPr lang="ru-RU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924300" y="1412875"/>
            <a:ext cx="5762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4211638" y="1557338"/>
            <a:ext cx="1152525" cy="2303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5580063" y="1700213"/>
            <a:ext cx="0" cy="302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5795963" y="1628775"/>
            <a:ext cx="86360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6877050" y="1412875"/>
            <a:ext cx="28733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77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animBg="1"/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Право на просвещение</a:t>
            </a:r>
            <a:endParaRPr lang="ru-RU" sz="3200" b="1" i="1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438400" y="1600200"/>
            <a:ext cx="5589588" cy="4495800"/>
          </a:xfrm>
        </p:spPr>
        <p:txBody>
          <a:bodyPr/>
          <a:lstStyle/>
          <a:p>
            <a:endParaRPr lang="ru-RU" sz="2000" b="1" i="1" dirty="0"/>
          </a:p>
          <a:p>
            <a:endParaRPr lang="ru-RU" sz="2000" b="1" i="1" dirty="0"/>
          </a:p>
          <a:p>
            <a:endParaRPr lang="ru-RU" sz="2000" b="1" i="1" dirty="0"/>
          </a:p>
          <a:p>
            <a:endParaRPr lang="ru-RU" sz="2000" b="1" i="1" dirty="0"/>
          </a:p>
          <a:p>
            <a:r>
              <a:rPr lang="ru-RU" sz="2000" b="1" i="1" dirty="0" smtClean="0"/>
              <a:t>1-ступень</a:t>
            </a:r>
            <a:endParaRPr lang="ru-RU" sz="2000" b="1" i="1" dirty="0"/>
          </a:p>
          <a:p>
            <a:r>
              <a:rPr lang="ru-RU" sz="2000" b="1" i="1" dirty="0" smtClean="0"/>
              <a:t>2-я ступень</a:t>
            </a:r>
            <a:endParaRPr lang="ru-RU" sz="2000" b="1" i="1" dirty="0"/>
          </a:p>
          <a:p>
            <a:r>
              <a:rPr lang="ru-RU" sz="2000" b="1" i="1" dirty="0" smtClean="0"/>
              <a:t>3-я ступень</a:t>
            </a:r>
            <a:endParaRPr lang="ru-RU" sz="2000" b="1" i="1" dirty="0"/>
          </a:p>
          <a:p>
            <a:r>
              <a:rPr lang="ru-RU" sz="2000" b="1" i="1" dirty="0" smtClean="0"/>
              <a:t>4-я ступень</a:t>
            </a:r>
            <a:endParaRPr lang="ru-RU" sz="2000" b="1" i="1" dirty="0"/>
          </a:p>
          <a:p>
            <a:r>
              <a:rPr lang="ru-RU" sz="2000" b="1" i="1" dirty="0" smtClean="0"/>
              <a:t>5-я ступень</a:t>
            </a:r>
            <a:endParaRPr lang="ru-RU" sz="2000" b="1" i="1" dirty="0"/>
          </a:p>
        </p:txBody>
      </p:sp>
      <p:pic>
        <p:nvPicPr>
          <p:cNvPr id="8209" name="Picture 17" descr="http://okski.ru/wp-content/uploads/2011/07/shkoliar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988840"/>
            <a:ext cx="3124200" cy="3682093"/>
          </a:xfrm>
          <a:prstGeom prst="rect">
            <a:avLst/>
          </a:prstGeom>
          <a:noFill/>
        </p:spPr>
      </p:pic>
      <p:sp>
        <p:nvSpPr>
          <p:cNvPr id="8203" name="Line 11"/>
          <p:cNvSpPr>
            <a:spLocks noChangeShapeType="1"/>
          </p:cNvSpPr>
          <p:nvPr/>
        </p:nvSpPr>
        <p:spPr bwMode="auto">
          <a:xfrm flipV="1">
            <a:off x="3995936" y="2708920"/>
            <a:ext cx="2880320" cy="57606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V="1">
            <a:off x="4211960" y="3573016"/>
            <a:ext cx="2447925" cy="1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4139953" y="4004494"/>
            <a:ext cx="3312367" cy="86466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4139952" y="4221088"/>
            <a:ext cx="3384376" cy="2160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4067944" y="4725144"/>
            <a:ext cx="2592958" cy="43204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342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200" grpId="0" build="p" autoUpdateAnimBg="0"/>
      <p:bldP spid="8203" grpId="0" animBg="1" autoUpdateAnimBg="0"/>
      <p:bldP spid="8204" grpId="0" animBg="1" autoUpdateAnimBg="0"/>
      <p:bldP spid="8205" grpId="0" animBg="1" autoUpdateAnimBg="0"/>
      <p:bldP spid="8206" grpId="0" animBg="1" autoUpdateAnimBg="0"/>
      <p:bldP spid="820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информацию</a:t>
            </a:r>
            <a:endParaRPr lang="ru-R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68538" y="1600200"/>
            <a:ext cx="3294062" cy="44958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 smtClean="0">
                <a:latin typeface="Comic Sans MS" pitchFamily="66" charset="0"/>
              </a:rPr>
              <a:t>Потребитель имеет право на информацию на русском языке</a:t>
            </a:r>
            <a:endParaRPr lang="ru-RU" sz="2000" b="1" dirty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2000" b="1" dirty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 smtClean="0">
                <a:latin typeface="Comic Sans MS" pitchFamily="66" charset="0"/>
              </a:rPr>
              <a:t>:</a:t>
            </a: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Comic Sans MS" pitchFamily="66" charset="0"/>
              </a:rPr>
              <a:t>О товаре (услуге)</a:t>
            </a: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Comic Sans MS" pitchFamily="66" charset="0"/>
              </a:rPr>
              <a:t>Производителе, продавце</a:t>
            </a: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Comic Sans MS" pitchFamily="66" charset="0"/>
              </a:rPr>
              <a:t>Составе</a:t>
            </a: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Comic Sans MS" pitchFamily="66" charset="0"/>
              </a:rPr>
              <a:t>Сроке годности, службы, гарантийном сроке</a:t>
            </a:r>
          </a:p>
          <a:p>
            <a:pPr>
              <a:lnSpc>
                <a:spcPct val="90000"/>
              </a:lnSpc>
              <a:buNone/>
            </a:pP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9" name="Клип 8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12298" name="Picture 10" descr="http://images.prom.ua/18907288_w640_h640_etiketka1.gi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484784"/>
            <a:ext cx="3240360" cy="468052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3408"/>
            <a:ext cx="1782763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75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875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175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3408"/>
            <a:ext cx="1782763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Право на качество</a:t>
            </a:r>
            <a:endParaRPr lang="ru-RU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1"/>
          </p:nvPr>
        </p:nvSpPr>
        <p:spPr>
          <a:xfrm>
            <a:off x="2051720" y="1600200"/>
            <a:ext cx="3510880" cy="4997152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1. Продавец  </a:t>
            </a:r>
            <a:r>
              <a:rPr lang="ru-RU" sz="3300" dirty="0" smtClean="0"/>
              <a:t>обязан передать потребителю товар, качество которого соответствует договору.</a:t>
            </a:r>
          </a:p>
          <a:p>
            <a:r>
              <a:rPr lang="ru-RU" sz="3300" dirty="0" smtClean="0"/>
              <a:t>2. При отсутствии в договоре условий о качестве товара продавец обязан передать потребителю товар соответствующий обычно предъявляемым требованиям и пригодный для целей, для которых товар обычно используется.</a:t>
            </a:r>
          </a:p>
          <a:p>
            <a:endParaRPr lang="ru-RU" dirty="0"/>
          </a:p>
        </p:txBody>
      </p:sp>
      <p:pic>
        <p:nvPicPr>
          <p:cNvPr id="11" name="Содержимое 10" descr="t1@437e0ee7-790f-4351-8541-3f3e31b45564.jpg"/>
          <p:cNvPicPr>
            <a:picLocks noGrp="1" noChangeAspect="1"/>
          </p:cNvPicPr>
          <p:nvPr>
            <p:ph type="clipArt"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715000" y="2481262"/>
            <a:ext cx="3124200" cy="2733675"/>
          </a:xfrm>
        </p:spPr>
      </p:pic>
      <p:sp>
        <p:nvSpPr>
          <p:cNvPr id="14346" name="AutoShape 10" descr="http://im2-tub-ru.yandex.net/i?id=100596118-1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http://im2-tub-ru.yandex.net/i?id=100596118-1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0" name="AutoShape 14" descr="http://im3-tub-ru.yandex.net/i?id=80478852-27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2" name="AutoShape 16" descr="http://im3-tub-ru.yandex.net/i?id=80478852-27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://im5-tub-ru.yandex.net/i?id=483368821-50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безопасность </a:t>
            </a:r>
            <a:endParaRPr lang="ru-RU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436096" y="1557338"/>
            <a:ext cx="3412629" cy="4495800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sz="2600" dirty="0" smtClean="0"/>
              <a:t>Потребитель имеет право на то, чтобы товар  (услуга) при обычных условиях его использования, хранения, транспортировки и утилизации был безопасен для жизни, здоровья потребителя, окружающей среды, а также не причинял вред имуществу потребителя.</a:t>
            </a:r>
            <a:r>
              <a:rPr lang="ru-RU" sz="2000" dirty="0" smtClean="0"/>
              <a:t>.</a:t>
            </a:r>
            <a:endParaRPr lang="ru-RU" sz="2000" dirty="0">
              <a:solidFill>
                <a:schemeClr val="bg2"/>
              </a:solidFill>
              <a:effectLst/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782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5" name="Picture 1" descr="C:\Users\123\Desktop\234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556792"/>
            <a:ext cx="3502912" cy="4464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Право на возмещение убытков и судебную защиту</a:t>
            </a:r>
            <a:endParaRPr lang="ru-RU" b="1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Возмещение убытков в полном объеме</a:t>
            </a:r>
          </a:p>
          <a:p>
            <a:r>
              <a:rPr lang="ru-RU" sz="2800" dirty="0" smtClean="0"/>
              <a:t>Возмещение морального вреда</a:t>
            </a:r>
          </a:p>
          <a:p>
            <a:r>
              <a:rPr lang="ru-RU" sz="2800" dirty="0" smtClean="0"/>
              <a:t>Подсудность по выбору истца</a:t>
            </a:r>
          </a:p>
          <a:p>
            <a:r>
              <a:rPr lang="ru-RU" sz="2800" dirty="0" smtClean="0"/>
              <a:t>Освобождение от уплаты государственной пошлины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782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1" name="Picture 1" descr="C:\Users\123\Desktop\12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204864"/>
            <a:ext cx="3024336" cy="2376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ПРОВЕРЬ СЕБЯ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/>
          </a:p>
          <a:p>
            <a:pPr algn="ctr"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8141" name="Rectangle 13"/>
          <p:cNvSpPr>
            <a:spLocks noGrp="1" noChangeArrowheads="1"/>
          </p:cNvSpPr>
          <p:nvPr>
            <p:ph sz="quarter" idx="2"/>
          </p:nvPr>
        </p:nvSpPr>
        <p:spPr>
          <a:xfrm>
            <a:off x="1115616" y="1556792"/>
            <a:ext cx="3124200" cy="4495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dirty="0"/>
          </a:p>
          <a:p>
            <a:pPr algn="ctr">
              <a:buFont typeface="Wingdings" pitchFamily="2" charset="2"/>
              <a:buNone/>
            </a:pPr>
            <a:endParaRPr lang="ru-RU" dirty="0" smtClean="0"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Comic Sans MS" pitchFamily="66" charset="0"/>
              </a:rPr>
              <a:t>Когда начинается обучение основам защиты прав потребителя?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8134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80112" y="1557338"/>
            <a:ext cx="2809826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В младшей школе</a:t>
            </a:r>
            <a:endParaRPr lang="ru-RU" dirty="0"/>
          </a:p>
        </p:txBody>
      </p:sp>
      <p:sp>
        <p:nvSpPr>
          <p:cNvPr id="48136" name="Oval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652120" y="2420888"/>
            <a:ext cx="2593802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В средней школе</a:t>
            </a:r>
            <a:endParaRPr lang="ru-RU" dirty="0"/>
          </a:p>
        </p:txBody>
      </p:sp>
      <p:sp>
        <p:nvSpPr>
          <p:cNvPr id="48137" name="Oval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868144" y="3500438"/>
            <a:ext cx="2521794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В дошкольных </a:t>
            </a:r>
          </a:p>
          <a:p>
            <a:pPr algn="ctr"/>
            <a:r>
              <a:rPr lang="ru-RU" dirty="0" smtClean="0"/>
              <a:t>учреждениях</a:t>
            </a:r>
            <a:endParaRPr lang="ru-RU" dirty="0"/>
          </a:p>
        </p:txBody>
      </p:sp>
      <p:sp>
        <p:nvSpPr>
          <p:cNvPr id="48138" name="Oval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012160" y="4581128"/>
            <a:ext cx="2449314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В университете</a:t>
            </a:r>
            <a:endParaRPr lang="ru-RU" dirty="0"/>
          </a:p>
        </p:txBody>
      </p:sp>
      <p:sp>
        <p:nvSpPr>
          <p:cNvPr id="48139" name="Oval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012160" y="5516563"/>
            <a:ext cx="2377778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В суде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ПРОВЕРЬ СЕБЯ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/>
          </a:p>
          <a:p>
            <a:pPr algn="ctr">
              <a:buFont typeface="Wingdings" pitchFamily="2" charset="2"/>
              <a:buNone/>
            </a:pPr>
            <a:endParaRPr lang="ru-RU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0187" name="Rectangle 11"/>
          <p:cNvSpPr>
            <a:spLocks noGrp="1" noChangeArrowheads="1"/>
          </p:cNvSpPr>
          <p:nvPr>
            <p:ph sz="quarter" idx="2"/>
          </p:nvPr>
        </p:nvSpPr>
        <p:spPr>
          <a:xfrm>
            <a:off x="2916238" y="1628775"/>
            <a:ext cx="3124200" cy="4495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dirty="0"/>
          </a:p>
          <a:p>
            <a:pPr algn="ctr">
              <a:buFont typeface="Wingdings" pitchFamily="2" charset="2"/>
              <a:buNone/>
            </a:pPr>
            <a:endParaRPr lang="ru-RU" sz="2800" dirty="0"/>
          </a:p>
          <a:p>
            <a:pPr algn="ctr">
              <a:buFont typeface="Wingdings" pitchFamily="2" charset="2"/>
              <a:buNone/>
            </a:pPr>
            <a:r>
              <a:rPr lang="ru-RU" sz="2800" dirty="0" smtClean="0">
                <a:latin typeface="Comic Sans MS" pitchFamily="66" charset="0"/>
              </a:rPr>
              <a:t>В течение какого срока можно предъявлять претензии по качеству, если гарантийный срок не установлен?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0180" name="Oval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1557338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14 дней</a:t>
            </a:r>
            <a:endParaRPr lang="ru-RU" dirty="0"/>
          </a:p>
        </p:txBody>
      </p:sp>
      <p:sp>
        <p:nvSpPr>
          <p:cNvPr id="50181" name="Oval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16688" y="2492375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 года</a:t>
            </a:r>
            <a:endParaRPr lang="ru-RU" dirty="0"/>
          </a:p>
        </p:txBody>
      </p:sp>
      <p:sp>
        <p:nvSpPr>
          <p:cNvPr id="50182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3500438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 год</a:t>
            </a:r>
            <a:endParaRPr lang="ru-RU" dirty="0"/>
          </a:p>
        </p:txBody>
      </p:sp>
      <p:sp>
        <p:nvSpPr>
          <p:cNvPr id="50183" name="Oval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4508500"/>
            <a:ext cx="187325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6 месяце</a:t>
            </a:r>
            <a:endParaRPr lang="ru-RU" dirty="0"/>
          </a:p>
        </p:txBody>
      </p:sp>
      <p:sp>
        <p:nvSpPr>
          <p:cNvPr id="50184" name="Oval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16688" y="5516563"/>
            <a:ext cx="18732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нельзя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460</TotalTime>
  <Words>333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Слайд 1</vt:lpstr>
      <vt:lpstr>Основные права потребителя</vt:lpstr>
      <vt:lpstr>Право на просвещение</vt:lpstr>
      <vt:lpstr>Право на информацию</vt:lpstr>
      <vt:lpstr>Право на качество</vt:lpstr>
      <vt:lpstr>Право на безопасность </vt:lpstr>
      <vt:lpstr>Право на возмещение убытков и судебную защиту</vt:lpstr>
      <vt:lpstr>ПРОВЕРЬ СЕБЯ</vt:lpstr>
      <vt:lpstr>ПРОВЕРЬ СЕБЯ</vt:lpstr>
      <vt:lpstr>ПРОВЕРЬ СЕБЯ</vt:lpstr>
      <vt:lpstr>ПРОВЕРЬ СЕБЯ</vt:lpstr>
      <vt:lpstr>ПРОВЕРЬ СЕБЯ</vt:lpstr>
      <vt:lpstr>The end</vt:lpstr>
      <vt:lpstr>Слайд 14</vt:lpstr>
      <vt:lpstr>Срок гарантийного ремонта – 45 дней </vt:lpstr>
      <vt:lpstr>Товары, не подлежащие возврату и замене:</vt:lpstr>
      <vt:lpstr>Если в соответствии с пунктом 1 статьи 5 настоящего Закона изготовитель (исполнитель) не установил на товар  (работу) срок службы, вред подлежит возмещению в случае его причинения в течение десяти лет со дня передачи товара (работы) потребителю, а если день передачи установить невозможно, с даты изготовления товара (окончания выполнения работы).</vt:lpstr>
      <vt:lpstr>1-я ступень – дошкольное образование</vt:lpstr>
      <vt:lpstr> Претензии по недостаткам при отсутствии гарантийного срока предъявляются в течении 2 лет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информации</dc:title>
  <dc:subject>Информация и информатика</dc:subject>
  <dc:creator>123</dc:creator>
  <cp:keywords>информация, органы чувств человека</cp:keywords>
  <cp:lastModifiedBy>123</cp:lastModifiedBy>
  <cp:revision>35</cp:revision>
  <dcterms:created xsi:type="dcterms:W3CDTF">2009-10-06T10:35:34Z</dcterms:created>
  <dcterms:modified xsi:type="dcterms:W3CDTF">2014-05-27T10:46:43Z</dcterms:modified>
</cp:coreProperties>
</file>