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73" r:id="rId5"/>
    <p:sldId id="264" r:id="rId6"/>
    <p:sldId id="274" r:id="rId7"/>
    <p:sldId id="261" r:id="rId8"/>
    <p:sldId id="262" r:id="rId9"/>
    <p:sldId id="268" r:id="rId10"/>
    <p:sldId id="272" r:id="rId11"/>
    <p:sldId id="271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45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DA8812-0962-4AF8-B460-43C79D65ACC6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15B49-7650-4D52-8BB4-A27524FA93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 этап (Таблица)Множество формул приведения.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9834E-3210-4B28-947E-F31FDCDEAF2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26337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3 этап-а)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9834E-3210-4B28-947E-F31FDCDEAF2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408529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2 этап Установите соответствия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9834E-3210-4B28-947E-F31FDCDEAF2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3223840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 smtClean="0"/>
              <a:t>2 этап Установите соответствия-решения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9834E-3210-4B28-947E-F31FDCDEAF2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635179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4 этап б)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9834E-3210-4B28-947E-F31FDCDEAF2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8758438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этап №534Постановка проблемы.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9834E-3210-4B28-947E-F31FDCDEAF2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1162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1 этап №534Постановка проблемы.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9834E-3210-4B28-947E-F31FDCDEAF2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9111629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5 этап б)Решение геометрической</a:t>
            </a:r>
            <a:r>
              <a:rPr lang="ru-RU" baseline="0" dirty="0" smtClean="0"/>
              <a:t> задачи.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079834E-3210-4B28-947E-F31FDCDEAF2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659791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30A5AA-2E9A-4438-9BA6-4EA67B1B4649}" type="datetimeFigureOut">
              <a:rPr lang="ru-RU" smtClean="0"/>
              <a:pPr/>
              <a:t>29.10.2014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46E368-9F70-44DD-9B60-C97653A9846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823_%D0%B3%D0%BE%D0%B4" TargetMode="External"/><Relationship Id="rId2" Type="http://schemas.openxmlformats.org/officeDocument/2006/relationships/hyperlink" Target="http://ru.wikipedia.org/wiki/1753_%D0%B3%D0%BE%D0%B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jpeg"/><Relationship Id="rId4" Type="http://schemas.openxmlformats.org/officeDocument/2006/relationships/hyperlink" Target="http://ru.wikipedia.org/wiki/%D0%A4%D1%80%D0%B0%D0%BD%D1%86%D0%B8%D1%8F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28662" y="2071678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Формулы приведения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Учитель Цыренова </a:t>
            </a:r>
            <a:r>
              <a:rPr lang="ru-RU" sz="4400" b="1" dirty="0" err="1" smtClean="0">
                <a:solidFill>
                  <a:schemeClr val="tx1"/>
                </a:solidFill>
              </a:rPr>
              <a:t>Цыпелма</a:t>
            </a:r>
            <a:r>
              <a:rPr lang="ru-RU" sz="4400" b="1" dirty="0" smtClean="0">
                <a:solidFill>
                  <a:schemeClr val="tx1"/>
                </a:solidFill>
              </a:rPr>
              <a:t> </a:t>
            </a:r>
            <a:r>
              <a:rPr lang="ru-RU" sz="4400" b="1" dirty="0" err="1" smtClean="0">
                <a:solidFill>
                  <a:schemeClr val="tx1"/>
                </a:solidFill>
              </a:rPr>
              <a:t>Жадамбаевна</a:t>
            </a:r>
            <a:r>
              <a:rPr lang="ru-RU" sz="4400" b="1" dirty="0" smtClean="0">
                <a:solidFill>
                  <a:schemeClr val="tx1"/>
                </a:solidFill>
              </a:rPr>
              <a:t> </a:t>
            </a:r>
            <a:endParaRPr lang="ru-RU" sz="44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№534. Доказать, что синус суммы двух внутренних углов треугольника равен синусу его третьего угла.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7544" y="1484784"/>
            <a:ext cx="3528392" cy="2088232"/>
          </a:xfrm>
          <a:prstGeom prst="triangle">
            <a:avLst>
              <a:gd name="adj" fmla="val 6952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71600" y="2884400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α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1700808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ϒ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0271" y="288440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ϕ</a:t>
            </a:r>
            <a:endParaRPr lang="ru-RU" sz="4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7804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№534. Доказать, что синус суммы двух внутренних углов треугольника равен синусу его третьего угла.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7544" y="1484784"/>
            <a:ext cx="3528392" cy="2088232"/>
          </a:xfrm>
          <a:prstGeom prst="triangle">
            <a:avLst>
              <a:gd name="adj" fmla="val 6952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71600" y="2884400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α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1700808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ϒ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0271" y="288440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ϕ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1885474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Доказать, что</a:t>
            </a:r>
          </a:p>
          <a:p>
            <a:pPr algn="ctr">
              <a:defRPr/>
            </a:pPr>
            <a:r>
              <a:rPr lang="ru-RU" sz="2800" dirty="0" smtClean="0"/>
              <a:t> </a:t>
            </a: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sin(</a:t>
            </a:r>
            <a:r>
              <a:rPr lang="el-GR" sz="2800" dirty="0" smtClean="0">
                <a:solidFill>
                  <a:srgbClr val="C00000"/>
                </a:solidFill>
              </a:rPr>
              <a:t>ϕ</a:t>
            </a: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l-GR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sin(</a:t>
            </a:r>
            <a:r>
              <a:rPr lang="el-GR" sz="2800" dirty="0" smtClean="0">
                <a:solidFill>
                  <a:srgbClr val="C00000"/>
                </a:solidFill>
              </a:rPr>
              <a:t>ϒ</a:t>
            </a: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75149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№534. Доказать, что синус суммы двух внутренних углов треугольника равен синусу его третьего угла.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467544" y="1484784"/>
            <a:ext cx="3528392" cy="2088232"/>
          </a:xfrm>
          <a:prstGeom prst="triangle">
            <a:avLst>
              <a:gd name="adj" fmla="val 69527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71600" y="2884400"/>
            <a:ext cx="6480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α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699792" y="1700808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ϒ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10271" y="2884400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4000" dirty="0" smtClean="0">
                <a:solidFill>
                  <a:srgbClr val="C00000"/>
                </a:solidFill>
              </a:rPr>
              <a:t>ϕ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51920" y="1885474"/>
            <a:ext cx="48965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Доказать, что</a:t>
            </a:r>
          </a:p>
          <a:p>
            <a:pPr algn="ctr">
              <a:defRPr/>
            </a:pPr>
            <a:r>
              <a:rPr lang="ru-RU" sz="2800" dirty="0" smtClean="0"/>
              <a:t> </a:t>
            </a: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sin(</a:t>
            </a:r>
            <a:r>
              <a:rPr lang="el-GR" sz="2800" dirty="0" smtClean="0">
                <a:solidFill>
                  <a:srgbClr val="C00000"/>
                </a:solidFill>
              </a:rPr>
              <a:t>ϕ</a:t>
            </a: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l-GR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sin(</a:t>
            </a:r>
            <a:r>
              <a:rPr lang="el-GR" sz="2800" dirty="0" smtClean="0">
                <a:solidFill>
                  <a:srgbClr val="C00000"/>
                </a:solidFill>
              </a:rPr>
              <a:t>ϒ</a:t>
            </a:r>
            <a:r>
              <a:rPr lang="en-US" sz="2800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>
              <a:defRPr/>
            </a:pP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395536" y="3573016"/>
            <a:ext cx="835292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Доказательство:</a:t>
            </a: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Сумма углов треугольника 180 градусов, значит </a:t>
            </a:r>
            <a:r>
              <a:rPr lang="el-GR" b="1" dirty="0" smtClean="0">
                <a:solidFill>
                  <a:schemeClr val="tx2">
                    <a:lumMod val="75000"/>
                  </a:schemeClr>
                </a:solidFill>
              </a:rPr>
              <a:t>ϕ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l-GR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=180-</a:t>
            </a:r>
            <a:r>
              <a:rPr lang="el-GR" b="1" dirty="0" smtClean="0">
                <a:solidFill>
                  <a:schemeClr val="tx2">
                    <a:lumMod val="75000"/>
                  </a:schemeClr>
                </a:solidFill>
              </a:rPr>
              <a:t>ϒ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.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Тогда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sin(</a:t>
            </a:r>
            <a:r>
              <a:rPr lang="el-GR" b="1" dirty="0">
                <a:solidFill>
                  <a:schemeClr val="tx2">
                    <a:lumMod val="75000"/>
                  </a:schemeClr>
                </a:solidFill>
              </a:rPr>
              <a:t>ϕ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l-GR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sin(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180-</a:t>
            </a:r>
            <a:r>
              <a:rPr lang="el-GR" b="1" dirty="0">
                <a:solidFill>
                  <a:schemeClr val="tx2">
                    <a:lumMod val="75000"/>
                  </a:schemeClr>
                </a:solidFill>
              </a:rPr>
              <a:t>ϒ 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 По формулам приведения получаем </a:t>
            </a:r>
            <a:r>
              <a:rPr lang="en-US" b="1" dirty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sin(</a:t>
            </a:r>
            <a:r>
              <a:rPr lang="el-GR" b="1" dirty="0">
                <a:solidFill>
                  <a:schemeClr val="tx2">
                    <a:lumMod val="75000"/>
                  </a:schemeClr>
                </a:solidFill>
              </a:rPr>
              <a:t>ϒ</a:t>
            </a:r>
            <a:r>
              <a:rPr lang="en-US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Выразили сумму углов через третий угол треугольника по теореме о сумме углов в треугольнике и получили:</a:t>
            </a:r>
          </a:p>
          <a:p>
            <a:endParaRPr lang="ru-RU" b="1" dirty="0" smtClean="0">
              <a:solidFill>
                <a:schemeClr val="tx2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ru-RU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sin(</a:t>
            </a:r>
            <a:r>
              <a:rPr lang="el-GR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ϕ</a:t>
            </a:r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+</a:t>
            </a:r>
            <a:r>
              <a:rPr lang="el-GR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α</a:t>
            </a:r>
            <a:r>
              <a:rPr lang="en-US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=</a:t>
            </a:r>
            <a:r>
              <a:rPr lang="en-US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sin(</a:t>
            </a:r>
            <a:r>
              <a:rPr lang="el-GR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ϒ</a:t>
            </a:r>
            <a:r>
              <a:rPr lang="en-US" sz="2800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ru-RU" sz="2800" b="1" dirty="0">
              <a:solidFill>
                <a:srgbClr val="7030A0"/>
              </a:solidFill>
              <a:latin typeface="Arial" pitchFamily="34" charset="0"/>
              <a:cs typeface="Arial" pitchFamily="34" charset="0"/>
            </a:endParaRPr>
          </a:p>
          <a:p>
            <a:pPr algn="ctr"/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Что и требовалось доказать.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284757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chemeClr val="tx2">
                    <a:lumMod val="75000"/>
                  </a:schemeClr>
                </a:solidFill>
              </a:rPr>
              <a:t>Первое условие, которое надлежит выполнять в математике, - это быть точным, второе - быть ясным и, насколько можно, простым. </a:t>
            </a:r>
            <a:endParaRPr lang="ru-RU" sz="3600" b="1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chemeClr val="tx2">
                  <a:lumMod val="75000"/>
                </a:schemeClr>
              </a:solidFill>
            </a:endParaRPr>
          </a:p>
          <a:p>
            <a:pPr marL="0" indent="0" algn="r">
              <a:buNone/>
            </a:pPr>
            <a:r>
              <a:rPr lang="ru-RU" dirty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b="1" dirty="0" err="1" smtClean="0"/>
              <a:t>Лаза́р</a:t>
            </a:r>
            <a:r>
              <a:rPr lang="ru-RU" b="1" dirty="0" smtClean="0"/>
              <a:t> </a:t>
            </a:r>
            <a:r>
              <a:rPr lang="ru-RU" b="1" dirty="0"/>
              <a:t>Карно́</a:t>
            </a:r>
            <a:r>
              <a:rPr lang="ru-RU" dirty="0"/>
              <a:t> 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/>
              <a:t> </a:t>
            </a:r>
            <a:r>
              <a:rPr lang="ru-RU" sz="2400" dirty="0">
                <a:hlinkClick r:id="rId2" tooltip="1753 год"/>
              </a:rPr>
              <a:t>1753</a:t>
            </a:r>
            <a:r>
              <a:rPr lang="ru-RU" sz="2400" dirty="0"/>
              <a:t>- </a:t>
            </a:r>
            <a:r>
              <a:rPr lang="ru-RU" sz="2400" dirty="0" smtClean="0">
                <a:hlinkClick r:id="rId3" tooltip="1823 год"/>
              </a:rPr>
              <a:t>1823</a:t>
            </a:r>
            <a:r>
              <a:rPr lang="ru-RU" sz="2400" dirty="0" smtClean="0"/>
              <a:t>  </a:t>
            </a:r>
            <a:r>
              <a:rPr lang="ru-RU" sz="2400" dirty="0" smtClean="0">
                <a:hlinkClick r:id="rId4" tooltip="Франция"/>
              </a:rPr>
              <a:t>французский</a:t>
            </a:r>
            <a:r>
              <a:rPr lang="ru-RU" sz="2400" dirty="0"/>
              <a:t> государственный и военный деятель, инженер и </a:t>
            </a:r>
            <a:r>
              <a:rPr lang="ru-RU" sz="2400" dirty="0" smtClean="0"/>
              <a:t>учёный.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48880"/>
            <a:ext cx="2547739" cy="348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="" xmlns:p14="http://schemas.microsoft.com/office/powerpoint/2010/main" val="396312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acer\Desktop\2013\уроки\10 кл-алгебра\ФОРМУЛЫприведения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32656" y="11378"/>
            <a:ext cx="11942375" cy="694601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86408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" name="Picture 2" descr="C:\Users\acer\Desktop\2013\уроки\10 кл-алгебра\реш1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7290" y="0"/>
            <a:ext cx="9655833" cy="68580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cer\Desktop\2013\уроки\10 кл-алгебра\реш2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2536" y="0"/>
            <a:ext cx="9721080" cy="695739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28517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/>
              <a:t>Групповая работа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0"/>
                <a:ext cx="8229600" cy="836712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 smtClean="0">
                    <a:solidFill>
                      <a:schemeClr val="tx2"/>
                    </a:solidFill>
                  </a:rPr>
                  <a:t>Соедини стрелками</a:t>
                </a:r>
                <a:r>
                  <a:rPr lang="en-US" dirty="0">
                    <a:solidFill>
                      <a:schemeClr val="tx2"/>
                    </a:solidFill>
                  </a:rPr>
                  <a:t>(</a:t>
                </a:r>
                <a:r>
                  <a:rPr lang="en-US" b="1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el-GR" b="1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&lt;α&lt;</a:t>
                </a:r>
                <a:r>
                  <a:rPr lang="en-US" b="1" dirty="0">
                    <a:solidFill>
                      <a:srgbClr val="7030A0"/>
                    </a:solidFill>
                  </a:rPr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П</m:t>
                        </m:r>
                      </m:num>
                      <m:den>
                        <m:r>
                          <a:rPr lang="ru-RU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)</a:t>
                </a:r>
                <a:endParaRPr lang="ru-RU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0"/>
                <a:ext cx="8229600" cy="836712"/>
              </a:xfrm>
              <a:blipFill rotWithShape="1">
                <a:blip r:embed="rId3" cstate="print"/>
                <a:stretch>
                  <a:fillRect t="-5839" b="-24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1828611332"/>
                  </p:ext>
                </p:extLst>
              </p:nvPr>
            </p:nvGraphicFramePr>
            <p:xfrm>
              <a:off x="0" y="908721"/>
              <a:ext cx="9144000" cy="5823369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4572000"/>
                    <a:gridCol w="4572000"/>
                  </a:tblGrid>
                  <a:tr h="11340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1340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Sin(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-Sin(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21054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-Cos(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21054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1340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Ctg(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-Cos(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1828611332"/>
                  </p:ext>
                </p:extLst>
              </p:nvPr>
            </p:nvGraphicFramePr>
            <p:xfrm>
              <a:off x="0" y="908721"/>
              <a:ext cx="9144000" cy="5823369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4572000"/>
                    <a:gridCol w="4572000"/>
                  </a:tblGrid>
                  <a:tr h="113409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6989" r="-100000" b="-4139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13409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06989" r="-100000" b="-3139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-Sin(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21054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-Cos(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21054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13409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420430" r="-100000" b="-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-Cos(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="" xmlns:p14="http://schemas.microsoft.com/office/powerpoint/2010/main" val="2822147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395536" y="0"/>
                <a:ext cx="8229600" cy="836712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 smtClean="0">
                    <a:solidFill>
                      <a:schemeClr val="tx2"/>
                    </a:solidFill>
                  </a:rPr>
                  <a:t>Соедини стрелками</a:t>
                </a:r>
                <a:r>
                  <a:rPr lang="en-US" dirty="0">
                    <a:solidFill>
                      <a:schemeClr val="tx2"/>
                    </a:solidFill>
                  </a:rPr>
                  <a:t>(</a:t>
                </a:r>
                <a:r>
                  <a:rPr lang="en-US" b="1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el-GR" b="1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&lt;α&lt;</a:t>
                </a:r>
                <a:r>
                  <a:rPr lang="en-US" b="1" dirty="0">
                    <a:solidFill>
                      <a:srgbClr val="7030A0"/>
                    </a:solidFill>
                  </a:rPr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П</m:t>
                        </m:r>
                      </m:num>
                      <m:den>
                        <m:r>
                          <a:rPr lang="ru-RU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)</a:t>
                </a:r>
                <a:endParaRPr lang="ru-RU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395536" y="0"/>
                <a:ext cx="8229600" cy="836712"/>
              </a:xfrm>
              <a:blipFill rotWithShape="1">
                <a:blip r:embed="rId3" cstate="print"/>
                <a:stretch>
                  <a:fillRect t="-5839" b="-2481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738192057"/>
                  </p:ext>
                </p:extLst>
              </p:nvPr>
            </p:nvGraphicFramePr>
            <p:xfrm>
              <a:off x="0" y="908721"/>
              <a:ext cx="9144000" cy="5823369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4572000"/>
                    <a:gridCol w="4572000"/>
                  </a:tblGrid>
                  <a:tr h="11340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1340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Sin(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-Sin(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21054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-Cos(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21054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134095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Ctg(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-Cos(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738192057"/>
                  </p:ext>
                </p:extLst>
              </p:nvPr>
            </p:nvGraphicFramePr>
            <p:xfrm>
              <a:off x="0" y="908721"/>
              <a:ext cx="9144000" cy="5823369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4572000"/>
                    <a:gridCol w="4572000"/>
                  </a:tblGrid>
                  <a:tr h="113409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6989" r="-100000" b="-4139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13409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106989" r="-100000" b="-31397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-Sin(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21054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-Cos(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210542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 smtClean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  <a:p>
                          <a:pPr algn="ctr"/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134095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t="-420430" r="-100000" b="-53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-Cos(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cxnSp>
        <p:nvCxnSpPr>
          <p:cNvPr id="8" name="Прямая со стрелкой 7"/>
          <p:cNvCxnSpPr/>
          <p:nvPr/>
        </p:nvCxnSpPr>
        <p:spPr>
          <a:xfrm>
            <a:off x="3275856" y="2276872"/>
            <a:ext cx="2736304" cy="122413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>
            <a:off x="3253273" y="1199321"/>
            <a:ext cx="2736304" cy="122413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3253273" y="3501008"/>
            <a:ext cx="2758887" cy="2592288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flipV="1">
            <a:off x="3131840" y="1052736"/>
            <a:ext cx="3024336" cy="3744416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V="1">
            <a:off x="3131840" y="4653136"/>
            <a:ext cx="2857737" cy="1440160"/>
          </a:xfrm>
          <a:prstGeom prst="straightConnector1">
            <a:avLst/>
          </a:prstGeom>
          <a:ln w="762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116682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="" xmlns:a14="http://schemas.microsoft.com/office/drawing/2010/main"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691680" y="116632"/>
                <a:ext cx="6141368" cy="836712"/>
              </a:xfrm>
            </p:spPr>
            <p:txBody>
              <a:bodyPr>
                <a:normAutofit fontScale="90000"/>
              </a:bodyPr>
              <a:lstStyle/>
              <a:p>
                <a:r>
                  <a:rPr lang="ru-RU" dirty="0" smtClean="0">
                    <a:solidFill>
                      <a:schemeClr val="tx2"/>
                    </a:solidFill>
                  </a:rPr>
                  <a:t>Найди ошибки</a:t>
                </a:r>
                <a:r>
                  <a:rPr lang="en-US" dirty="0" smtClean="0">
                    <a:solidFill>
                      <a:schemeClr val="tx2"/>
                    </a:solidFill>
                  </a:rPr>
                  <a:t> (</a:t>
                </a:r>
                <a:r>
                  <a:rPr lang="en-US" b="1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0</a:t>
                </a:r>
                <a:r>
                  <a:rPr lang="el-GR" b="1" dirty="0">
                    <a:solidFill>
                      <a:srgbClr val="7030A0"/>
                    </a:solidFill>
                    <a:latin typeface="Arial" pitchFamily="34" charset="0"/>
                    <a:cs typeface="Arial" pitchFamily="34" charset="0"/>
                  </a:rPr>
                  <a:t>&lt;α&lt;</a:t>
                </a:r>
                <a:r>
                  <a:rPr lang="en-US" b="1" dirty="0">
                    <a:solidFill>
                      <a:srgbClr val="7030A0"/>
                    </a:solidFill>
                  </a:rPr>
                  <a:t/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srgbClr val="7030A0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П</m:t>
                        </m:r>
                      </m:num>
                      <m:den>
                        <m:r>
                          <a:rPr lang="ru-RU" b="1" i="1">
                            <a:solidFill>
                              <a:srgbClr val="7030A0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>
                    <a:solidFill>
                      <a:schemeClr val="tx2"/>
                    </a:solidFill>
                  </a:rPr>
                  <a:t>)</a:t>
                </a:r>
                <a:endParaRPr lang="ru-RU" dirty="0">
                  <a:solidFill>
                    <a:schemeClr val="tx2"/>
                  </a:solidFill>
                </a:endParaRPr>
              </a:p>
            </p:txBody>
          </p:sp>
        </mc:Choice>
        <mc:Fallback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691680" y="116632"/>
                <a:ext cx="6141368" cy="836712"/>
              </a:xfrm>
              <a:blipFill rotWithShape="1">
                <a:blip r:embed="rId3" cstate="print"/>
                <a:stretch>
                  <a:fillRect t="-5109" b="-2554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842205713"/>
                  </p:ext>
                </p:extLst>
              </p:nvPr>
            </p:nvGraphicFramePr>
            <p:xfrm>
              <a:off x="467544" y="1124744"/>
              <a:ext cx="3744416" cy="5155433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3744416"/>
                  </a:tblGrid>
                  <a:tr h="1098097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=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 -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100060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sin(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=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/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334661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sin(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 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=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-sin(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831341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)=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6793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)=-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4" name="Объект 3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842205713"/>
                  </p:ext>
                </p:extLst>
              </p:nvPr>
            </p:nvGraphicFramePr>
            <p:xfrm>
              <a:off x="467544" y="1124744"/>
              <a:ext cx="3744416" cy="5155433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3744416"/>
                  </a:tblGrid>
                  <a:tr h="1098097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63" t="-556" b="-377222"/>
                          </a:stretch>
                        </a:blipFill>
                      </a:tcPr>
                    </a:tc>
                  </a:tr>
                  <a:tr h="1100060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63" t="-100556" b="-277222"/>
                          </a:stretch>
                        </a:blipFill>
                      </a:tcPr>
                    </a:tc>
                  </a:tr>
                  <a:tr h="1334661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sin(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 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=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-sin(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831341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)=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791274">
                    <a:tc>
                      <a:txBody>
                        <a:bodyPr/>
                        <a:lstStyle/>
                        <a:p>
                          <a:endParaRPr lang="ru-RU"/>
                        </a:p>
                      </a:txBody>
                      <a:tcPr>
                        <a:blipFill rotWithShape="1">
                          <a:blip r:embed="rId4"/>
                          <a:stretch>
                            <a:fillRect l="-163" t="-550769" b="-10769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>
        <mc:Choice xmlns="" xmlns:a14="http://schemas.microsoft.com/office/drawing/2010/main" Requires="a14"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182782188"/>
                  </p:ext>
                </p:extLst>
              </p:nvPr>
            </p:nvGraphicFramePr>
            <p:xfrm>
              <a:off x="4716016" y="1124744"/>
              <a:ext cx="3744416" cy="5115548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3744416"/>
                  </a:tblGrid>
                  <a:tr h="1170106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! 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=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 -sin(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10006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! sin(</a:t>
                          </a:r>
                          <a14:m>
                            <m:oMath xmlns:m="http://schemas.openxmlformats.org/officeDocument/2006/math">
                              <m:f>
                                <m:fPr>
                                  <m:ctrlPr>
                                    <a:rPr lang="en-US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𝟑</m:t>
                                  </m:r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П</m:t>
                                  </m:r>
                                </m:num>
                                <m:den>
                                  <m:r>
                                    <a:rPr lang="ru-RU" sz="3200" b="1" i="1" smtClean="0">
                                      <a:solidFill>
                                        <a:srgbClr val="7030A0"/>
                                      </a:solidFill>
                                      <a:latin typeface="Cambria Math"/>
                                    </a:rPr>
                                    <m:t>𝟐</m:t>
                                  </m:r>
                                </m:den>
                              </m:f>
                            </m:oMath>
                          </a14:m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=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cos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1334661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831341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! 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)=-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6793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>
          <p:graphicFrame>
            <p:nvGraphicFramePr>
              <p:cNvPr id="3" name="Таблица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a14="http://schemas.microsoft.com/office/drawing/2010/main" xmlns="" xmlns:p14="http://schemas.microsoft.com/office/powerpoint/2010/main" val="3182782188"/>
                  </p:ext>
                </p:extLst>
              </p:nvPr>
            </p:nvGraphicFramePr>
            <p:xfrm>
              <a:off x="4716016" y="1124744"/>
              <a:ext cx="3744416" cy="5115548"/>
            </p:xfrm>
            <a:graphic>
              <a:graphicData uri="http://schemas.openxmlformats.org/drawingml/2006/table">
                <a:tbl>
                  <a:tblPr firstRow="1" bandRow="1">
                    <a:tableStyleId>{22838BEF-8BB2-4498-84A7-C5851F593DF1}</a:tableStyleId>
                  </a:tblPr>
                  <a:tblGrid>
                    <a:gridCol w="3744416"/>
                  </a:tblGrid>
                  <a:tr h="1170106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63" t="-521" b="-345313"/>
                          </a:stretch>
                        </a:blipFill>
                      </a:tcPr>
                    </a:tc>
                  </a:tr>
                  <a:tr h="1100060">
                    <a:tc>
                      <a:txBody>
                        <a:bodyPr/>
                        <a:lstStyle/>
                        <a:p>
                          <a:endParaRPr lang="ru-RU" dirty="0"/>
                        </a:p>
                      </a:txBody>
                      <a:tcPr>
                        <a:blipFill rotWithShape="1">
                          <a:blip r:embed="rId5"/>
                          <a:stretch>
                            <a:fillRect l="-163" t="-107222" b="-268333"/>
                          </a:stretch>
                        </a:blipFill>
                      </a:tcPr>
                    </a:tc>
                  </a:tr>
                  <a:tr h="1334661"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831341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! 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ru-RU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п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-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)=-</a:t>
                          </a:r>
                          <a:r>
                            <a:rPr lang="en-US" sz="3200" b="1" dirty="0" err="1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tg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(</a:t>
                          </a:r>
                          <a:r>
                            <a:rPr lang="el-GR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α</a:t>
                          </a:r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)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  <a:tr h="6793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3200" b="1" dirty="0" smtClean="0">
                              <a:solidFill>
                                <a:srgbClr val="7030A0"/>
                              </a:solidFill>
                              <a:latin typeface="Arial" pitchFamily="34" charset="0"/>
                              <a:cs typeface="Arial" pitchFamily="34" charset="0"/>
                            </a:rPr>
                            <a:t>+</a:t>
                          </a:r>
                          <a:endParaRPr lang="ru-RU" sz="3200" b="1" dirty="0">
                            <a:solidFill>
                              <a:srgbClr val="7030A0"/>
                            </a:solidFill>
                            <a:latin typeface="Arial" pitchFamily="34" charset="0"/>
                            <a:cs typeface="Arial" pitchFamily="34" charset="0"/>
                          </a:endParaRPr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="" xmlns:p14="http://schemas.microsoft.com/office/powerpoint/2010/main" val="2830108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76</TotalTime>
  <Words>319</Words>
  <Application>Microsoft Office PowerPoint</Application>
  <PresentationFormat>Экран (4:3)</PresentationFormat>
  <Paragraphs>73</Paragraphs>
  <Slides>12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Формулы приведения</vt:lpstr>
      <vt:lpstr>Слайд 2</vt:lpstr>
      <vt:lpstr>Слайд 3</vt:lpstr>
      <vt:lpstr>Слайд 4</vt:lpstr>
      <vt:lpstr>Слайд 5</vt:lpstr>
      <vt:lpstr>Слайд 6</vt:lpstr>
      <vt:lpstr> </vt:lpstr>
      <vt:lpstr> </vt:lpstr>
      <vt:lpstr> </vt:lpstr>
      <vt:lpstr>№534. Доказать, что синус суммы двух внутренних углов треугольника равен синусу его третьего угла.</vt:lpstr>
      <vt:lpstr>№534. Доказать, что синус суммы двух внутренних углов треугольника равен синусу его третьего угла.</vt:lpstr>
      <vt:lpstr>№534. Доказать, что синус суммы двух внутренних углов треугольника равен синусу его третьего угла.</vt:lpstr>
    </vt:vector>
  </TitlesOfParts>
  <Company>kab24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Формулы приведения</dc:title>
  <dc:creator>Гость</dc:creator>
  <cp:lastModifiedBy>User</cp:lastModifiedBy>
  <cp:revision>10</cp:revision>
  <dcterms:created xsi:type="dcterms:W3CDTF">2005-01-01T14:42:01Z</dcterms:created>
  <dcterms:modified xsi:type="dcterms:W3CDTF">2014-10-29T12:32:28Z</dcterms:modified>
</cp:coreProperties>
</file>