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87" r:id="rId2"/>
    <p:sldId id="289" r:id="rId3"/>
    <p:sldId id="256" r:id="rId4"/>
    <p:sldId id="291" r:id="rId5"/>
    <p:sldId id="281" r:id="rId6"/>
    <p:sldId id="263" r:id="rId7"/>
    <p:sldId id="267" r:id="rId8"/>
    <p:sldId id="280" r:id="rId9"/>
    <p:sldId id="272" r:id="rId10"/>
    <p:sldId id="273" r:id="rId11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97" autoAdjust="0"/>
    <p:restoredTop sz="94660"/>
  </p:normalViewPr>
  <p:slideViewPr>
    <p:cSldViewPr>
      <p:cViewPr>
        <p:scale>
          <a:sx n="70" d="100"/>
          <a:sy n="70" d="100"/>
        </p:scale>
        <p:origin x="-30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0CE345-84B7-49C9-AAAF-D3B119629426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2FB44A-3D0A-4825-9D1C-CC7CFB3B95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02350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E9F76-E574-4DBA-B5E9-6DECEEE91F64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4E9F9BC-EA42-4345-A563-04F24AF99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E9F76-E574-4DBA-B5E9-6DECEEE91F64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9F9BC-EA42-4345-A563-04F24AF99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E9F76-E574-4DBA-B5E9-6DECEEE91F64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9F9BC-EA42-4345-A563-04F24AF99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E9F76-E574-4DBA-B5E9-6DECEEE91F64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9F9BC-EA42-4345-A563-04F24AF99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E9F76-E574-4DBA-B5E9-6DECEEE91F64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E9F9BC-EA42-4345-A563-04F24AF99E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E9F76-E574-4DBA-B5E9-6DECEEE91F64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9F9BC-EA42-4345-A563-04F24AF99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E9F76-E574-4DBA-B5E9-6DECEEE91F64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9F9BC-EA42-4345-A563-04F24AF99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E9F76-E574-4DBA-B5E9-6DECEEE91F64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9F9BC-EA42-4345-A563-04F24AF99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E9F76-E574-4DBA-B5E9-6DECEEE91F64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9F9BC-EA42-4345-A563-04F24AF99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E9F76-E574-4DBA-B5E9-6DECEEE91F64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9F9BC-EA42-4345-A563-04F24AF99E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E9F76-E574-4DBA-B5E9-6DECEEE91F64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4E9F9BC-EA42-4345-A563-04F24AF99E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021E9F76-E574-4DBA-B5E9-6DECEEE91F64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64E9F9BC-EA42-4345-A563-04F24AF99E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nsportal.ru/svechkova-anna-nikolaevna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08340" y="5661248"/>
            <a:ext cx="3270062" cy="389906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b="1" dirty="0" smtClean="0">
                <a:latin typeface="Cambria" panose="02040503050406030204" pitchFamily="18" charset="0"/>
              </a:rPr>
              <a:t>Урок русского языка в 6 классе</a:t>
            </a:r>
            <a:endParaRPr lang="ru-RU" b="1" dirty="0">
              <a:latin typeface="Cambria" panose="02040503050406030204" pitchFamily="18" charset="0"/>
            </a:endParaRPr>
          </a:p>
        </p:txBody>
      </p:sp>
      <p:pic>
        <p:nvPicPr>
          <p:cNvPr id="4" name="Picture 2" descr="C:\Users\A200-1M4\Desktop\Проект\4119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276872" y="1196752"/>
            <a:ext cx="2346089" cy="2921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Девичьи посиделки : LiveInternet - Российский Сервис...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182"/>
          <a:stretch/>
        </p:blipFill>
        <p:spPr bwMode="auto">
          <a:xfrm>
            <a:off x="107504" y="353405"/>
            <a:ext cx="1806278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720060" y="908720"/>
            <a:ext cx="49563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cap="all" spc="-80" dirty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rPr>
              <a:t>Неизвестное</a:t>
            </a:r>
            <a:endParaRPr lang="ru-RU" sz="1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707904" y="2272940"/>
            <a:ext cx="36724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cap="all" spc="-80" dirty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rPr>
              <a:t>Новое</a:t>
            </a:r>
            <a:endParaRPr lang="ru-RU" sz="1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707904" y="3645024"/>
            <a:ext cx="38884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spc="-80" dirty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rPr>
              <a:t>Очевидное</a:t>
            </a:r>
            <a:endParaRPr lang="ru-RU" sz="1200" dirty="0"/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2360740" y="5813648"/>
            <a:ext cx="3270062" cy="389906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0" kern="1200" cap="all" spc="12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smtClean="0">
                <a:latin typeface="Cambria" panose="02040503050406030204" pitchFamily="18" charset="0"/>
              </a:rPr>
              <a:t>Урок русского языка в 6 классе</a:t>
            </a:r>
            <a:endParaRPr lang="ru-RU" b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066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  <p:bldP spid="8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>
                <a:latin typeface="Cambria" panose="02040503050406030204" pitchFamily="18" charset="0"/>
                <a:cs typeface="Times New Roman" pitchFamily="18" charset="0"/>
              </a:rPr>
              <a:t>Спасибо за урок </a:t>
            </a:r>
            <a:endParaRPr lang="ru-RU" sz="4400" b="1" dirty="0">
              <a:latin typeface="Cambria" panose="02040503050406030204" pitchFamily="18" charset="0"/>
              <a:cs typeface="Times New Roman" pitchFamily="18" charset="0"/>
            </a:endParaRPr>
          </a:p>
        </p:txBody>
      </p:sp>
      <p:sp>
        <p:nvSpPr>
          <p:cNvPr id="4" name="Улыбающееся лицо 3"/>
          <p:cNvSpPr/>
          <p:nvPr/>
        </p:nvSpPr>
        <p:spPr>
          <a:xfrm>
            <a:off x="2928926" y="3214686"/>
            <a:ext cx="3000396" cy="2500330"/>
          </a:xfrm>
          <a:prstGeom prst="smileyFace">
            <a:avLst>
              <a:gd name="adj" fmla="val 4653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1520" y="44624"/>
            <a:ext cx="835292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	</a:t>
            </a:r>
            <a:r>
              <a:rPr lang="ru-RU" sz="24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Петя Петров бодро шагал навстречу знаниям. По пути в школу ему предстояло преодолеть дорогу. На перекрестке, регулируемом _____________________, он остановился. Горел красный сигнал.</a:t>
            </a:r>
          </a:p>
          <a:p>
            <a:pPr algn="just"/>
            <a:r>
              <a:rPr lang="ru-RU" sz="24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	Вдруг Петя заметил двух приятелей, переходящих ___________________________________. В это время автомобиль, мчащийся _______________________________________ , приближался. Водитель, управлявший ____________________, резко затормозил. Мальчики вернулись на тротуар.</a:t>
            </a:r>
          </a:p>
          <a:p>
            <a:pPr algn="just"/>
            <a:r>
              <a:rPr lang="ru-RU" sz="24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	Когда загорелся зеленый сигнал светофора, Петя, ________________________________ не нарушавший __________________________________________, перешел дорогу по «зебре», обозначенной ___________________________.</a:t>
            </a:r>
          </a:p>
          <a:p>
            <a:pPr algn="just"/>
            <a:r>
              <a:rPr lang="ru-RU" sz="2400" b="1" dirty="0">
                <a:solidFill>
                  <a:srgbClr val="000000"/>
                </a:solidFill>
                <a:latin typeface="Cambria" panose="02040503050406030204" pitchFamily="18" charset="0"/>
              </a:rPr>
              <a:t>	Д</a:t>
            </a:r>
            <a:r>
              <a:rPr lang="ru-RU" sz="24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о школы было рукой подать. Начинался новый учебный день.</a:t>
            </a:r>
            <a:endParaRPr lang="ru-RU" sz="24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1520" y="5676935"/>
            <a:ext cx="83529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Слова для справок: НА БОЛЬШОЙ СКОРОСТИ, ПРАВИЛ ДОРОЖНОГО ДВИЖЕНИЯ, СВЕТОФОРОМ, МАШИНОЙ, ДОРОГУ НА  КРАСНЫЙ СВЕТ, НИКОГДА, НА АСФАЛЬТЕ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7389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1520" y="476672"/>
            <a:ext cx="835292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latin typeface="Cambria" panose="02040503050406030204" pitchFamily="18" charset="0"/>
              </a:rPr>
              <a:t>	</a:t>
            </a:r>
            <a:r>
              <a:rPr lang="ru-RU" sz="2400" b="1" dirty="0" smtClean="0">
                <a:latin typeface="Cambria" panose="02040503050406030204" pitchFamily="18" charset="0"/>
              </a:rPr>
              <a:t>Петя Петров бодро шагал навстречу знаниям. По дороге в школу ему предстояло преодолеть дорогу. На перекрестке, </a:t>
            </a:r>
            <a:r>
              <a:rPr lang="ru-RU" sz="24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регулируемом светофором</a:t>
            </a:r>
            <a:r>
              <a:rPr lang="ru-RU" sz="2400" b="1" dirty="0" smtClean="0">
                <a:latin typeface="Cambria" panose="02040503050406030204" pitchFamily="18" charset="0"/>
              </a:rPr>
              <a:t>, он остановился. Горел красный сигнал.</a:t>
            </a:r>
          </a:p>
          <a:p>
            <a:pPr algn="just"/>
            <a:r>
              <a:rPr lang="ru-RU" sz="2400" b="1" dirty="0" smtClean="0">
                <a:latin typeface="Cambria" panose="02040503050406030204" pitchFamily="18" charset="0"/>
              </a:rPr>
              <a:t>	Вдруг Петя заметил двух приятелей, переходящих дорогу на красный свет. В это время автомобиль, мчащийся на огромной скорости, приближался. Водитель, </a:t>
            </a:r>
            <a:r>
              <a:rPr lang="ru-RU" sz="24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управлявший машиной</a:t>
            </a:r>
            <a:r>
              <a:rPr lang="ru-RU" sz="2400" b="1" dirty="0" smtClean="0">
                <a:latin typeface="Cambria" panose="02040503050406030204" pitchFamily="18" charset="0"/>
              </a:rPr>
              <a:t>, резко затормозил. Мальчики вернулись на тротуар.</a:t>
            </a:r>
          </a:p>
          <a:p>
            <a:pPr algn="just"/>
            <a:r>
              <a:rPr lang="ru-RU" sz="2400" b="1" dirty="0" smtClean="0">
                <a:latin typeface="Cambria" panose="02040503050406030204" pitchFamily="18" charset="0"/>
              </a:rPr>
              <a:t>	Когда загорелся зеленый сигнал светофора, Петя, никогда не нарушавший правила дорожного движения, перешел дорогу по </a:t>
            </a:r>
            <a:r>
              <a:rPr lang="ru-RU" sz="2400" b="1" dirty="0" smtClean="0">
                <a:latin typeface="Cambria" panose="02040503050406030204" pitchFamily="18" charset="0"/>
              </a:rPr>
              <a:t>«зебре</a:t>
            </a:r>
            <a:r>
              <a:rPr lang="ru-RU" sz="2400" b="1" dirty="0" smtClean="0">
                <a:latin typeface="Cambria" panose="02040503050406030204" pitchFamily="18" charset="0"/>
              </a:rPr>
              <a:t>», </a:t>
            </a:r>
            <a:r>
              <a:rPr lang="ru-RU" sz="24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обозначенной на асфальте.</a:t>
            </a:r>
          </a:p>
          <a:p>
            <a:pPr algn="just"/>
            <a:r>
              <a:rPr lang="ru-RU" sz="2400" b="1" dirty="0">
                <a:latin typeface="Cambria" panose="02040503050406030204" pitchFamily="18" charset="0"/>
              </a:rPr>
              <a:t>	Д</a:t>
            </a:r>
            <a:r>
              <a:rPr lang="ru-RU" sz="2400" b="1" dirty="0" smtClean="0">
                <a:latin typeface="Cambria" panose="02040503050406030204" pitchFamily="18" charset="0"/>
              </a:rPr>
              <a:t>о школы было рукой подать. Начинался новый учебный день.</a:t>
            </a:r>
            <a:endParaRPr lang="ru-RU" sz="2400" b="1" dirty="0">
              <a:latin typeface="Cambria" panose="0204050305040603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1520" y="476672"/>
            <a:ext cx="835292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	</a:t>
            </a:r>
            <a:r>
              <a:rPr lang="ru-RU" sz="24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Петя Петров бодро шагал навстречу знаниям. По дороге в школу ему предстояло преодолеть дорогу. На перекрестке, </a:t>
            </a:r>
            <a:r>
              <a:rPr lang="ru-RU" sz="24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регулируемом светофором</a:t>
            </a:r>
            <a:r>
              <a:rPr lang="ru-RU" sz="24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, он остановился. Горел красный сигнал.</a:t>
            </a:r>
          </a:p>
          <a:p>
            <a:pPr algn="just"/>
            <a:r>
              <a:rPr lang="ru-RU" sz="24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	Вдруг Петя заметил двух приятелей, переходящих дорогу на красный свет. В это время автомобиль, мчащийся на огромной скорости, приближался. Водитель, </a:t>
            </a:r>
            <a:r>
              <a:rPr lang="ru-RU" sz="24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управлявший машиной</a:t>
            </a:r>
            <a:r>
              <a:rPr lang="ru-RU" sz="24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, резко затормозил. Мальчики вернулись на тротуар.</a:t>
            </a:r>
          </a:p>
          <a:p>
            <a:pPr algn="just"/>
            <a:r>
              <a:rPr lang="ru-RU" sz="24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	Когда загорелся зеленый сигнал светофора, Петя, </a:t>
            </a:r>
            <a:r>
              <a:rPr lang="ru-RU" sz="2400" b="1" dirty="0" smtClean="0">
                <a:solidFill>
                  <a:srgbClr val="00B050"/>
                </a:solidFill>
                <a:latin typeface="Cambria" panose="02040503050406030204" pitchFamily="18" charset="0"/>
              </a:rPr>
              <a:t>никогда не нарушавший правила дорожного движения,</a:t>
            </a:r>
            <a:r>
              <a:rPr lang="ru-RU" sz="24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 перешел дорогу по «Зебре», </a:t>
            </a:r>
            <a:r>
              <a:rPr lang="ru-RU" sz="24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обозначенной на асфальте.</a:t>
            </a:r>
          </a:p>
          <a:p>
            <a:pPr algn="just"/>
            <a:r>
              <a:rPr lang="ru-RU" sz="2400" b="1" dirty="0">
                <a:solidFill>
                  <a:srgbClr val="000000"/>
                </a:solidFill>
                <a:latin typeface="Cambria" panose="02040503050406030204" pitchFamily="18" charset="0"/>
              </a:rPr>
              <a:t>	Д</a:t>
            </a:r>
            <a:r>
              <a:rPr lang="ru-RU" sz="2400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о школы было рукой подать. Начинался новый учебный день.</a:t>
            </a:r>
            <a:endParaRPr lang="ru-RU" sz="2400" b="1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95178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Cambria" panose="02040503050406030204" pitchFamily="18" charset="0"/>
              </a:rPr>
              <a:t>Тема урока</a:t>
            </a:r>
            <a:endParaRPr lang="ru-RU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12241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b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Причастный оборот</a:t>
            </a:r>
            <a:endParaRPr lang="ru-RU" sz="5400" b="1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pic>
        <p:nvPicPr>
          <p:cNvPr id="1026" name="Picture 2" descr="Презентация :: The world of business in the Internet with BB / Мировой бизнес в интеренете с B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284985"/>
            <a:ext cx="2761532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43910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4848" y="62068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0070C0"/>
                </a:solidFill>
                <a:latin typeface="Cambria" panose="02040503050406030204" pitchFamily="18" charset="0"/>
              </a:rPr>
              <a:t/>
            </a:r>
            <a:br>
              <a:rPr lang="ru-RU" sz="2800" dirty="0" smtClean="0">
                <a:solidFill>
                  <a:srgbClr val="0070C0"/>
                </a:solidFill>
                <a:latin typeface="Cambria" panose="02040503050406030204" pitchFamily="18" charset="0"/>
              </a:rPr>
            </a:br>
            <a:r>
              <a:rPr lang="ru-RU" sz="2400" dirty="0" smtClean="0">
                <a:solidFill>
                  <a:srgbClr val="0070C0"/>
                </a:solidFill>
                <a:latin typeface="Cambria" panose="02040503050406030204" pitchFamily="18" charset="0"/>
              </a:rPr>
              <a:t>Прочитайте словосочетания</a:t>
            </a:r>
            <a:br>
              <a:rPr lang="ru-RU" sz="2400" dirty="0" smtClean="0">
                <a:solidFill>
                  <a:srgbClr val="0070C0"/>
                </a:solidFill>
                <a:latin typeface="Cambria" panose="02040503050406030204" pitchFamily="18" charset="0"/>
              </a:rPr>
            </a:br>
            <a:r>
              <a:rPr lang="ru-RU" sz="2400" dirty="0" smtClean="0">
                <a:solidFill>
                  <a:srgbClr val="0070C0"/>
                </a:solidFill>
                <a:latin typeface="Cambria" panose="02040503050406030204" pitchFamily="18" charset="0"/>
              </a:rPr>
              <a:t>Найдите и графически обозначьте причастные обороты</a:t>
            </a:r>
            <a:r>
              <a:rPr lang="ru-RU" sz="2800" dirty="0">
                <a:solidFill>
                  <a:srgbClr val="0070C0"/>
                </a:solidFill>
                <a:latin typeface="Cambria" panose="02040503050406030204" pitchFamily="18" charset="0"/>
              </a:rPr>
              <a:t/>
            </a:r>
            <a:br>
              <a:rPr lang="ru-RU" sz="2800" dirty="0">
                <a:solidFill>
                  <a:srgbClr val="0070C0"/>
                </a:solidFill>
                <a:latin typeface="Cambria" panose="02040503050406030204" pitchFamily="18" charset="0"/>
              </a:rPr>
            </a:br>
            <a:endParaRPr lang="ru-RU" sz="28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556792"/>
            <a:ext cx="820891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indent="-255905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</a:pPr>
            <a:r>
              <a:rPr lang="ru-RU" sz="2400" b="1" i="1" dirty="0">
                <a:solidFill>
                  <a:srgbClr val="000000"/>
                </a:solidFill>
                <a:latin typeface="Cambria" panose="02040503050406030204" pitchFamily="18" charset="0"/>
              </a:rPr>
              <a:t>Вышедшие </a:t>
            </a:r>
            <a:r>
              <a:rPr lang="ru-RU" sz="2400" b="1" i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пассажиры</a:t>
            </a:r>
          </a:p>
          <a:p>
            <a:pPr marL="365760" indent="-255905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</a:pPr>
            <a:r>
              <a:rPr lang="ru-RU" sz="2400" b="1" i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Идущий </a:t>
            </a:r>
            <a:r>
              <a:rPr lang="ru-RU" sz="2400" b="1" i="1" dirty="0">
                <a:solidFill>
                  <a:srgbClr val="000000"/>
                </a:solidFill>
                <a:latin typeface="Cambria" panose="02040503050406030204" pitchFamily="18" charset="0"/>
              </a:rPr>
              <a:t>по проезжей </a:t>
            </a:r>
            <a:r>
              <a:rPr lang="ru-RU" sz="2400" b="1" i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части</a:t>
            </a:r>
            <a:endParaRPr lang="ru-RU" dirty="0">
              <a:latin typeface="Cambria" panose="02040503050406030204" pitchFamily="18" charset="0"/>
              <a:ea typeface="Times New Roman"/>
            </a:endParaRPr>
          </a:p>
          <a:p>
            <a:pPr marL="365760" indent="-255905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</a:pPr>
            <a:r>
              <a:rPr lang="ru-RU" sz="2400" b="1" i="1" dirty="0">
                <a:solidFill>
                  <a:srgbClr val="000000"/>
                </a:solidFill>
                <a:latin typeface="Cambria" panose="02040503050406030204" pitchFamily="18" charset="0"/>
              </a:rPr>
              <a:t>Передвигающийся на </a:t>
            </a:r>
            <a:r>
              <a:rPr lang="ru-RU" sz="2400" b="1" i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велосипеде</a:t>
            </a:r>
            <a:endParaRPr lang="ru-RU" dirty="0">
              <a:latin typeface="Cambria" panose="02040503050406030204" pitchFamily="18" charset="0"/>
              <a:ea typeface="Times New Roman"/>
            </a:endParaRPr>
          </a:p>
          <a:p>
            <a:pPr marL="365760" indent="-255905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</a:pPr>
            <a:r>
              <a:rPr lang="ru-RU" sz="2400" b="1" i="1" dirty="0">
                <a:solidFill>
                  <a:srgbClr val="000000"/>
                </a:solidFill>
                <a:latin typeface="Cambria" panose="02040503050406030204" pitchFamily="18" charset="0"/>
              </a:rPr>
              <a:t>Запрещающие </a:t>
            </a:r>
            <a:r>
              <a:rPr lang="ru-RU" sz="2400" b="1" i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знаки</a:t>
            </a:r>
            <a:endParaRPr lang="ru-RU" dirty="0">
              <a:latin typeface="Cambria" panose="02040503050406030204" pitchFamily="18" charset="0"/>
              <a:ea typeface="Times New Roman"/>
            </a:endParaRPr>
          </a:p>
          <a:p>
            <a:pPr marL="365760" indent="-255905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</a:pPr>
            <a:r>
              <a:rPr lang="ru-RU" sz="2400" b="1" i="1" dirty="0">
                <a:solidFill>
                  <a:srgbClr val="000000"/>
                </a:solidFill>
                <a:latin typeface="Cambria" panose="02040503050406030204" pitchFamily="18" charset="0"/>
              </a:rPr>
              <a:t>Заметивший </a:t>
            </a:r>
            <a:r>
              <a:rPr lang="ru-RU" sz="2400" b="1" i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пешеходов</a:t>
            </a:r>
            <a:endParaRPr lang="ru-RU" dirty="0">
              <a:latin typeface="Cambria" panose="02040503050406030204" pitchFamily="18" charset="0"/>
              <a:ea typeface="Times New Roman"/>
            </a:endParaRPr>
          </a:p>
          <a:p>
            <a:pPr marL="365760" indent="-255905">
              <a:lnSpc>
                <a:spcPct val="150000"/>
              </a:lnSpc>
            </a:pPr>
            <a:r>
              <a:rPr lang="ru-RU" sz="2400" b="1" i="1" dirty="0">
                <a:solidFill>
                  <a:srgbClr val="000000"/>
                </a:solidFill>
                <a:latin typeface="Cambria" panose="02040503050406030204" pitchFamily="18" charset="0"/>
              </a:rPr>
              <a:t>Загоревшийся свет </a:t>
            </a:r>
            <a:endParaRPr lang="ru-RU" dirty="0">
              <a:latin typeface="Cambria" panose="02040503050406030204" pitchFamily="18" charset="0"/>
              <a:ea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82748"/>
            <a:ext cx="8258204" cy="1393041"/>
          </a:xfrm>
        </p:spPr>
        <p:txBody>
          <a:bodyPr>
            <a:noAutofit/>
          </a:bodyPr>
          <a:lstStyle/>
          <a:p>
            <a:pPr marL="0" indent="0">
              <a:lnSpc>
                <a:spcPct val="210000"/>
              </a:lnSpc>
              <a:buNone/>
            </a:pPr>
            <a:r>
              <a:rPr lang="ru-RU" sz="2800" b="1" dirty="0" smtClean="0"/>
              <a:t>Человек,</a:t>
            </a:r>
            <a:r>
              <a:rPr lang="ru-RU" sz="2800" b="1" dirty="0" smtClean="0">
                <a:solidFill>
                  <a:srgbClr val="FF0000"/>
                </a:solidFill>
              </a:rPr>
              <a:t>  </a:t>
            </a:r>
            <a:r>
              <a:rPr lang="ru-RU" sz="2800" b="1" dirty="0" smtClean="0"/>
              <a:t>соблюдающий </a:t>
            </a:r>
            <a:r>
              <a:rPr lang="ru-RU" sz="2800" b="1" dirty="0"/>
              <a:t>правила дорожного </a:t>
            </a:r>
            <a:r>
              <a:rPr lang="ru-RU" sz="2800" b="1" dirty="0" smtClean="0"/>
              <a:t>движения,</a:t>
            </a:r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/>
              <a:t>бережёт </a:t>
            </a:r>
            <a:r>
              <a:rPr lang="ru-RU" sz="2800" b="1" dirty="0"/>
              <a:t>свою жизнь и жизнь окружающих людей.</a:t>
            </a:r>
          </a:p>
          <a:p>
            <a:pPr marL="109728" indent="0">
              <a:buNone/>
            </a:pPr>
            <a:endParaRPr lang="ru-RU" sz="2000" dirty="0"/>
          </a:p>
          <a:p>
            <a:pPr marL="0" indent="0">
              <a:lnSpc>
                <a:spcPct val="200000"/>
              </a:lnSpc>
              <a:buNone/>
            </a:pPr>
            <a:endParaRPr lang="ru-RU" sz="2000" b="1" dirty="0"/>
          </a:p>
          <a:p>
            <a:pPr>
              <a:buNone/>
            </a:pPr>
            <a:endParaRPr lang="ru-RU" sz="2000" b="1" dirty="0"/>
          </a:p>
          <a:p>
            <a:pPr>
              <a:buNone/>
            </a:pPr>
            <a:endParaRPr lang="ru-RU" sz="2000" dirty="0"/>
          </a:p>
          <a:p>
            <a:pPr>
              <a:buNone/>
            </a:pPr>
            <a:r>
              <a:rPr lang="ru-RU" sz="2000" b="1" dirty="0" smtClean="0"/>
              <a:t>                                       </a:t>
            </a:r>
          </a:p>
          <a:p>
            <a:pPr>
              <a:buNone/>
            </a:pPr>
            <a:r>
              <a:rPr lang="ru-RU" sz="2000" dirty="0" smtClean="0"/>
              <a:t> </a:t>
            </a:r>
          </a:p>
          <a:p>
            <a:pPr>
              <a:buNone/>
            </a:pPr>
            <a:r>
              <a:rPr lang="ru-RU" sz="2000" dirty="0" smtClean="0"/>
              <a:t> </a:t>
            </a:r>
          </a:p>
          <a:p>
            <a:pPr>
              <a:buNone/>
            </a:pPr>
            <a:r>
              <a:rPr lang="ru-RU" sz="2000" dirty="0" smtClean="0"/>
              <a:t>                                         </a:t>
            </a:r>
            <a:endParaRPr lang="ru-RU" sz="2000" dirty="0"/>
          </a:p>
          <a:p>
            <a:pPr>
              <a:buNone/>
            </a:pPr>
            <a:r>
              <a:rPr lang="ru-RU" sz="2000" dirty="0" smtClean="0"/>
              <a:t>                                                    </a:t>
            </a:r>
          </a:p>
          <a:p>
            <a:pPr>
              <a:buNone/>
            </a:pPr>
            <a:r>
              <a:rPr lang="ru-RU" sz="2000" dirty="0"/>
              <a:t> </a:t>
            </a:r>
          </a:p>
          <a:p>
            <a:endParaRPr lang="ru-RU" sz="2000" dirty="0"/>
          </a:p>
        </p:txBody>
      </p:sp>
      <p:sp>
        <p:nvSpPr>
          <p:cNvPr id="10" name="Умножение 9"/>
          <p:cNvSpPr/>
          <p:nvPr/>
        </p:nvSpPr>
        <p:spPr>
          <a:xfrm>
            <a:off x="1042592" y="1783952"/>
            <a:ext cx="288032" cy="288032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4" name="Группа 13"/>
          <p:cNvGrpSpPr/>
          <p:nvPr/>
        </p:nvGrpSpPr>
        <p:grpSpPr>
          <a:xfrm>
            <a:off x="1659368" y="1587124"/>
            <a:ext cx="2664296" cy="409720"/>
            <a:chOff x="1763688" y="764705"/>
            <a:chExt cx="2664296" cy="409720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flipV="1">
              <a:off x="1763688" y="764705"/>
              <a:ext cx="0" cy="40972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1763688" y="764705"/>
              <a:ext cx="2664296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 стрелкой 16"/>
            <p:cNvCxnSpPr/>
            <p:nvPr/>
          </p:nvCxnSpPr>
          <p:spPr>
            <a:xfrm>
              <a:off x="4427984" y="764705"/>
              <a:ext cx="0" cy="40972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1875392" y="1217791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ЧТО ДЕЛАЮЩИЙ?</a:t>
            </a:r>
            <a:endParaRPr lang="ru-RU" dirty="0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2339752" y="1819956"/>
            <a:ext cx="0" cy="50405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4" descr="Штриховка для дошкольников / Дошкольники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1985" r="55169" b="65163"/>
          <a:stretch/>
        </p:blipFill>
        <p:spPr bwMode="auto">
          <a:xfrm>
            <a:off x="251520" y="3227282"/>
            <a:ext cx="2304256" cy="48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Штриховка для дошкольников / Дошкольники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1985" b="65163"/>
          <a:stretch/>
        </p:blipFill>
        <p:spPr bwMode="auto">
          <a:xfrm>
            <a:off x="2195736" y="2324012"/>
            <a:ext cx="6552728" cy="48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22" name="Прямая соединительная линия 21"/>
          <p:cNvCxnSpPr/>
          <p:nvPr/>
        </p:nvCxnSpPr>
        <p:spPr>
          <a:xfrm>
            <a:off x="2555776" y="2708920"/>
            <a:ext cx="0" cy="50405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148064" y="1476206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причастный оборот</a:t>
            </a:r>
            <a:endParaRPr lang="ru-RU" sz="2400" b="1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8" grpId="0"/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Cambria" panose="02040503050406030204" pitchFamily="18" charset="0"/>
              </a:rPr>
              <a:t>Продолжите фразы</a:t>
            </a:r>
            <a:endParaRPr lang="ru-RU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4000" dirty="0" smtClean="0">
                <a:latin typeface="Cambria" panose="02040503050406030204" pitchFamily="18" charset="0"/>
              </a:rPr>
              <a:t>Неизвестным для меня было…</a:t>
            </a:r>
          </a:p>
          <a:p>
            <a:pPr marL="0" indent="0">
              <a:buNone/>
            </a:pPr>
            <a:endParaRPr lang="ru-RU" sz="4000" dirty="0"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ru-RU" sz="4000" dirty="0" smtClean="0">
              <a:latin typeface="Cambria" panose="02040503050406030204" pitchFamily="18" charset="0"/>
            </a:endParaRPr>
          </a:p>
          <a:p>
            <a:pPr marL="0" indent="0">
              <a:buNone/>
            </a:pPr>
            <a:r>
              <a:rPr lang="ru-RU" sz="4000" dirty="0" smtClean="0">
                <a:latin typeface="Cambria" panose="02040503050406030204" pitchFamily="18" charset="0"/>
              </a:rPr>
              <a:t>Новым для меня стало…</a:t>
            </a:r>
          </a:p>
          <a:p>
            <a:pPr marL="0" indent="0">
              <a:buNone/>
            </a:pPr>
            <a:endParaRPr lang="ru-RU" sz="4000" dirty="0"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ru-RU" sz="4000" dirty="0" smtClean="0">
              <a:latin typeface="Cambria" panose="02040503050406030204" pitchFamily="18" charset="0"/>
            </a:endParaRPr>
          </a:p>
          <a:p>
            <a:pPr marL="0" indent="0">
              <a:buNone/>
            </a:pPr>
            <a:r>
              <a:rPr lang="ru-RU" sz="4000" dirty="0" smtClean="0">
                <a:latin typeface="Cambria" panose="02040503050406030204" pitchFamily="18" charset="0"/>
              </a:rPr>
              <a:t>Очевидным для меня является…</a:t>
            </a:r>
            <a:endParaRPr lang="ru-RU" sz="4000" dirty="0">
              <a:latin typeface="Cambria" panose="020405030504060302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38139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  <a:latin typeface="Cambria" panose="02040503050406030204" pitchFamily="18" charset="0"/>
              </a:rPr>
              <a:t>Домашнее задание</a:t>
            </a:r>
            <a:endParaRPr lang="ru-RU" sz="32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§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35, правило</a:t>
            </a:r>
          </a:p>
          <a:p>
            <a:pPr lvl="0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800" b="1" dirty="0">
                <a:latin typeface="Times New Roman" pitchFamily="18" charset="0"/>
                <a:cs typeface="Times New Roman" pitchFamily="18" charset="0"/>
                <a:hlinkClick r:id="rId2"/>
              </a:rPr>
              <a:t>http://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  <a:hlinkClick r:id="rId2"/>
              </a:rPr>
              <a:t>nsportal.ru/svechkova-anna-nikolaevna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109728" lvl="0" indent="0"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«Гостевая»: напишите, какие открытия вы сделали для себя на других уроках. Используйте в своих предложениях причастия и причастные обороты. </a:t>
            </a:r>
          </a:p>
          <a:p>
            <a:pPr lvl="0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2326</TotalTime>
  <Words>135</Words>
  <Application>Microsoft Office PowerPoint</Application>
  <PresentationFormat>Экран (4:3)</PresentationFormat>
  <Paragraphs>55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Главная</vt:lpstr>
      <vt:lpstr>Слайд 1</vt:lpstr>
      <vt:lpstr>Слайд 2</vt:lpstr>
      <vt:lpstr>Слайд 3</vt:lpstr>
      <vt:lpstr>Слайд 4</vt:lpstr>
      <vt:lpstr>Тема урока</vt:lpstr>
      <vt:lpstr> Прочитайте словосочетания Найдите и графически обозначьте причастные обороты </vt:lpstr>
      <vt:lpstr>Слайд 7</vt:lpstr>
      <vt:lpstr>Продолжите фразы</vt:lpstr>
      <vt:lpstr>Домашнее задание</vt:lpstr>
      <vt:lpstr>Слайд 10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Семья</dc:creator>
  <cp:lastModifiedBy>Reception</cp:lastModifiedBy>
  <cp:revision>97</cp:revision>
  <cp:lastPrinted>2015-01-12T07:25:42Z</cp:lastPrinted>
  <dcterms:created xsi:type="dcterms:W3CDTF">2012-04-09T11:45:13Z</dcterms:created>
  <dcterms:modified xsi:type="dcterms:W3CDTF">2015-01-29T18:14:05Z</dcterms:modified>
</cp:coreProperties>
</file>